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14"/>
  </p:notesMasterIdLst>
  <p:sldIdLst>
    <p:sldId id="287" r:id="rId2"/>
    <p:sldId id="336" r:id="rId3"/>
    <p:sldId id="295" r:id="rId4"/>
    <p:sldId id="298" r:id="rId5"/>
    <p:sldId id="310" r:id="rId6"/>
    <p:sldId id="299" r:id="rId7"/>
    <p:sldId id="311" r:id="rId8"/>
    <p:sldId id="312" r:id="rId9"/>
    <p:sldId id="313" r:id="rId10"/>
    <p:sldId id="314" r:id="rId11"/>
    <p:sldId id="335" r:id="rId12"/>
    <p:sldId id="315" r:id="rId13"/>
  </p:sldIdLst>
  <p:sldSz cx="9144000" cy="6858000" type="screen4x3"/>
  <p:notesSz cx="6805613" cy="9939338"/>
  <p:embeddedFontLst>
    <p:embeddedFont>
      <p:font typeface="맑은 고딕" panose="020B0503020000020004" pitchFamily="50" charset="-127"/>
      <p:regular r:id="rId15"/>
      <p:bold r:id="rId16"/>
    </p:embeddedFont>
    <p:embeddedFont>
      <p:font typeface="나눔고딕" panose="020B0600000101010101" charset="-127"/>
      <p:regular r:id="rId17"/>
      <p:bold r:id="rId18"/>
    </p:embeddedFont>
    <p:embeddedFont>
      <p:font typeface="나눔고딕 ExtraBold" panose="020B0600000101010101" charset="-127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73C"/>
    <a:srgbClr val="FD7C35"/>
    <a:srgbClr val="FF8232"/>
    <a:srgbClr val="FF963C"/>
    <a:srgbClr val="FF863B"/>
    <a:srgbClr val="FF9933"/>
    <a:srgbClr val="FF7D25"/>
    <a:srgbClr val="FF6600"/>
    <a:srgbClr val="FF6E00"/>
    <a:srgbClr val="FF8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86364" autoAdjust="0"/>
  </p:normalViewPr>
  <p:slideViewPr>
    <p:cSldViewPr>
      <p:cViewPr varScale="1">
        <p:scale>
          <a:sx n="73" d="100"/>
          <a:sy n="73" d="100"/>
        </p:scale>
        <p:origin x="-1254" y="-96"/>
      </p:cViewPr>
      <p:guideLst>
        <p:guide orient="horz" pos="391"/>
        <p:guide orient="horz" pos="2795"/>
        <p:guide orient="horz" pos="4110"/>
        <p:guide pos="2880"/>
        <p:guide pos="5507"/>
        <p:guide pos="1127"/>
        <p:guide pos="267"/>
        <p:guide pos="14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200"/>
            </a:lvl1pPr>
          </a:lstStyle>
          <a:p>
            <a:fld id="{24DFBBAD-CF51-4FA8-8814-5F33CDE7218D}" type="datetimeFigureOut">
              <a:rPr lang="ko-KR" altLang="en-US" smtClean="0"/>
              <a:pPr/>
              <a:t>2016-07-31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815" tIns="45907" rIns="91815" bIns="4590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200"/>
            </a:lvl1pPr>
          </a:lstStyle>
          <a:p>
            <a:fld id="{5C2B20BF-27CD-4C66-878F-3D50775A61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2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5BD8-D507-466C-BE65-3CF0EE978C8C}" type="datetimeFigureOut">
              <a:rPr lang="ko-KR" altLang="en-US" smtClean="0"/>
              <a:pPr/>
              <a:t>2016-07-31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EA40-DBEC-4815-B36F-C3E10B8A9BE5}" type="datetimeFigureOut">
              <a:rPr lang="ko-KR" altLang="en-US" smtClean="0"/>
              <a:t>2016-07-31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D633-19AC-4113-A4A4-A76D06A9C3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83732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바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7415BD8-D507-466C-BE65-3CF0EE978C8C}" type="datetimeFigureOut">
              <a:rPr lang="ko-KR" altLang="en-US" smtClean="0"/>
              <a:pPr/>
              <a:t>2016-07-31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1" r:id="rId2"/>
    <p:sldLayoutId id="2147483770" r:id="rId3"/>
    <p:sldLayoutId id="2147483786" r:id="rId4"/>
    <p:sldLayoutId id="2147483787" r:id="rId5"/>
    <p:sldLayoutId id="2147483788" r:id="rId6"/>
    <p:sldLayoutId id="2147483781" r:id="rId7"/>
    <p:sldLayoutId id="2147483782" r:id="rId8"/>
    <p:sldLayoutId id="2147483783" r:id="rId9"/>
    <p:sldLayoutId id="2147483784" r:id="rId10"/>
    <p:sldLayoutId id="2147483789" r:id="rId11"/>
    <p:sldLayoutId id="2147483790" r:id="rId12"/>
    <p:sldLayoutId id="2147483791" r:id="rId13"/>
    <p:sldLayoutId id="2147483769" r:id="rId14"/>
    <p:sldLayoutId id="2147483785" r:id="rId15"/>
    <p:sldLayoutId id="2147483792" r:id="rId16"/>
  </p:sldLayoutIdLst>
  <p:transition>
    <p:fade thruBlk="1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data.go.kr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302840" y="836712"/>
            <a:ext cx="8229600" cy="172819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200" b="1" spc="-150" dirty="0" smtClean="0">
                <a:latin typeface="+mj-ea"/>
              </a:rPr>
              <a:t>전체 순서</a:t>
            </a:r>
            <a:endParaRPr lang="ko-KR" altLang="en-US" sz="4200" b="1" spc="-150" dirty="0">
              <a:latin typeface="+mj-ea"/>
            </a:endParaRPr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3023828" y="2564904"/>
            <a:ext cx="4284476" cy="3405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ko-KR" altLang="en-US" sz="2400" spc="-100" dirty="0" smtClean="0">
                <a:latin typeface="+mj-ea"/>
              </a:rPr>
              <a:t>1</a:t>
            </a:r>
            <a:r>
              <a:rPr lang="en-US" altLang="ko-KR" sz="2400" spc="-100" dirty="0" smtClean="0">
                <a:latin typeface="+mj-ea"/>
              </a:rPr>
              <a:t>  </a:t>
            </a:r>
            <a:r>
              <a:rPr lang="ko-KR" altLang="en-US" sz="2400" spc="-100" dirty="0" smtClean="0">
                <a:latin typeface="+mj-ea"/>
              </a:rPr>
              <a:t>공공데이터란</a:t>
            </a:r>
            <a:r>
              <a:rPr lang="en-US" altLang="ko-KR" sz="2400" spc="-100" dirty="0" smtClean="0">
                <a:latin typeface="+mj-ea"/>
              </a:rPr>
              <a:t>?</a:t>
            </a:r>
            <a:br>
              <a:rPr lang="en-US" altLang="ko-KR" sz="2400" spc="-100" dirty="0" smtClean="0">
                <a:latin typeface="+mj-ea"/>
              </a:rPr>
            </a:br>
            <a:r>
              <a:rPr lang="en-US" altLang="ko-KR" sz="2400" spc="-100" dirty="0" smtClean="0">
                <a:latin typeface="+mj-ea"/>
              </a:rPr>
              <a:t>2  </a:t>
            </a:r>
            <a:r>
              <a:rPr lang="ko-KR" altLang="en-US" sz="2400" spc="-100" dirty="0" smtClean="0">
                <a:latin typeface="+mj-ea"/>
              </a:rPr>
              <a:t>공공데이터의 활용 </a:t>
            </a:r>
            <a:r>
              <a:rPr lang="en-US" altLang="ko-KR" sz="2400" spc="-100" dirty="0" smtClean="0">
                <a:latin typeface="+mj-ea"/>
              </a:rPr>
              <a:t/>
            </a:r>
            <a:br>
              <a:rPr lang="en-US" altLang="ko-KR" sz="2400" spc="-100" dirty="0" smtClean="0">
                <a:latin typeface="+mj-ea"/>
              </a:rPr>
            </a:br>
            <a:r>
              <a:rPr lang="en-US" altLang="ko-KR" sz="2400" spc="-100" dirty="0" smtClean="0">
                <a:latin typeface="+mj-ea"/>
              </a:rPr>
              <a:t>3  XML </a:t>
            </a:r>
            <a:r>
              <a:rPr lang="ko-KR" altLang="en-US" sz="2400" spc="-100" dirty="0" smtClean="0">
                <a:latin typeface="+mj-ea"/>
              </a:rPr>
              <a:t> </a:t>
            </a:r>
            <a:r>
              <a:rPr lang="en-US" altLang="ko-KR" sz="2400" spc="-100" dirty="0" smtClean="0">
                <a:latin typeface="+mj-ea"/>
              </a:rPr>
              <a:t>Parsing</a:t>
            </a:r>
            <a:br>
              <a:rPr lang="en-US" altLang="ko-KR" sz="2400" spc="-100" dirty="0" smtClean="0">
                <a:latin typeface="+mj-ea"/>
              </a:rPr>
            </a:br>
            <a:r>
              <a:rPr lang="en-US" altLang="ko-KR" sz="2400" spc="-100" dirty="0" smtClean="0">
                <a:latin typeface="+mj-ea"/>
              </a:rPr>
              <a:t>4  JSON Parsing</a:t>
            </a:r>
            <a:br>
              <a:rPr lang="en-US" altLang="ko-KR" sz="2400" spc="-100" dirty="0" smtClean="0">
                <a:latin typeface="+mj-ea"/>
              </a:rPr>
            </a:br>
            <a:r>
              <a:rPr lang="en-US" altLang="ko-KR" sz="2400" spc="-100" dirty="0" smtClean="0">
                <a:latin typeface="+mj-ea"/>
              </a:rPr>
              <a:t>5  HTML Parsing </a:t>
            </a:r>
          </a:p>
          <a:p>
            <a:pPr algn="l">
              <a:lnSpc>
                <a:spcPct val="120000"/>
              </a:lnSpc>
            </a:pPr>
            <a:r>
              <a:rPr lang="en-US" altLang="ko-KR" sz="2400" spc="-100" dirty="0" smtClean="0">
                <a:latin typeface="+mj-ea"/>
              </a:rPr>
              <a:t>6  </a:t>
            </a:r>
            <a:r>
              <a:rPr lang="en-US" altLang="ko-KR" sz="2400" spc="-100" dirty="0" err="1" smtClean="0">
                <a:latin typeface="+mj-ea"/>
              </a:rPr>
              <a:t>Phthod</a:t>
            </a:r>
            <a:r>
              <a:rPr lang="en-US" altLang="ko-KR" sz="2400" spc="-100" dirty="0" smtClean="0">
                <a:latin typeface="+mj-ea"/>
              </a:rPr>
              <a:t> </a:t>
            </a:r>
            <a:r>
              <a:rPr lang="ko-KR" altLang="en-US" sz="2400" spc="-100" dirty="0" smtClean="0">
                <a:latin typeface="+mj-ea"/>
              </a:rPr>
              <a:t>의 필요성</a:t>
            </a:r>
            <a:endParaRPr lang="en-US" altLang="ko-KR" sz="2400" spc="-100" dirty="0" smtClean="0">
              <a:latin typeface="+mj-ea"/>
            </a:endParaRPr>
          </a:p>
          <a:p>
            <a:pPr algn="l">
              <a:lnSpc>
                <a:spcPct val="120000"/>
              </a:lnSpc>
            </a:pPr>
            <a:r>
              <a:rPr lang="en-US" altLang="ko-KR" sz="2400" spc="-100" dirty="0" smtClean="0">
                <a:latin typeface="+mj-ea"/>
              </a:rPr>
              <a:t>7  </a:t>
            </a:r>
            <a:r>
              <a:rPr lang="en-US" altLang="ko-KR" sz="2400" spc="-100" dirty="0" err="1" smtClean="0">
                <a:latin typeface="+mj-ea"/>
              </a:rPr>
              <a:t>Github</a:t>
            </a:r>
            <a:r>
              <a:rPr lang="en-US" altLang="ko-KR" sz="2400" spc="-100" dirty="0" smtClean="0">
                <a:latin typeface="+mj-ea"/>
              </a:rPr>
              <a:t> </a:t>
            </a:r>
            <a:r>
              <a:rPr lang="ko-KR" altLang="en-US" sz="2400" spc="-100" dirty="0" smtClean="0">
                <a:latin typeface="+mj-ea"/>
              </a:rPr>
              <a:t>활용</a:t>
            </a:r>
            <a:endParaRPr lang="ko-KR" altLang="en-US" sz="2400" spc="-100" dirty="0">
              <a:latin typeface="+mj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340768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r>
              <a:rPr lang="en-US" altLang="ko-KR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데이터 조회</a:t>
            </a:r>
            <a:r>
              <a:rPr lang="en-US" altLang="ko-KR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4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3783744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800" spc="-100" dirty="0" smtClean="0"/>
              <a:t>공공데이터 조회 절차</a:t>
            </a:r>
            <a:endParaRPr lang="ko-KR" altLang="en-US" sz="2800" spc="-100" dirty="0"/>
          </a:p>
        </p:txBody>
      </p:sp>
      <p:sp>
        <p:nvSpPr>
          <p:cNvPr id="13" name="TextBox 12"/>
          <p:cNvSpPr txBox="1"/>
          <p:nvPr/>
        </p:nvSpPr>
        <p:spPr>
          <a:xfrm>
            <a:off x="1427527" y="5525940"/>
            <a:ext cx="6583896" cy="1301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기술문서상의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요청메세지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명세에 있는 값으로 본인이 원하는 데이터를 설정 후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URL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에 추가합니다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이 때 각 항목의 구별은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&amp;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기호로 합니다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14000"/>
              </a:lnSpc>
            </a:pPr>
            <a:endParaRPr lang="en-US" altLang="ko-KR" sz="1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14000"/>
              </a:lnSpc>
            </a:pP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서비스키를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입력해주고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이제 인증키가 기본적으로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UTF-8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로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인코딩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되기 때문에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(URL Encode)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는 지워줍니다</a:t>
            </a:r>
            <a:endParaRPr lang="en-US" altLang="ko-KR" sz="1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146" name="Picture 2" descr="C:\Users\Myhome\Desktop\앙 띠\조회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48544"/>
            <a:ext cx="7380820" cy="261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Myhome\Desktop\앙 띠\조회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386774"/>
            <a:ext cx="7668344" cy="110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0951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9894" y="1180726"/>
            <a:ext cx="8579296" cy="5677274"/>
          </a:xfrm>
        </p:spPr>
        <p:txBody>
          <a:bodyPr>
            <a:noAutofit/>
          </a:bodyPr>
          <a:lstStyle/>
          <a:p>
            <a:r>
              <a:rPr lang="ko-KR" altLang="ko-KR" sz="1600" b="1" dirty="0" smtClean="0"/>
              <a:t>인증키 </a:t>
            </a:r>
            <a:r>
              <a:rPr lang="ko-KR" altLang="ko-KR" sz="1600" b="1" dirty="0" err="1" smtClean="0"/>
              <a:t>인코딩</a:t>
            </a:r>
            <a:r>
              <a:rPr lang="ko-KR" altLang="ko-KR" sz="1600" b="1" dirty="0" smtClean="0"/>
              <a:t> 예시</a:t>
            </a:r>
          </a:p>
          <a:p>
            <a:r>
              <a:rPr lang="en-US" altLang="ko-KR" sz="1600" dirty="0" smtClean="0"/>
              <a:t>String </a:t>
            </a:r>
            <a:r>
              <a:rPr lang="en-US" altLang="ko-KR" sz="1600" dirty="0" err="1" smtClean="0"/>
              <a:t>myKey</a:t>
            </a:r>
            <a:r>
              <a:rPr lang="en-US" altLang="ko-KR" sz="1600" dirty="0" smtClean="0"/>
              <a:t> = “</a:t>
            </a:r>
            <a:r>
              <a:rPr lang="ko-KR" altLang="ko-KR" sz="1600" b="1" dirty="0" smtClean="0"/>
              <a:t>발급 받은 인증키</a:t>
            </a:r>
            <a:r>
              <a:rPr lang="en-US" altLang="ko-KR" sz="1600" dirty="0" smtClean="0"/>
              <a:t>”;</a:t>
            </a:r>
            <a:endParaRPr lang="ko-KR" altLang="ko-KR" sz="1600" dirty="0" smtClean="0"/>
          </a:p>
          <a:p>
            <a:r>
              <a:rPr lang="en-US" altLang="ko-KR" sz="1600" dirty="0" smtClean="0"/>
              <a:t>String </a:t>
            </a:r>
            <a:r>
              <a:rPr lang="en-US" altLang="ko-KR" sz="1600" dirty="0" err="1" smtClean="0"/>
              <a:t>ServiceKey</a:t>
            </a:r>
            <a:r>
              <a:rPr lang="en-US" altLang="ko-KR" sz="1600" dirty="0" smtClean="0"/>
              <a:t>	= </a:t>
            </a:r>
            <a:r>
              <a:rPr lang="en-US" altLang="ko-KR" sz="1600" dirty="0" err="1" smtClean="0"/>
              <a:t>URLEncoder.encode</a:t>
            </a:r>
            <a:r>
              <a:rPr lang="en-US" altLang="ko-KR" sz="1600" dirty="0" smtClean="0"/>
              <a:t>(</a:t>
            </a:r>
            <a:r>
              <a:rPr lang="en-US" altLang="ko-KR" sz="1600" b="1" dirty="0" err="1" smtClean="0"/>
              <a:t>myKey</a:t>
            </a:r>
            <a:r>
              <a:rPr lang="en-US" altLang="ko-KR" sz="1600" b="1" dirty="0" smtClean="0"/>
              <a:t>, "UTF-8"</a:t>
            </a:r>
            <a:r>
              <a:rPr lang="en-US" altLang="ko-KR" sz="1600" dirty="0" smtClean="0"/>
              <a:t>);</a:t>
            </a:r>
            <a:endParaRPr lang="ko-KR" altLang="ko-KR" sz="1600" dirty="0" smtClean="0"/>
          </a:p>
          <a:p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TourAPI</a:t>
            </a:r>
            <a:r>
              <a:rPr lang="ko-KR" altLang="ko-KR" sz="1600" b="1" dirty="0" smtClean="0"/>
              <a:t>의 모든</a:t>
            </a:r>
            <a:r>
              <a:rPr lang="en-US" altLang="ko-KR" sz="1600" b="1" dirty="0" smtClean="0"/>
              <a:t> Character Set</a:t>
            </a:r>
            <a:r>
              <a:rPr lang="ko-KR" altLang="ko-KR" sz="1600" b="1" dirty="0" smtClean="0"/>
              <a:t>은</a:t>
            </a:r>
            <a:r>
              <a:rPr lang="en-US" altLang="ko-KR" sz="1600" b="1" dirty="0" smtClean="0"/>
              <a:t> UTF-8 </a:t>
            </a:r>
            <a:r>
              <a:rPr lang="ko-KR" altLang="ko-KR" sz="1600" b="1" dirty="0" smtClean="0"/>
              <a:t>설정</a:t>
            </a:r>
            <a:r>
              <a:rPr lang="en-US" altLang="ko-KR" sz="1600" b="1" dirty="0" smtClean="0"/>
              <a:t>)</a:t>
            </a:r>
            <a:endParaRPr lang="ko-KR" altLang="ko-KR" sz="1600" dirty="0" smtClean="0"/>
          </a:p>
          <a:p>
            <a:r>
              <a:rPr lang="en-US" altLang="ko-KR" sz="1600" dirty="0" smtClean="0"/>
              <a:t> </a:t>
            </a:r>
            <a:endParaRPr lang="ko-KR" altLang="ko-KR" sz="1600" dirty="0" smtClean="0"/>
          </a:p>
          <a:p>
            <a:r>
              <a:rPr lang="en-US" altLang="ko-KR" sz="1600" b="1" dirty="0" smtClean="0"/>
              <a:t>REST </a:t>
            </a:r>
            <a:r>
              <a:rPr lang="ko-KR" altLang="ko-KR" sz="1600" b="1" dirty="0" smtClean="0"/>
              <a:t>방식의 인증키 활용 예시</a:t>
            </a:r>
          </a:p>
          <a:p>
            <a:r>
              <a:rPr lang="en-US" altLang="ko-KR" sz="1600" dirty="0" smtClean="0"/>
              <a:t>http://api.visitkorea.or.kr/openapi/service/rest/KorService/areaCode?</a:t>
            </a:r>
            <a:r>
              <a:rPr lang="en-US" altLang="ko-KR" sz="1600" b="1" dirty="0" smtClean="0"/>
              <a:t>ServiceKey=ServiceKey</a:t>
            </a:r>
            <a:r>
              <a:rPr lang="en-US" altLang="ko-KR" sz="1600" dirty="0" smtClean="0"/>
              <a:t>&amp;numOfRows=10&amp;pageNo=1</a:t>
            </a:r>
            <a:r>
              <a:rPr lang="en-US" altLang="ko-KR" sz="1600" b="1" dirty="0" smtClean="0"/>
              <a:t>&amp;_type=json</a:t>
            </a:r>
            <a:endParaRPr lang="ko-KR" altLang="ko-KR" sz="1600" dirty="0" smtClean="0"/>
          </a:p>
          <a:p>
            <a:r>
              <a:rPr lang="en-US" altLang="ko-KR" sz="1600" b="1" dirty="0" smtClean="0"/>
              <a:t>(</a:t>
            </a:r>
            <a:r>
              <a:rPr lang="ko-KR" altLang="ko-KR" sz="1600" b="1" dirty="0" smtClean="0"/>
              <a:t>응답 표준은</a:t>
            </a:r>
            <a:r>
              <a:rPr lang="en-US" altLang="ko-KR" sz="1600" b="1" dirty="0" smtClean="0"/>
              <a:t> XML </a:t>
            </a:r>
            <a:r>
              <a:rPr lang="ko-KR" altLang="ko-KR" sz="1600" b="1" dirty="0" smtClean="0"/>
              <a:t>이며</a:t>
            </a:r>
            <a:r>
              <a:rPr lang="en-US" altLang="ko-KR" sz="1600" b="1" dirty="0" smtClean="0"/>
              <a:t>,  JSON</a:t>
            </a:r>
            <a:r>
              <a:rPr lang="ko-KR" altLang="ko-KR" sz="1600" b="1" dirty="0" smtClean="0"/>
              <a:t>을 요청할 경우 </a:t>
            </a:r>
            <a:r>
              <a:rPr lang="en-US" altLang="ko-KR" sz="1600" b="1" dirty="0" smtClean="0"/>
              <a:t>“&amp;_type=</a:t>
            </a:r>
            <a:r>
              <a:rPr lang="en-US" altLang="ko-KR" sz="1600" b="1" dirty="0" err="1" smtClean="0"/>
              <a:t>json</a:t>
            </a:r>
            <a:r>
              <a:rPr lang="en-US" altLang="ko-KR" sz="1600" b="1" dirty="0" smtClean="0"/>
              <a:t>”</a:t>
            </a:r>
            <a:r>
              <a:rPr lang="ko-KR" altLang="ko-KR" sz="1600" b="1" dirty="0" smtClean="0"/>
              <a:t>을 추가하여 호출</a:t>
            </a:r>
            <a:r>
              <a:rPr lang="en-US" altLang="ko-KR" sz="1600" b="1" dirty="0" smtClean="0"/>
              <a:t>)</a:t>
            </a:r>
            <a:endParaRPr lang="ko-KR" altLang="ko-KR" sz="1600" dirty="0" smtClean="0"/>
          </a:p>
          <a:p>
            <a:r>
              <a:rPr lang="en-US" altLang="ko-KR" sz="1600" dirty="0" smtClean="0"/>
              <a:t> </a:t>
            </a:r>
            <a:endParaRPr lang="ko-KR" altLang="ko-KR" sz="1600" dirty="0" smtClean="0"/>
          </a:p>
          <a:p>
            <a:pPr lvl="0"/>
            <a:r>
              <a:rPr lang="ko-KR" altLang="ko-KR" sz="1600" dirty="0" err="1" smtClean="0"/>
              <a:t>서비스명이</a:t>
            </a:r>
            <a:r>
              <a:rPr lang="ko-KR" altLang="ko-KR" sz="1600" dirty="0" smtClean="0"/>
              <a:t> 영문인 경우</a:t>
            </a:r>
            <a:r>
              <a:rPr lang="en-US" altLang="ko-KR" sz="1600" dirty="0" smtClean="0"/>
              <a:t>, (</a:t>
            </a:r>
            <a:r>
              <a:rPr lang="ko-KR" altLang="ko-KR" sz="1600" dirty="0" err="1" smtClean="0"/>
              <a:t>인코딩</a:t>
            </a:r>
            <a:r>
              <a:rPr lang="ko-KR" altLang="ko-KR" sz="1600" dirty="0" smtClean="0"/>
              <a:t> 불필요</a:t>
            </a:r>
            <a:r>
              <a:rPr lang="en-US" altLang="ko-KR" sz="1600" dirty="0" smtClean="0"/>
              <a:t>)</a:t>
            </a:r>
            <a:endParaRPr lang="ko-KR" altLang="ko-KR" sz="1600" dirty="0" smtClean="0"/>
          </a:p>
          <a:p>
            <a:r>
              <a:rPr lang="en-US" altLang="ko-KR" sz="1600" dirty="0" smtClean="0"/>
              <a:t>String </a:t>
            </a:r>
            <a:r>
              <a:rPr lang="en-US" altLang="ko-KR" sz="1600" dirty="0" err="1" smtClean="0"/>
              <a:t>appName</a:t>
            </a:r>
            <a:r>
              <a:rPr lang="en-US" altLang="ko-KR" sz="1600" dirty="0" smtClean="0"/>
              <a:t> = “</a:t>
            </a:r>
            <a:r>
              <a:rPr lang="ko-KR" altLang="ko-KR" sz="1600" dirty="0" err="1" smtClean="0"/>
              <a:t>앱이름</a:t>
            </a:r>
            <a:r>
              <a:rPr lang="ko-KR" altLang="ko-KR" sz="1600" dirty="0" smtClean="0"/>
              <a:t> 또는 </a:t>
            </a:r>
            <a:r>
              <a:rPr lang="ko-KR" altLang="ko-KR" sz="1600" dirty="0" err="1" smtClean="0"/>
              <a:t>서비스명</a:t>
            </a:r>
            <a:r>
              <a:rPr lang="en-US" altLang="ko-KR" sz="1600" dirty="0" smtClean="0"/>
              <a:t>”;</a:t>
            </a:r>
            <a:endParaRPr lang="ko-KR" altLang="ko-KR" sz="1600" dirty="0" smtClean="0"/>
          </a:p>
          <a:p>
            <a:pPr lvl="0"/>
            <a:r>
              <a:rPr lang="ko-KR" altLang="ko-KR" sz="1600" dirty="0" err="1" smtClean="0"/>
              <a:t>서비스명이</a:t>
            </a:r>
            <a:r>
              <a:rPr lang="ko-KR" altLang="ko-KR" sz="1600" dirty="0" smtClean="0"/>
              <a:t> 한글</a:t>
            </a:r>
            <a:r>
              <a:rPr lang="en-US" altLang="ko-KR" sz="1600" dirty="0" smtClean="0"/>
              <a:t>(</a:t>
            </a:r>
            <a:r>
              <a:rPr lang="ko-KR" altLang="ko-KR" sz="1600" dirty="0" smtClean="0"/>
              <a:t>일어</a:t>
            </a:r>
            <a:r>
              <a:rPr lang="en-US" altLang="ko-KR" sz="1600" dirty="0" smtClean="0"/>
              <a:t>, </a:t>
            </a:r>
            <a:r>
              <a:rPr lang="ko-KR" altLang="ko-KR" sz="1600" dirty="0" smtClean="0"/>
              <a:t>일어 등</a:t>
            </a:r>
            <a:r>
              <a:rPr lang="en-US" altLang="ko-KR" sz="1600" dirty="0" smtClean="0"/>
              <a:t>)</a:t>
            </a:r>
            <a:r>
              <a:rPr lang="ko-KR" altLang="ko-KR" sz="1600" dirty="0" smtClean="0"/>
              <a:t>인 경우</a:t>
            </a:r>
            <a:r>
              <a:rPr lang="en-US" altLang="ko-KR" sz="1600" dirty="0" smtClean="0"/>
              <a:t>, (</a:t>
            </a:r>
            <a:r>
              <a:rPr lang="ko-KR" altLang="ko-KR" sz="1600" dirty="0" err="1" smtClean="0"/>
              <a:t>인코딩</a:t>
            </a:r>
            <a:r>
              <a:rPr lang="ko-KR" altLang="ko-KR" sz="1600" dirty="0" smtClean="0"/>
              <a:t> 필수</a:t>
            </a:r>
            <a:r>
              <a:rPr lang="en-US" altLang="ko-KR" sz="1600" dirty="0" smtClean="0"/>
              <a:t>)</a:t>
            </a:r>
            <a:endParaRPr lang="ko-KR" altLang="ko-KR" sz="1600" dirty="0" smtClean="0"/>
          </a:p>
          <a:p>
            <a:r>
              <a:rPr lang="en-US" altLang="ko-KR" sz="1600" dirty="0" smtClean="0"/>
              <a:t>String </a:t>
            </a:r>
            <a:r>
              <a:rPr lang="en-US" altLang="ko-KR" sz="1600" dirty="0" err="1" smtClean="0"/>
              <a:t>appName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URLEncoder.encode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/>
              <a:t>“</a:t>
            </a:r>
            <a:r>
              <a:rPr lang="ko-KR" altLang="ko-KR" sz="1600" dirty="0" err="1" smtClean="0"/>
              <a:t>앱이름</a:t>
            </a:r>
            <a:r>
              <a:rPr lang="ko-KR" altLang="ko-KR" sz="1600" dirty="0" smtClean="0"/>
              <a:t> 또는 </a:t>
            </a:r>
            <a:r>
              <a:rPr lang="ko-KR" altLang="ko-KR" sz="1600" dirty="0" err="1" smtClean="0"/>
              <a:t>서비스명</a:t>
            </a:r>
            <a:r>
              <a:rPr lang="en-US" altLang="ko-KR" sz="1600" b="1" dirty="0" smtClean="0"/>
              <a:t>”, "UTF-8"</a:t>
            </a:r>
            <a:r>
              <a:rPr lang="en-US" altLang="ko-KR" sz="1600" dirty="0" smtClean="0"/>
              <a:t>);</a:t>
            </a:r>
            <a:endParaRPr lang="ko-KR" altLang="ko-KR" sz="1600" dirty="0" smtClean="0"/>
          </a:p>
          <a:p>
            <a:r>
              <a:rPr lang="en-US" altLang="ko-KR" sz="1600" dirty="0" smtClean="0"/>
              <a:t> </a:t>
            </a:r>
            <a:endParaRPr lang="ko-KR" altLang="ko-KR" sz="1600" dirty="0" smtClean="0"/>
          </a:p>
          <a:p>
            <a:r>
              <a:rPr lang="en-US" altLang="ko-KR" sz="1600" dirty="0" smtClean="0"/>
              <a:t>http://api.visitkorea.or.kr/openapi/service/rest/KorService/areaCode?</a:t>
            </a:r>
            <a:r>
              <a:rPr lang="en-US" altLang="ko-KR" sz="1600" b="1" dirty="0" smtClean="0"/>
              <a:t>ServiceKey=ServiceKey</a:t>
            </a:r>
            <a:r>
              <a:rPr lang="en-US" altLang="ko-KR" sz="1600" dirty="0" smtClean="0"/>
              <a:t>&amp;numOfRows=10&amp;pageNo=1</a:t>
            </a:r>
            <a:r>
              <a:rPr lang="en-US" altLang="ko-KR" sz="1600" b="1" dirty="0" smtClean="0"/>
              <a:t>&amp;MobileOS=IOS&amp;MobileApp=appName</a:t>
            </a:r>
            <a:r>
              <a:rPr lang="en-US" altLang="ko-KR" sz="1600" b="1" dirty="0" smtClean="0"/>
              <a:t>;</a:t>
            </a:r>
          </a:p>
          <a:p>
            <a:endParaRPr lang="en-US" altLang="ko-KR" sz="1600" b="1" dirty="0" smtClean="0"/>
          </a:p>
          <a:p>
            <a:endParaRPr lang="ko-KR" altLang="ko-KR" sz="1600" dirty="0" smtClean="0"/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sz="4000" dirty="0" smtClean="0"/>
              <a:t>서비스 인증키 활용</a:t>
            </a:r>
            <a:endParaRPr lang="ko-KR" altLang="ko-KR" sz="4000" dirty="0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11660" y="6158537"/>
            <a:ext cx="614463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가는각진제목체"/>
                <a:cs typeface="Times New Roman" pitchFamily="18" charset="0"/>
              </a:rPr>
              <a:t>(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서비스별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" pitchFamily="50" charset="-127"/>
                <a:ea typeface="가는각진제목체"/>
                <a:cs typeface="Times New Roman" pitchFamily="18" charset="0"/>
              </a:rPr>
              <a:t>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활용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" pitchFamily="50" charset="-127"/>
                <a:ea typeface="가는각진제목체"/>
                <a:cs typeface="Times New Roman" pitchFamily="18" charset="0"/>
              </a:rPr>
              <a:t>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통계를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" pitchFamily="50" charset="-127"/>
                <a:ea typeface="가는각진제목체"/>
                <a:cs typeface="Times New Roman" pitchFamily="18" charset="0"/>
              </a:rPr>
              <a:t>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산출하기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" pitchFamily="50" charset="-127"/>
                <a:ea typeface="가는각진제목체"/>
                <a:cs typeface="Times New Roman" pitchFamily="18" charset="0"/>
              </a:rPr>
              <a:t>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위한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" pitchFamily="50" charset="-127"/>
                <a:ea typeface="가는각진제목체"/>
                <a:cs typeface="Times New Roman" pitchFamily="18" charset="0"/>
              </a:rPr>
              <a:t>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항목이기 때문에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필수항목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굴림체" pitchFamily="49" charset="-127"/>
              <a:ea typeface="굴림체" pitchFamily="49" charset="-127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‘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MobileOS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=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실행될폰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os&amp;MobileApp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=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appName</a:t>
            </a:r>
            <a:r>
              <a:rPr lang="en-US" altLang="ko-KR" sz="1600" b="1" dirty="0" smtClean="0"/>
              <a:t>’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가는각진제목체"/>
                <a:cs typeface="Times New Roman" pitchFamily="18" charset="0"/>
              </a:rPr>
              <a:t>)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673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34076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2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3783744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800" spc="-100" dirty="0" smtClean="0"/>
              <a:t>공공데이터 조회 절차</a:t>
            </a:r>
            <a:endParaRPr lang="ko-KR" altLang="en-US" sz="2800" spc="-100" dirty="0"/>
          </a:p>
        </p:txBody>
      </p:sp>
      <p:pic>
        <p:nvPicPr>
          <p:cNvPr id="7170" name="Picture 2" descr="C:\Users\Myhome\Desktop\앙 띠\조회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56" y="1488921"/>
            <a:ext cx="7313971" cy="470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254770" y="1112948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7 </a:t>
            </a:r>
            <a:r>
              <a:rPr lang="ko-KR" altLang="en-US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결과</a:t>
            </a:r>
            <a:endParaRPr lang="en-US" altLang="ko-KR" sz="14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2357" y="6274467"/>
            <a:ext cx="6583896" cy="583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형식으로 출력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되는것을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알 수 있습니다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이제 이 데이터들을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파싱해야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본인이 원하는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앱에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사용할 수 있습니다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36155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431800" y="180882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302840" y="836712"/>
            <a:ext cx="8229600" cy="93610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4200" b="1" spc="-150" dirty="0" smtClean="0">
                <a:latin typeface="+mj-ea"/>
              </a:rPr>
              <a:t>1</a:t>
            </a:r>
            <a:r>
              <a:rPr lang="ko-KR" altLang="en-US" sz="4200" b="1" spc="-150" dirty="0" smtClean="0">
                <a:latin typeface="+mj-ea"/>
              </a:rPr>
              <a:t>일차 순서</a:t>
            </a:r>
            <a:r>
              <a:rPr lang="en-US" altLang="ko-KR" sz="4200" b="1" spc="-150" dirty="0" smtClean="0">
                <a:latin typeface="+mj-ea"/>
              </a:rPr>
              <a:t/>
            </a:r>
            <a:br>
              <a:rPr lang="en-US" altLang="ko-KR" sz="4200" b="1" spc="-150" dirty="0" smtClean="0">
                <a:latin typeface="+mj-ea"/>
              </a:rPr>
            </a:br>
            <a:endParaRPr lang="ko-KR" altLang="en-US" sz="4200" b="1" spc="-150" dirty="0">
              <a:latin typeface="+mj-ea"/>
            </a:endParaRPr>
          </a:p>
        </p:txBody>
      </p:sp>
      <p:sp>
        <p:nvSpPr>
          <p:cNvPr id="5" name="제목 5"/>
          <p:cNvSpPr txBox="1">
            <a:spLocks/>
          </p:cNvSpPr>
          <p:nvPr/>
        </p:nvSpPr>
        <p:spPr>
          <a:xfrm>
            <a:off x="971600" y="2276872"/>
            <a:ext cx="6840759" cy="3405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ko-KR" sz="2400" spc="-100" dirty="0">
                <a:latin typeface="+mj-ea"/>
              </a:rPr>
              <a:t>1)</a:t>
            </a:r>
            <a:r>
              <a:rPr lang="ko-KR" altLang="en-US" sz="2400" spc="-100" dirty="0">
                <a:latin typeface="+mj-ea"/>
              </a:rPr>
              <a:t>공공데이터의 활용의 필요성</a:t>
            </a:r>
          </a:p>
          <a:p>
            <a:pPr algn="l">
              <a:lnSpc>
                <a:spcPct val="120000"/>
              </a:lnSpc>
            </a:pPr>
            <a:r>
              <a:rPr lang="en-US" altLang="ko-KR" sz="2400" spc="-100" dirty="0">
                <a:latin typeface="+mj-ea"/>
              </a:rPr>
              <a:t>2)</a:t>
            </a:r>
            <a:r>
              <a:rPr lang="ko-KR" altLang="en-US" sz="2400" spc="-100" dirty="0">
                <a:latin typeface="+mj-ea"/>
              </a:rPr>
              <a:t>공공데이터 신청</a:t>
            </a:r>
          </a:p>
          <a:p>
            <a:pPr algn="l">
              <a:lnSpc>
                <a:spcPct val="120000"/>
              </a:lnSpc>
            </a:pPr>
            <a:r>
              <a:rPr lang="en-US" altLang="ko-KR" sz="2400" spc="-100" dirty="0">
                <a:latin typeface="+mj-ea"/>
              </a:rPr>
              <a:t>3)</a:t>
            </a:r>
            <a:r>
              <a:rPr lang="ko-KR" altLang="en-US" sz="2400" spc="-100" dirty="0">
                <a:latin typeface="+mj-ea"/>
              </a:rPr>
              <a:t>공공데이터 활용방법</a:t>
            </a:r>
          </a:p>
          <a:p>
            <a:pPr algn="l">
              <a:lnSpc>
                <a:spcPct val="120000"/>
              </a:lnSpc>
            </a:pPr>
            <a:r>
              <a:rPr lang="en-US" altLang="ko-KR" sz="2400" spc="-100" dirty="0">
                <a:latin typeface="+mj-ea"/>
              </a:rPr>
              <a:t>4)</a:t>
            </a:r>
            <a:r>
              <a:rPr lang="ko-KR" altLang="en-US" sz="2400" spc="-100" dirty="0">
                <a:latin typeface="+mj-ea"/>
              </a:rPr>
              <a:t>파워포인트 실습 이해하기</a:t>
            </a:r>
          </a:p>
          <a:p>
            <a:pPr algn="l">
              <a:lnSpc>
                <a:spcPct val="120000"/>
              </a:lnSpc>
            </a:pPr>
            <a:r>
              <a:rPr lang="en-US" altLang="ko-KR" sz="2400" spc="-100" dirty="0">
                <a:latin typeface="+mj-ea"/>
              </a:rPr>
              <a:t>5)</a:t>
            </a:r>
            <a:r>
              <a:rPr lang="ko-KR" altLang="en-US" sz="2400" spc="-100" dirty="0">
                <a:latin typeface="+mj-ea"/>
              </a:rPr>
              <a:t>공공데이터 활용 실습 </a:t>
            </a:r>
            <a:r>
              <a:rPr lang="ko-KR" altLang="en-US" sz="2400" spc="-100" dirty="0" err="1">
                <a:latin typeface="+mj-ea"/>
              </a:rPr>
              <a:t>직접하기</a:t>
            </a:r>
            <a:endParaRPr lang="ko-KR" altLang="en-US" sz="2400" spc="-1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17187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137275" y="6337895"/>
            <a:ext cx="13051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공공데이터와 </a:t>
            </a:r>
            <a:r>
              <a:rPr lang="en-US" altLang="ko-KR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Android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idx="4294967295"/>
          </p:nvPr>
        </p:nvSpPr>
        <p:spPr>
          <a:xfrm>
            <a:off x="2084356" y="908720"/>
            <a:ext cx="5439972" cy="1296144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200" spc="-80" dirty="0" smtClean="0"/>
              <a:t>배경</a:t>
            </a:r>
            <a:r>
              <a:rPr lang="en-US" altLang="ko-KR" sz="4200" spc="-80" dirty="0" smtClean="0"/>
              <a:t/>
            </a:r>
            <a:br>
              <a:rPr lang="en-US" altLang="ko-KR" sz="4200" spc="-80" dirty="0" smtClean="0"/>
            </a:br>
            <a:r>
              <a:rPr lang="ko-KR" altLang="en-US" sz="4200" spc="-80" dirty="0" smtClean="0"/>
              <a:t> </a:t>
            </a:r>
            <a:endParaRPr lang="ko-KR" altLang="en-US" sz="4200" spc="-80" dirty="0"/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1511660" y="2168860"/>
            <a:ext cx="5976664" cy="3405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ko-KR" sz="2400" spc="-100" dirty="0" smtClean="0">
                <a:latin typeface="+mj-ea"/>
              </a:rPr>
              <a:t>1)</a:t>
            </a:r>
            <a:r>
              <a:rPr lang="ko-KR" altLang="en-US" sz="2400" spc="-100" dirty="0" smtClean="0">
                <a:latin typeface="+mj-ea"/>
              </a:rPr>
              <a:t>권한 </a:t>
            </a:r>
            <a:r>
              <a:rPr lang="en-US" altLang="ko-KR" sz="2400" spc="-100" dirty="0" smtClean="0">
                <a:latin typeface="+mj-ea"/>
              </a:rPr>
              <a:t>DB </a:t>
            </a:r>
            <a:r>
              <a:rPr lang="ko-KR" altLang="en-US" sz="2400" spc="-100" dirty="0" smtClean="0">
                <a:latin typeface="+mj-ea"/>
              </a:rPr>
              <a:t>데이터 제공의</a:t>
            </a:r>
            <a:r>
              <a:rPr lang="en-US" altLang="ko-KR" sz="2400" spc="-100" dirty="0" smtClean="0">
                <a:latin typeface="+mj-ea"/>
              </a:rPr>
              <a:t> </a:t>
            </a:r>
            <a:r>
              <a:rPr lang="ko-KR" altLang="en-US" sz="2400" spc="-100" dirty="0" smtClean="0">
                <a:latin typeface="+mj-ea"/>
              </a:rPr>
              <a:t>한계</a:t>
            </a:r>
            <a:endParaRPr lang="ko-KR" altLang="en-US" sz="2400" spc="-100" dirty="0">
              <a:latin typeface="+mj-ea"/>
            </a:endParaRPr>
          </a:p>
          <a:p>
            <a:pPr algn="l">
              <a:lnSpc>
                <a:spcPct val="120000"/>
              </a:lnSpc>
            </a:pPr>
            <a:r>
              <a:rPr lang="en-US" altLang="ko-KR" sz="2400" spc="-100" dirty="0">
                <a:latin typeface="+mj-ea"/>
              </a:rPr>
              <a:t>2</a:t>
            </a:r>
            <a:r>
              <a:rPr lang="en-US" altLang="ko-KR" sz="2400" spc="-100" dirty="0" smtClean="0">
                <a:latin typeface="+mj-ea"/>
              </a:rPr>
              <a:t>)</a:t>
            </a:r>
            <a:r>
              <a:rPr lang="ko-KR" altLang="en-US" sz="2400" spc="-100" dirty="0" smtClean="0">
                <a:latin typeface="+mj-ea"/>
              </a:rPr>
              <a:t>외부데이터 활용의 필요성</a:t>
            </a:r>
            <a:endParaRPr lang="en-US" altLang="ko-KR" sz="2400" spc="-100" dirty="0" smtClean="0">
              <a:latin typeface="+mj-ea"/>
            </a:endParaRPr>
          </a:p>
          <a:p>
            <a:pPr algn="l">
              <a:lnSpc>
                <a:spcPct val="120000"/>
              </a:lnSpc>
            </a:pPr>
            <a:r>
              <a:rPr lang="en-US" altLang="ko-KR" sz="2400" spc="-100" dirty="0" smtClean="0">
                <a:latin typeface="+mj-ea"/>
              </a:rPr>
              <a:t>    - </a:t>
            </a:r>
            <a:r>
              <a:rPr lang="ko-KR" altLang="en-US" sz="2400" spc="-100" dirty="0" smtClean="0">
                <a:latin typeface="+mj-ea"/>
              </a:rPr>
              <a:t>정부기관 제공 데이터</a:t>
            </a:r>
            <a:endParaRPr lang="en-US" altLang="ko-KR" sz="2400" spc="-100" dirty="0" smtClean="0">
              <a:latin typeface="+mj-ea"/>
            </a:endParaRPr>
          </a:p>
          <a:p>
            <a:pPr algn="l">
              <a:lnSpc>
                <a:spcPct val="120000"/>
              </a:lnSpc>
            </a:pPr>
            <a:r>
              <a:rPr lang="ko-KR" altLang="en-US" sz="2400" spc="-100" dirty="0" smtClean="0">
                <a:latin typeface="+mj-ea"/>
              </a:rPr>
              <a:t>    </a:t>
            </a:r>
            <a:r>
              <a:rPr lang="en-US" altLang="ko-KR" sz="2400" spc="-100" dirty="0" smtClean="0">
                <a:latin typeface="+mj-ea"/>
              </a:rPr>
              <a:t>- </a:t>
            </a:r>
            <a:r>
              <a:rPr lang="ko-KR" altLang="en-US" sz="2400" spc="-100" dirty="0" smtClean="0">
                <a:latin typeface="+mj-ea"/>
              </a:rPr>
              <a:t>공공기관 제공 데이터</a:t>
            </a:r>
            <a:endParaRPr lang="en-US" altLang="ko-KR" sz="2400" spc="-100" dirty="0" smtClean="0">
              <a:latin typeface="+mj-ea"/>
            </a:endParaRPr>
          </a:p>
          <a:p>
            <a:pPr algn="l">
              <a:lnSpc>
                <a:spcPct val="120000"/>
              </a:lnSpc>
            </a:pPr>
            <a:r>
              <a:rPr lang="en-US" altLang="ko-KR" sz="2400" spc="-100" dirty="0" smtClean="0">
                <a:latin typeface="+mj-ea"/>
              </a:rPr>
              <a:t>3)</a:t>
            </a:r>
            <a:r>
              <a:rPr lang="ko-KR" altLang="en-US" sz="2400" spc="-100" dirty="0" smtClean="0">
                <a:latin typeface="+mj-ea"/>
              </a:rPr>
              <a:t>데이터 제공 기술의 변화추이</a:t>
            </a:r>
            <a:endParaRPr lang="ko-KR" altLang="en-US" sz="2400" spc="-100" dirty="0">
              <a:latin typeface="+mj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340768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1  </a:t>
            </a:r>
            <a:r>
              <a:rPr lang="ko-KR" altLang="en-US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공공데이</a:t>
            </a:r>
            <a:r>
              <a:rPr lang="ko-KR" altLang="en-US" sz="14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터</a:t>
            </a:r>
            <a:endParaRPr lang="en-US" altLang="ko-KR" sz="14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2580" y="1705509"/>
            <a:ext cx="6583896" cy="1074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공공기관이 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생성하거나 관리하고 있는 자료 또는 정보를 말하는데 기관이 업무를 수행하며 만들어낸 다양한 형태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텍스트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수치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이미지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동영상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오디오 등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의 모든 자료 또는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정보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14000"/>
              </a:lnSpc>
            </a:pP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대한민국은 정부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3.0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의 일환으로 공공정보를 적극 개방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공유 하고 있다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242446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800" spc="-100" dirty="0" smtClean="0"/>
              <a:t>공공데이터란</a:t>
            </a:r>
            <a:r>
              <a:rPr lang="en-US" altLang="ko-KR" sz="2800" spc="-100" dirty="0" smtClean="0"/>
              <a:t>?</a:t>
            </a:r>
            <a:endParaRPr lang="ko-KR" altLang="en-US" sz="2800" spc="-100" dirty="0"/>
          </a:p>
        </p:txBody>
      </p:sp>
      <p:sp>
        <p:nvSpPr>
          <p:cNvPr id="11" name="TextBox 10"/>
          <p:cNvSpPr txBox="1"/>
          <p:nvPr/>
        </p:nvSpPr>
        <p:spPr>
          <a:xfrm>
            <a:off x="2124372" y="2762291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2 </a:t>
            </a:r>
            <a:r>
              <a:rPr lang="ko-KR" altLang="en-US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공공데이터 분야</a:t>
            </a:r>
            <a:endParaRPr lang="en-US" altLang="ko-KR" sz="14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 descr="C:\Users\Myhome\Desktop\앙 띠\공공데이터의 종류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78" y="3078222"/>
            <a:ext cx="8443518" cy="213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615127" y="5663101"/>
            <a:ext cx="6229564" cy="583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현재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658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개의 정부 기관에서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14,794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건의 데이터가 제공되고 있으며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</a:p>
          <a:p>
            <a:pPr marL="228600" indent="-228600">
              <a:lnSpc>
                <a:spcPct val="114000"/>
              </a:lnSpc>
            </a:pP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1990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개의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Open API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가 제공되고 있다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340768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3  </a:t>
            </a:r>
            <a:r>
              <a:rPr lang="ko-KR" altLang="en-US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공공데이터의 활용 사례</a:t>
            </a:r>
            <a:endParaRPr lang="en-US" altLang="ko-KR" sz="14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242446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800" spc="-100" dirty="0" smtClean="0"/>
              <a:t>공공데이터란</a:t>
            </a:r>
            <a:r>
              <a:rPr lang="en-US" altLang="ko-KR" sz="2800" spc="-100" dirty="0" smtClean="0"/>
              <a:t>?</a:t>
            </a:r>
            <a:endParaRPr lang="ko-KR" altLang="en-US" sz="2800" spc="-100" dirty="0"/>
          </a:p>
        </p:txBody>
      </p:sp>
      <p:pic>
        <p:nvPicPr>
          <p:cNvPr id="2050" name="Picture 2" descr="C:\Users\Myhome\Desktop\앙 띠\모두의 주차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772816"/>
            <a:ext cx="4644516" cy="128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272580" y="3106710"/>
            <a:ext cx="6583896" cy="1074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위치 주변의 공영 주차장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민영 주차장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무료 주차장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주정차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허용구간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공유 주차장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유료 주차장의 무료개방 시간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주차장 이벤트 등의 정보를 실시간으로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안내</a:t>
            </a: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14000"/>
              </a:lnSpc>
            </a:pPr>
            <a:endParaRPr lang="en-US" altLang="ko-KR" sz="1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14000"/>
              </a:lnSpc>
            </a:pP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인천시 공영 주차장 정보 데이터를 활용</a:t>
            </a:r>
            <a:endParaRPr lang="en-US" altLang="ko-KR" sz="1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1" name="Picture 3" descr="C:\Users\Myhome\Desktop\앙 띠\김기사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196120"/>
            <a:ext cx="5561230" cy="106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267744" y="5416483"/>
            <a:ext cx="6583896" cy="1320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실시간 교통정보를 이용한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빠른 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길 안내에 블랙박스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HUD,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AR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을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제공하는 </a:t>
            </a:r>
            <a:r>
              <a:rPr lang="ko-KR" altLang="en-US" sz="14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애플리케이션</a:t>
            </a: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14000"/>
              </a:lnSpc>
            </a:pP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14000"/>
              </a:lnSpc>
            </a:pP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한국도로공사 교통정보의 데이터를 활용 </a:t>
            </a:r>
            <a:endParaRPr lang="en-US" altLang="ko-KR" sz="1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14000"/>
              </a:lnSpc>
            </a:pP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자본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억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다음카카오 인수 금액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620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억</a:t>
            </a: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7181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137275" y="6337895"/>
            <a:ext cx="13051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공공데이터와 </a:t>
            </a:r>
            <a:r>
              <a:rPr lang="en-US" altLang="ko-KR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Android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제목 6"/>
          <p:cNvSpPr txBox="1">
            <a:spLocks/>
          </p:cNvSpPr>
          <p:nvPr/>
        </p:nvSpPr>
        <p:spPr>
          <a:xfrm>
            <a:off x="2084356" y="908720"/>
            <a:ext cx="5439972" cy="2074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spc="-100" dirty="0" smtClean="0">
                <a:latin typeface="+mj-ea"/>
              </a:rPr>
              <a:t>공공데이터 조회 절차</a:t>
            </a:r>
            <a:r>
              <a:rPr lang="en-US" altLang="ko-KR" sz="4200" spc="-80" dirty="0" smtClean="0"/>
              <a:t/>
            </a:r>
            <a:br>
              <a:rPr lang="en-US" altLang="ko-KR" sz="4200" spc="-80" dirty="0" smtClean="0"/>
            </a:br>
            <a:r>
              <a:rPr lang="ko-KR" altLang="en-US" sz="4200" spc="-80" dirty="0" smtClean="0"/>
              <a:t> </a:t>
            </a:r>
            <a:endParaRPr lang="ko-KR" altLang="en-US" sz="4200" spc="-8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340768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1  </a:t>
            </a:r>
            <a:r>
              <a:rPr lang="ko-KR" altLang="en-US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회원 가입</a:t>
            </a:r>
            <a:endParaRPr lang="en-US" altLang="ko-KR" sz="14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2580" y="1705509"/>
            <a:ext cx="6583896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대한민국 공공데이터 포털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(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  <a:hlinkClick r:id="rId2"/>
              </a:rPr>
              <a:t>https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  <a:hlinkClick r:id="rId2"/>
              </a:rPr>
              <a:t>://www.data.go.kr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  <a:hlinkClick r:id="rId2"/>
              </a:rPr>
              <a:t>/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) 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회원 가입</a:t>
            </a:r>
            <a:endParaRPr lang="en-US" altLang="ko-KR" sz="1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3783744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800" spc="-100" dirty="0" smtClean="0"/>
              <a:t>공공데이터 조회 절차</a:t>
            </a:r>
            <a:endParaRPr lang="ko-KR" altLang="en-US" sz="2800" spc="-100" dirty="0"/>
          </a:p>
        </p:txBody>
      </p:sp>
      <p:sp>
        <p:nvSpPr>
          <p:cNvPr id="12" name="TextBox 11"/>
          <p:cNvSpPr txBox="1"/>
          <p:nvPr/>
        </p:nvSpPr>
        <p:spPr>
          <a:xfrm>
            <a:off x="2123728" y="2785901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2 </a:t>
            </a:r>
            <a:r>
              <a:rPr lang="ko-KR" altLang="en-US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원하는 데이터 형식 선택</a:t>
            </a:r>
            <a:endParaRPr lang="en-US" altLang="ko-KR" sz="14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074" name="Picture 2" descr="C:\Users\Myhome\Desktop\앙 띠\조회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897" y="3284984"/>
            <a:ext cx="7500831" cy="162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542207" y="5269794"/>
            <a:ext cx="7056784" cy="1565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	FILE DATA :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파일 형식으로 제공되는 데이터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일반적으로 실시간으로 갱신되지 않는 특정 년도의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인구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등을 다룬다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14000"/>
              </a:lnSpc>
            </a:pP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14000"/>
              </a:lnSpc>
            </a:pP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OPEN API : 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인터넷 이용자가 일방적으로 웹 검색 결과 및 사용자인터페이스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(UI) 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등을 제공받는 데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그치지 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않고 직접 응용 프로그램과 서비스를 개발할 수 있도록 공개된 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API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를 말한다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14000"/>
              </a:lnSpc>
            </a:pP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281172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340768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3  </a:t>
            </a:r>
            <a:r>
              <a:rPr lang="ko-KR" altLang="en-US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원하는 데이터 찾기</a:t>
            </a:r>
            <a:endParaRPr lang="en-US" altLang="ko-KR" sz="14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3783744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800" spc="-100" dirty="0" smtClean="0"/>
              <a:t>공공데이터 조회 절차</a:t>
            </a:r>
            <a:endParaRPr lang="ko-KR" altLang="en-US" sz="2800" spc="-100" dirty="0"/>
          </a:p>
        </p:txBody>
      </p:sp>
      <p:pic>
        <p:nvPicPr>
          <p:cNvPr id="4098" name="Picture 2" descr="C:\Users\Myhome\Desktop\앙 띠\조회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18" y="1643575"/>
            <a:ext cx="5958018" cy="254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605012" y="4172962"/>
            <a:ext cx="6330019" cy="583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원하는 데이터가 없을 시 원하는 데이터를 공개 요청 할 수 있지만 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시간이 없어</a:t>
            </a: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14000"/>
              </a:lnSpc>
            </a:pP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여기서 잠깐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자신이 평소 관심을 가지던 주제에 대한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오픈 </a:t>
            </a:r>
            <a:r>
              <a:rPr lang="en-US" altLang="ko-KR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api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가 있는지 찾아본다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19672" y="4919683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4 </a:t>
            </a:r>
            <a:r>
              <a:rPr lang="ko-KR" altLang="en-US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활용 신청 및 서비스 키 발급</a:t>
            </a:r>
            <a:r>
              <a:rPr lang="en-US" altLang="ko-KR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endParaRPr lang="en-US" altLang="ko-KR" sz="14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099" name="Picture 3" descr="C:\Users\Myhome\Desktop\앙 띠\조회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337212"/>
            <a:ext cx="7448950" cy="104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0086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112948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5 </a:t>
            </a:r>
            <a:r>
              <a:rPr lang="ko-KR" altLang="en-US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인증키 조회</a:t>
            </a:r>
            <a:r>
              <a:rPr lang="en-US" altLang="ko-KR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4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3783744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800" spc="-100" dirty="0" smtClean="0"/>
              <a:t>공공데이터 조회 절차</a:t>
            </a:r>
            <a:endParaRPr lang="ko-KR" altLang="en-US" sz="2800" spc="-100" dirty="0"/>
          </a:p>
        </p:txBody>
      </p:sp>
      <p:sp>
        <p:nvSpPr>
          <p:cNvPr id="13" name="TextBox 12"/>
          <p:cNvSpPr txBox="1"/>
          <p:nvPr/>
        </p:nvSpPr>
        <p:spPr>
          <a:xfrm>
            <a:off x="1787467" y="6215197"/>
            <a:ext cx="6583896" cy="583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우측 상단의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마이페이지에서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본인이 조회 신청한 데이터 선택 후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인증키를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확인하고 기술문서를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다운 받습니다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123" name="Picture 3" descr="C:\Users\Myhome\Desktop\앙 띠\조회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524" y="1420725"/>
            <a:ext cx="7244972" cy="478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6820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9504</TotalTime>
  <Words>348</Words>
  <Application>Microsoft Office PowerPoint</Application>
  <PresentationFormat>화면 슬라이드 쇼(4:3)</PresentationFormat>
  <Paragraphs>86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굴림</vt:lpstr>
      <vt:lpstr>Arial</vt:lpstr>
      <vt:lpstr>Times New Roman</vt:lpstr>
      <vt:lpstr>맑은 고딕</vt:lpstr>
      <vt:lpstr>Wingdings</vt:lpstr>
      <vt:lpstr>나눔고딕</vt:lpstr>
      <vt:lpstr>굴림체</vt:lpstr>
      <vt:lpstr>나눔고딕 ExtraBold</vt:lpstr>
      <vt:lpstr>가는각진제목체</vt:lpstr>
      <vt:lpstr>Office 테마</vt:lpstr>
      <vt:lpstr>전체 순서</vt:lpstr>
      <vt:lpstr>1일차 순서 </vt:lpstr>
      <vt:lpstr>배경  </vt:lpstr>
      <vt:lpstr>공공데이터란?</vt:lpstr>
      <vt:lpstr>공공데이터란?</vt:lpstr>
      <vt:lpstr>PowerPoint 프레젠테이션</vt:lpstr>
      <vt:lpstr>공공데이터 조회 절차</vt:lpstr>
      <vt:lpstr>공공데이터 조회 절차</vt:lpstr>
      <vt:lpstr>공공데이터 조회 절차</vt:lpstr>
      <vt:lpstr>공공데이터 조회 절차</vt:lpstr>
      <vt:lpstr>서비스 인증키 활용</vt:lpstr>
      <vt:lpstr>공공데이터 조회 절차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기본</cp:lastModifiedBy>
  <cp:revision>57</cp:revision>
  <cp:lastPrinted>2011-08-28T20:58:26Z</cp:lastPrinted>
  <dcterms:created xsi:type="dcterms:W3CDTF">2011-08-16T07:24:57Z</dcterms:created>
  <dcterms:modified xsi:type="dcterms:W3CDTF">2016-07-31T14:03:02Z</dcterms:modified>
</cp:coreProperties>
</file>