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1" r:id="rId5"/>
    <p:sldId id="263" r:id="rId6"/>
    <p:sldId id="275" r:id="rId7"/>
    <p:sldId id="274" r:id="rId8"/>
    <p:sldId id="273" r:id="rId9"/>
    <p:sldId id="270" r:id="rId10"/>
    <p:sldId id="262" r:id="rId11"/>
    <p:sldId id="264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604528" y="686779"/>
            <a:ext cx="1150569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влияния входных признаков моделей машинного обучения с учителем</a:t>
            </a: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Раковец Андрей Владимирович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 4 курса специальности 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«прикладная информатика»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Щетько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Н.Н.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endParaRPr lang="ru-RU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579862" y="434761"/>
            <a:ext cx="49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9F96E-5364-4FA9-9E22-702759046EF5}"/>
              </a:ext>
            </a:extLst>
          </p:cNvPr>
          <p:cNvSpPr txBox="1"/>
          <p:nvPr/>
        </p:nvSpPr>
        <p:spPr>
          <a:xfrm>
            <a:off x="6971861" y="367717"/>
            <a:ext cx="42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30D4490-7488-4ADB-A446-28520FAD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63231"/>
              </p:ext>
            </p:extLst>
          </p:nvPr>
        </p:nvGraphicFramePr>
        <p:xfrm>
          <a:off x="0" y="1349295"/>
          <a:ext cx="1237786" cy="4340966"/>
        </p:xfrm>
        <a:graphic>
          <a:graphicData uri="http://schemas.openxmlformats.org/drawingml/2006/table">
            <a:tbl>
              <a:tblPr/>
              <a:tblGrid>
                <a:gridCol w="1237786">
                  <a:extLst>
                    <a:ext uri="{9D8B030D-6E8A-4147-A177-3AD203B41FA5}">
                      <a16:colId xmlns:a16="http://schemas.microsoft.com/office/drawing/2014/main" val="3263291358"/>
                    </a:ext>
                  </a:extLst>
                </a:gridCol>
              </a:tblGrid>
              <a:tr h="71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48327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95409"/>
                  </a:ext>
                </a:extLst>
              </a:tr>
              <a:tr h="71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01468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55347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78140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59232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ABDFC-3FA7-4CFC-92E7-85A2997C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r="3935" b="18033"/>
          <a:stretch/>
        </p:blipFill>
        <p:spPr>
          <a:xfrm>
            <a:off x="1237787" y="1167739"/>
            <a:ext cx="4588586" cy="4764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3DC6DD-2258-45B7-B548-BAFE0B78A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295"/>
            <a:ext cx="1238608" cy="4491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244CE5-33AA-45AF-A6F9-5415A3850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0" t="10428" r="4960" b="15050"/>
          <a:stretch/>
        </p:blipFill>
        <p:spPr>
          <a:xfrm>
            <a:off x="7145387" y="1349295"/>
            <a:ext cx="5046613" cy="45831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241B4-F9DE-4DF4-84F1-77BF056E1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194" y="1349295"/>
            <a:ext cx="1318193" cy="439687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76235F-CDEF-411D-9B43-B0E3F20B5B0D}"/>
              </a:ext>
            </a:extLst>
          </p:cNvPr>
          <p:cNvSpPr/>
          <p:nvPr/>
        </p:nvSpPr>
        <p:spPr>
          <a:xfrm>
            <a:off x="0" y="6048220"/>
            <a:ext cx="12192000" cy="8097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82" y="167919"/>
            <a:ext cx="3819861" cy="361390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6724-B600-4C33-8B8D-42F630546FFE}"/>
              </a:ext>
            </a:extLst>
          </p:cNvPr>
          <p:cNvSpPr txBox="1"/>
          <p:nvPr/>
        </p:nvSpPr>
        <p:spPr>
          <a:xfrm>
            <a:off x="204698" y="159977"/>
            <a:ext cx="161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048CEE-1014-499F-A86C-570BB804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8" b="16214"/>
          <a:stretch/>
        </p:blipFill>
        <p:spPr>
          <a:xfrm>
            <a:off x="6397084" y="529309"/>
            <a:ext cx="5794916" cy="6328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38921-15B9-4097-B73E-AFA3249615C5}"/>
              </a:ext>
            </a:extLst>
          </p:cNvPr>
          <p:cNvSpPr txBox="1"/>
          <p:nvPr/>
        </p:nvSpPr>
        <p:spPr>
          <a:xfrm>
            <a:off x="8604511" y="15997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D826CC-EFBE-4036-99ED-737CE4A18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9" b="9561"/>
          <a:stretch/>
        </p:blipFill>
        <p:spPr>
          <a:xfrm>
            <a:off x="392925" y="529309"/>
            <a:ext cx="6004159" cy="6328691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3738CF-FDFC-4FEE-A583-7A469567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33300"/>
              </p:ext>
            </p:extLst>
          </p:nvPr>
        </p:nvGraphicFramePr>
        <p:xfrm>
          <a:off x="85493" y="1059366"/>
          <a:ext cx="1219199" cy="536373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193706663"/>
                    </a:ext>
                  </a:extLst>
                </a:gridCol>
              </a:tblGrid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004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9338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6602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317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997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8056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231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7230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994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0405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1381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0582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03956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61119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6320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1499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4347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6201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7DA0A239-669E-4AA3-B7A1-71203BE0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2671"/>
              </p:ext>
            </p:extLst>
          </p:nvPr>
        </p:nvGraphicFramePr>
        <p:xfrm>
          <a:off x="6339157" y="898641"/>
          <a:ext cx="1219199" cy="5524452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193706663"/>
                    </a:ext>
                  </a:extLst>
                </a:gridCol>
              </a:tblGrid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0045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93387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66024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31727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9977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80562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2317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72300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99427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04055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1381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05820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03956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61119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63204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14994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43472"/>
                  </a:ext>
                </a:extLst>
              </a:tr>
              <a:tr h="306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6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890682" y="225911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C95FE-AE45-47C6-BFFA-6BC7F420A214}"/>
              </a:ext>
            </a:extLst>
          </p:cNvPr>
          <p:cNvSpPr txBox="1"/>
          <p:nvPr/>
        </p:nvSpPr>
        <p:spPr>
          <a:xfrm>
            <a:off x="122663" y="595243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93D5-0E6A-499F-8D6F-AB8D42CBB654}"/>
              </a:ext>
            </a:extLst>
          </p:cNvPr>
          <p:cNvSpPr txBox="1"/>
          <p:nvPr/>
        </p:nvSpPr>
        <p:spPr>
          <a:xfrm>
            <a:off x="5430644" y="595243"/>
            <a:ext cx="64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998CFF-65AB-4157-985D-244E8A51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2" b="19101"/>
          <a:stretch/>
        </p:blipFill>
        <p:spPr>
          <a:xfrm>
            <a:off x="5918573" y="964575"/>
            <a:ext cx="6273428" cy="56675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5F9B98-EC41-4995-AC56-50CE73915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20"/>
          <a:stretch/>
        </p:blipFill>
        <p:spPr>
          <a:xfrm>
            <a:off x="571500" y="1357663"/>
            <a:ext cx="5524500" cy="5500337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445B067-43EA-4C71-A4E4-16B4A095C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812"/>
              </p:ext>
            </p:extLst>
          </p:nvPr>
        </p:nvGraphicFramePr>
        <p:xfrm>
          <a:off x="122663" y="1594626"/>
          <a:ext cx="1155700" cy="4790795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526519904"/>
                    </a:ext>
                  </a:extLst>
                </a:gridCol>
              </a:tblGrid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13535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779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724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1518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060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D7CAC07-915A-406F-AEA6-7D0D879B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70130"/>
              </p:ext>
            </p:extLst>
          </p:nvPr>
        </p:nvGraphicFramePr>
        <p:xfrm>
          <a:off x="5853152" y="1471962"/>
          <a:ext cx="1155700" cy="4790795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526519904"/>
                    </a:ext>
                  </a:extLst>
                </a:gridCol>
              </a:tblGrid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13535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779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724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1518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288158B-9450-430E-8837-661946F6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33954"/>
              </p:ext>
            </p:extLst>
          </p:nvPr>
        </p:nvGraphicFramePr>
        <p:xfrm>
          <a:off x="236653" y="130563"/>
          <a:ext cx="556198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994">
                  <a:extLst>
                    <a:ext uri="{9D8B030D-6E8A-4147-A177-3AD203B41FA5}">
                      <a16:colId xmlns:a16="http://schemas.microsoft.com/office/drawing/2014/main" val="1560540292"/>
                    </a:ext>
                  </a:extLst>
                </a:gridCol>
                <a:gridCol w="1853994">
                  <a:extLst>
                    <a:ext uri="{9D8B030D-6E8A-4147-A177-3AD203B41FA5}">
                      <a16:colId xmlns:a16="http://schemas.microsoft.com/office/drawing/2014/main" val="3090402906"/>
                    </a:ext>
                  </a:extLst>
                </a:gridCol>
                <a:gridCol w="1853994">
                  <a:extLst>
                    <a:ext uri="{9D8B030D-6E8A-4147-A177-3AD203B41FA5}">
                      <a16:colId xmlns:a16="http://schemas.microsoft.com/office/drawing/2014/main" val="188043520"/>
                    </a:ext>
                  </a:extLst>
                </a:gridCol>
              </a:tblGrid>
              <a:tr h="352236"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Оригинальный метод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Модифицированный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81325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/>
                        <a:t>Исходное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7,983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15,992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83989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/>
                        <a:t>С шумом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25,311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50,356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578052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После отбора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24,904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49,56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19053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76F2318-2DE1-430E-8FBB-2EF96BBB8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71378"/>
              </p:ext>
            </p:extLst>
          </p:nvPr>
        </p:nvGraphicFramePr>
        <p:xfrm>
          <a:off x="236652" y="2007219"/>
          <a:ext cx="5561981" cy="2163336"/>
        </p:xfrm>
        <a:graphic>
          <a:graphicData uri="http://schemas.openxmlformats.org/drawingml/2006/table">
            <a:tbl>
              <a:tblPr/>
              <a:tblGrid>
                <a:gridCol w="1859777">
                  <a:extLst>
                    <a:ext uri="{9D8B030D-6E8A-4147-A177-3AD203B41FA5}">
                      <a16:colId xmlns:a16="http://schemas.microsoft.com/office/drawing/2014/main" val="3753252099"/>
                    </a:ext>
                  </a:extLst>
                </a:gridCol>
                <a:gridCol w="1851103">
                  <a:extLst>
                    <a:ext uri="{9D8B030D-6E8A-4147-A177-3AD203B41FA5}">
                      <a16:colId xmlns:a16="http://schemas.microsoft.com/office/drawing/2014/main" val="2250327340"/>
                    </a:ext>
                  </a:extLst>
                </a:gridCol>
                <a:gridCol w="1851101">
                  <a:extLst>
                    <a:ext uri="{9D8B030D-6E8A-4147-A177-3AD203B41FA5}">
                      <a16:colId xmlns:a16="http://schemas.microsoft.com/office/drawing/2014/main" val="4151104418"/>
                    </a:ext>
                  </a:extLst>
                </a:gridCol>
              </a:tblGrid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Исходный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24583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0.247532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0.223988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38352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0.226199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0.208866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53778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0.214670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0.200694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81756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0.180193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0.176255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42506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0.091404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0.113317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3001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0.040000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0.076879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1967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2290DFF-4F55-4A0E-96AF-6769E7CB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32755"/>
              </p:ext>
            </p:extLst>
          </p:nvPr>
        </p:nvGraphicFramePr>
        <p:xfrm>
          <a:off x="6216185" y="130564"/>
          <a:ext cx="5827132" cy="5393055"/>
        </p:xfrm>
        <a:graphic>
          <a:graphicData uri="http://schemas.openxmlformats.org/drawingml/2006/table">
            <a:tbl>
              <a:tblPr/>
              <a:tblGrid>
                <a:gridCol w="2138182">
                  <a:extLst>
                    <a:ext uri="{9D8B030D-6E8A-4147-A177-3AD203B41FA5}">
                      <a16:colId xmlns:a16="http://schemas.microsoft.com/office/drawing/2014/main" val="1426428255"/>
                    </a:ext>
                  </a:extLst>
                </a:gridCol>
                <a:gridCol w="1574265">
                  <a:extLst>
                    <a:ext uri="{9D8B030D-6E8A-4147-A177-3AD203B41FA5}">
                      <a16:colId xmlns:a16="http://schemas.microsoft.com/office/drawing/2014/main" val="2218304148"/>
                    </a:ext>
                  </a:extLst>
                </a:gridCol>
                <a:gridCol w="2114685">
                  <a:extLst>
                    <a:ext uri="{9D8B030D-6E8A-4147-A177-3AD203B41FA5}">
                      <a16:colId xmlns:a16="http://schemas.microsoft.com/office/drawing/2014/main" val="1429087919"/>
                    </a:ext>
                  </a:extLst>
                </a:gridCol>
              </a:tblGrid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 шумом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156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0.197927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0.113594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25194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0.161165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0.098608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05271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0.150679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0.094333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3561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0.095836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0.071976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0449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0.049724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0.053178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63729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0.037106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0.048034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7632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73690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0.033247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0.046461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56399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0.031785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0.045865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95590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0.025955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0.043489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98363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0.025753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0.043406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6698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0.024905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0.043061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413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0.023512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0.042493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6828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0.023457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0.042470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8021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0.023067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0.042312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786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0.022980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0.042276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06512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0.019873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0.041009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7312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0.019653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3004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B0E37983-79D5-4CCF-BF07-4BEA5BFB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1402"/>
              </p:ext>
            </p:extLst>
          </p:nvPr>
        </p:nvGraphicFramePr>
        <p:xfrm>
          <a:off x="236650" y="4309851"/>
          <a:ext cx="5561983" cy="2163336"/>
        </p:xfrm>
        <a:graphic>
          <a:graphicData uri="http://schemas.openxmlformats.org/drawingml/2006/table">
            <a:tbl>
              <a:tblPr/>
              <a:tblGrid>
                <a:gridCol w="2040889">
                  <a:extLst>
                    <a:ext uri="{9D8B030D-6E8A-4147-A177-3AD203B41FA5}">
                      <a16:colId xmlns:a16="http://schemas.microsoft.com/office/drawing/2014/main" val="3942018774"/>
                    </a:ext>
                  </a:extLst>
                </a:gridCol>
                <a:gridCol w="1669993">
                  <a:extLst>
                    <a:ext uri="{9D8B030D-6E8A-4147-A177-3AD203B41FA5}">
                      <a16:colId xmlns:a16="http://schemas.microsoft.com/office/drawing/2014/main" val="354048369"/>
                    </a:ext>
                  </a:extLst>
                </a:gridCol>
                <a:gridCol w="1851101">
                  <a:extLst>
                    <a:ext uri="{9D8B030D-6E8A-4147-A177-3AD203B41FA5}">
                      <a16:colId xmlns:a16="http://schemas.microsoft.com/office/drawing/2014/main" val="315614357"/>
                    </a:ext>
                  </a:extLst>
                </a:gridCol>
              </a:tblGrid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После отбора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56336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0.314351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0.254810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373989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0.232088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0.215380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8889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0.218001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0.208628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84951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0.138826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0.170678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05188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0.096734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0.150503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97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89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319668" y="76944"/>
            <a:ext cx="625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399D-BE69-48F7-9BF7-FA9ADCDC2D6D}"/>
              </a:ext>
            </a:extLst>
          </p:cNvPr>
          <p:cNvSpPr txBox="1"/>
          <p:nvPr/>
        </p:nvSpPr>
        <p:spPr>
          <a:xfrm>
            <a:off x="319667" y="3638168"/>
            <a:ext cx="1028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работе была представлена модификация метода оценки важности признаков на основе перестановок. Такой метод показал более высокие значения важности признаков у тех признаков, которые были оценены более низкими значениями оригинальным методом, при этом сохраняя отношения порядка с оригинальным методом.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77F10-9DF6-49EA-ACEA-D487FEDE3AFB}"/>
              </a:ext>
            </a:extLst>
          </p:cNvPr>
          <p:cNvSpPr txBox="1"/>
          <p:nvPr/>
        </p:nvSpPr>
        <p:spPr>
          <a:xfrm>
            <a:off x="319667" y="697203"/>
            <a:ext cx="103632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было рассмотрено использование методов оценки важности признаков для моделей машинного обучения с учителем.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работе была рассмотрена классификация методов оценки важности признаков. Такие методы делятся на три категории: фильтры, обёрточные методы и встроенные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535690" y="2384808"/>
            <a:ext cx="11455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5E9E0-2D65-4319-AE8E-6D3693AA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65125"/>
            <a:ext cx="8720328" cy="1325563"/>
          </a:xfrm>
        </p:spPr>
        <p:txBody>
          <a:bodyPr/>
          <a:lstStyle/>
          <a:p>
            <a:r>
              <a:rPr lang="ru-RU" dirty="0"/>
              <a:t>Основная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32DF-BC99-497C-9530-43E8D25E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Одной из фундаментальных проблем машинного обучения заключается в том, что обученные модели работают как «черный ящик». Например, мы знаем структуру модели, как она обучается, но после обучения ее поведение достаточно сложно интерпретируемо. Основная задача – попытаться объяснить поведение таких моделей с помощью оценки значимости входных признаков для модели. Чаще всего такая оценка применяется в задаче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9849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85CCA-AB7F-4F60-A3A0-166DBB072E51}"/>
              </a:ext>
            </a:extLst>
          </p:cNvPr>
          <p:cNvSpPr txBox="1"/>
          <p:nvPr/>
        </p:nvSpPr>
        <p:spPr>
          <a:xfrm>
            <a:off x="620750" y="1285380"/>
            <a:ext cx="1059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Рассмотреть задачу определения значимости признаков в контексте отбора признаков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3543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9" y="1182029"/>
            <a:ext cx="10404087" cy="51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3877978" y="222288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B675F3-C82D-456C-9ABA-6ADEC3AD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3" y="1260088"/>
            <a:ext cx="6404518" cy="55979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19A36-914B-4393-A84D-9DA50193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3113"/>
            <a:ext cx="5787484" cy="537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0170A-69EF-4B33-88DB-2D4A1B6AE872}"/>
              </a:ext>
            </a:extLst>
          </p:cNvPr>
          <p:cNvSpPr txBox="1"/>
          <p:nvPr/>
        </p:nvSpPr>
        <p:spPr>
          <a:xfrm>
            <a:off x="4259766" y="0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исходных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D6AF2-DFD0-4C6A-98A9-E4532AA3E21E}"/>
              </a:ext>
            </a:extLst>
          </p:cNvPr>
          <p:cNvSpPr txBox="1"/>
          <p:nvPr/>
        </p:nvSpPr>
        <p:spPr>
          <a:xfrm>
            <a:off x="914400" y="524107"/>
            <a:ext cx="21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5AB2F-A91C-49BD-99D0-DE90B26FE2AA}"/>
              </a:ext>
            </a:extLst>
          </p:cNvPr>
          <p:cNvSpPr txBox="1"/>
          <p:nvPr/>
        </p:nvSpPr>
        <p:spPr>
          <a:xfrm>
            <a:off x="6835698" y="524106"/>
            <a:ext cx="444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Логистическая модель с </a:t>
            </a:r>
            <a:r>
              <a:rPr lang="en-US" dirty="0"/>
              <a:t>l1-</a:t>
            </a:r>
            <a:r>
              <a:rPr lang="ru-RU" dirty="0"/>
              <a:t>регуляризацией</a:t>
            </a:r>
          </a:p>
        </p:txBody>
      </p:sp>
    </p:spTree>
    <p:extLst>
      <p:ext uri="{BB962C8B-B14F-4D97-AF65-F5344CB8AC3E}">
        <p14:creationId xmlns:p14="http://schemas.microsoft.com/office/powerpoint/2010/main" val="40000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3A8FDF-F472-496B-877C-911F1265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17" y="1003610"/>
            <a:ext cx="7006683" cy="58543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97717-51AE-44CD-B3E6-1A02FBCE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9727"/>
            <a:ext cx="5185317" cy="5521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EC59E-E2A1-46C2-AED2-DB82B6DE07CD}"/>
              </a:ext>
            </a:extLst>
          </p:cNvPr>
          <p:cNvSpPr txBox="1"/>
          <p:nvPr/>
        </p:nvSpPr>
        <p:spPr>
          <a:xfrm>
            <a:off x="3836020" y="11151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добавлении шумов: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7FB6-A6D2-40F1-9C99-99BF813FFFE8}"/>
              </a:ext>
            </a:extLst>
          </p:cNvPr>
          <p:cNvSpPr txBox="1"/>
          <p:nvPr/>
        </p:nvSpPr>
        <p:spPr>
          <a:xfrm>
            <a:off x="613316" y="284356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9F452-D692-4E45-B7D3-1627DA7956E6}"/>
              </a:ext>
            </a:extLst>
          </p:cNvPr>
          <p:cNvSpPr txBox="1"/>
          <p:nvPr/>
        </p:nvSpPr>
        <p:spPr>
          <a:xfrm>
            <a:off x="5765180" y="514297"/>
            <a:ext cx="48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  <a:r>
              <a:rPr lang="ru-RU" dirty="0"/>
              <a:t>-регуляризация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8938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3D0745-75C1-4B5F-B123-595D7C35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702"/>
            <a:ext cx="5330283" cy="5787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9DB77A-F73B-40A3-8C3D-73781B4D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83" y="936702"/>
            <a:ext cx="7030505" cy="5921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C0FE4-0751-47C3-9203-33FBC5985DB9}"/>
              </a:ext>
            </a:extLst>
          </p:cNvPr>
          <p:cNvSpPr txBox="1"/>
          <p:nvPr/>
        </p:nvSpPr>
        <p:spPr>
          <a:xfrm>
            <a:off x="4337824" y="0"/>
            <a:ext cx="27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отбора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60A7D-EF67-4E1A-A1DF-DC0FF64DC3DB}"/>
              </a:ext>
            </a:extLst>
          </p:cNvPr>
          <p:cNvSpPr txBox="1"/>
          <p:nvPr/>
        </p:nvSpPr>
        <p:spPr>
          <a:xfrm>
            <a:off x="446049" y="369332"/>
            <a:ext cx="285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B803B-77DB-4A89-A7B2-ED459B202E9A}"/>
              </a:ext>
            </a:extLst>
          </p:cNvPr>
          <p:cNvSpPr txBox="1"/>
          <p:nvPr/>
        </p:nvSpPr>
        <p:spPr>
          <a:xfrm>
            <a:off x="6713034" y="369332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L1-</a:t>
            </a:r>
            <a:r>
              <a:rPr lang="ru-RU" dirty="0"/>
              <a:t>регуляризация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08473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05F6AB-3274-42CF-89DC-B886D071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1" y="3269496"/>
            <a:ext cx="4184166" cy="3178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572FBE-6066-4ECF-935C-A57D8931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" y="198305"/>
            <a:ext cx="10137913" cy="323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1A593-A9D7-4976-920D-0D18771168EE}"/>
              </a:ext>
            </a:extLst>
          </p:cNvPr>
          <p:cNvSpPr txBox="1"/>
          <p:nvPr/>
        </p:nvSpPr>
        <p:spPr>
          <a:xfrm>
            <a:off x="887896" y="6526695"/>
            <a:ext cx="332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E1289-D672-4EDE-ADF6-92B85667FDAB}"/>
              </a:ext>
            </a:extLst>
          </p:cNvPr>
          <p:cNvSpPr txBox="1"/>
          <p:nvPr/>
        </p:nvSpPr>
        <p:spPr>
          <a:xfrm>
            <a:off x="7545353" y="6526695"/>
            <a:ext cx="34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Модификация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80079-B691-48C7-930A-1B492D58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8" y="3429000"/>
            <a:ext cx="4889639" cy="31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8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517</Words>
  <Application>Microsoft Office PowerPoint</Application>
  <PresentationFormat>Широкоэкранный</PresentationFormat>
  <Paragraphs>198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Основная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Андрей Раковец</cp:lastModifiedBy>
  <cp:revision>27</cp:revision>
  <dcterms:created xsi:type="dcterms:W3CDTF">2021-05-24T17:57:11Z</dcterms:created>
  <dcterms:modified xsi:type="dcterms:W3CDTF">2022-06-07T05:05:32Z</dcterms:modified>
</cp:coreProperties>
</file>