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71" r:id="rId5"/>
    <p:sldId id="263" r:id="rId6"/>
    <p:sldId id="275" r:id="rId7"/>
    <p:sldId id="274" r:id="rId8"/>
    <p:sldId id="273" r:id="rId9"/>
    <p:sldId id="270" r:id="rId10"/>
    <p:sldId id="262" r:id="rId11"/>
    <p:sldId id="264" r:id="rId12"/>
    <p:sldId id="265" r:id="rId13"/>
    <p:sldId id="272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782-8088-40E6-A8EA-EE020AA8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9F53E1-6A19-4F8C-B5A6-B7984E7A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C63D1-0A88-4113-969C-D348048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190DB-CD5A-4B23-AC3B-BA7055E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08941-CF11-4C05-B97D-5FB6C0A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E4D2-20CB-4F8D-BE7E-B655C5C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BF8F9-D002-47E1-9E04-12F6FEC6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1B147-C77D-4802-9B7B-FB7514E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F829E-5C99-444A-8CA3-2F36A08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F85AA-3429-458C-9B5F-F7A0E90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8CCAE-3982-425F-B66D-12722AF1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54677-903F-4AA4-972F-26A1FCAF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25A04-35DF-46E5-BD96-927507D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6AD9-6861-4CC4-9038-8F40C22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5069-CC08-48D4-83F1-02CEF67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4995-2302-4CC1-8678-3BC8782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A1A57-C52B-426E-9E0F-F4EC94A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D245E-2A31-4F00-9420-9600A0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68B07-0487-462F-9180-B78D6A7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FB86-01D6-4937-B2A9-C62122B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F412-191C-4C05-988D-2548283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9D2A-F810-4385-921A-CD8C7DD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28AF2-72AF-465E-BD22-5381AF46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D5A8-4FA1-48FF-8278-BCE0256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A7E8C-DE3C-4A3F-8615-FB88623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FD91-8FAB-4ECA-82C7-3FF82E4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3A14-6F70-47D8-9B1E-82146388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46820-0B6B-42A6-A364-E4338C9E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CF21C-4E93-4A3F-98D6-1B587C2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82545-9E70-4765-91E0-139BA4B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A9614-91A0-49EE-9C81-E1CB2173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5D5DF-1E0F-422C-B177-F7C50737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6E92C-47E4-4AD9-A868-23AC50B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78FA-B4D8-466C-995D-CA36FC4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0BA2-C931-419F-8922-09299F05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7A12A-7BDE-4F81-B40E-65C5C62B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79CB73-676F-4371-90EA-D43B99F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FB744-1598-4F9F-BCDD-D953C71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F5D36-F4A1-428F-8D3B-C8CAEA3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51D8-AA12-4775-8E0B-6E55FD0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647C1-7AFD-4A3E-823F-C5B3D5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58C62-65BE-42D9-86F8-8D05D8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7AA0-E151-4C4A-BAEF-5D1CE59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34EDA-AABF-42ED-BC83-BC015BB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A6E7E4-C9E0-4DE2-B032-C787FF35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521F7-374A-49FB-B74C-6E8693A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99DA-F856-454C-9360-D3607A5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5C52-CA65-46FA-8436-EFD722B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5A764-041F-4008-ABCA-EE7B8493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FAF2-F59D-41EB-8639-55E852F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ACD97-CA5C-45A7-BEE2-10EAE12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E3D52-1201-4C01-9CCC-BE50635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6BE8-7712-4EEB-A777-80CE6688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6C4F3-9D55-429B-8356-159B7E33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CEDDD-61E4-45B4-95C4-8252CEF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2E3A3-1C7B-4851-BEA0-0F4852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841A4-03CB-432E-9433-4BE2B78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80FF1-1BA9-4FBC-A63D-AF1FC89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1CBF-FA6A-4F0D-931C-7D91C99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1173-4CDF-4091-B657-D3EC2395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24B9-077D-47A0-8843-9D1DEEAA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3AB-320B-429B-8B9C-6326C1ABBEAE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5B4D-19B3-481A-A372-FD4F4195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9EAB-B8A8-48F6-BFE7-A5B83D12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4DD880-6A04-4D89-A5D3-D695FCD5FF05}"/>
              </a:ext>
            </a:extLst>
          </p:cNvPr>
          <p:cNvSpPr/>
          <p:nvPr/>
        </p:nvSpPr>
        <p:spPr>
          <a:xfrm>
            <a:off x="604528" y="686779"/>
            <a:ext cx="1150569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влияния входных признаков моделей машинного обучения с учителем</a:t>
            </a:r>
          </a:p>
          <a:p>
            <a:pPr algn="just">
              <a:spcAft>
                <a:spcPts val="18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Раковец Андрей Владимирович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 4 курса специальности 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«прикладная информатика»</a:t>
            </a: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600"/>
              </a:spcAft>
            </a:pPr>
            <a:r>
              <a:rPr 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Щетько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Н.Н.</a:t>
            </a:r>
            <a:endParaRPr lang="ru-BY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endParaRPr lang="ru-RU" sz="3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8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5588DB-DE38-4B8A-93D7-708A07925A5A}"/>
              </a:ext>
            </a:extLst>
          </p:cNvPr>
          <p:cNvSpPr txBox="1"/>
          <p:nvPr/>
        </p:nvSpPr>
        <p:spPr>
          <a:xfrm>
            <a:off x="618893" y="556219"/>
            <a:ext cx="491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метод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9F96E-5364-4FA9-9E22-702759046EF5}"/>
              </a:ext>
            </a:extLst>
          </p:cNvPr>
          <p:cNvSpPr txBox="1"/>
          <p:nvPr/>
        </p:nvSpPr>
        <p:spPr>
          <a:xfrm>
            <a:off x="6971861" y="556219"/>
            <a:ext cx="427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30D4490-7488-4ADB-A446-28520FAD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63231"/>
              </p:ext>
            </p:extLst>
          </p:nvPr>
        </p:nvGraphicFramePr>
        <p:xfrm>
          <a:off x="0" y="1349295"/>
          <a:ext cx="1237786" cy="4340966"/>
        </p:xfrm>
        <a:graphic>
          <a:graphicData uri="http://schemas.openxmlformats.org/drawingml/2006/table">
            <a:tbl>
              <a:tblPr/>
              <a:tblGrid>
                <a:gridCol w="1237786">
                  <a:extLst>
                    <a:ext uri="{9D8B030D-6E8A-4147-A177-3AD203B41FA5}">
                      <a16:colId xmlns:a16="http://schemas.microsoft.com/office/drawing/2014/main" val="3263291358"/>
                    </a:ext>
                  </a:extLst>
                </a:gridCol>
              </a:tblGrid>
              <a:tr h="71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48327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95409"/>
                  </a:ext>
                </a:extLst>
              </a:tr>
              <a:tr h="71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401468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455347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78140"/>
                  </a:ext>
                </a:extLst>
              </a:tr>
              <a:tr h="7301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759232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ABDFC-3FA7-4CFC-92E7-85A2997C7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1" r="3935" b="18033"/>
          <a:stretch/>
        </p:blipFill>
        <p:spPr>
          <a:xfrm>
            <a:off x="1237787" y="1167739"/>
            <a:ext cx="4588586" cy="4764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3DC6DD-2258-45B7-B548-BAFE0B78A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295"/>
            <a:ext cx="1238608" cy="4491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244CE5-33AA-45AF-A6F9-5415A3850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90" t="10428" r="4960" b="15050"/>
          <a:stretch/>
        </p:blipFill>
        <p:spPr>
          <a:xfrm>
            <a:off x="7145387" y="1349295"/>
            <a:ext cx="5046613" cy="45831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1241B4-F9DE-4DF4-84F1-77BF056E1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194" y="1349295"/>
            <a:ext cx="1318193" cy="43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5756-2ADD-4EC9-851F-D49FFB4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82" y="167919"/>
            <a:ext cx="3819861" cy="361390"/>
          </a:xfrm>
        </p:spPr>
        <p:txBody>
          <a:bodyPr>
            <a:normAutofit/>
          </a:bodyPr>
          <a:lstStyle/>
          <a:p>
            <a:r>
              <a:rPr lang="ru-RU" sz="1800" dirty="0"/>
              <a:t>Обучение с шумовыми признаками: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C6724-B600-4C33-8B8D-42F630546FFE}"/>
              </a:ext>
            </a:extLst>
          </p:cNvPr>
          <p:cNvSpPr txBox="1"/>
          <p:nvPr/>
        </p:nvSpPr>
        <p:spPr>
          <a:xfrm>
            <a:off x="204698" y="159977"/>
            <a:ext cx="161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A048CEE-1014-499F-A86C-570BB8049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58" b="16214"/>
          <a:stretch/>
        </p:blipFill>
        <p:spPr>
          <a:xfrm>
            <a:off x="6347367" y="529309"/>
            <a:ext cx="5794916" cy="6328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38921-15B9-4097-B73E-AFA3249615C5}"/>
              </a:ext>
            </a:extLst>
          </p:cNvPr>
          <p:cNvSpPr txBox="1"/>
          <p:nvPr/>
        </p:nvSpPr>
        <p:spPr>
          <a:xfrm>
            <a:off x="8604511" y="15997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D826CC-EFBE-4036-99ED-737CE4A18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9" b="9561"/>
          <a:stretch/>
        </p:blipFill>
        <p:spPr>
          <a:xfrm>
            <a:off x="334998" y="529309"/>
            <a:ext cx="6004159" cy="6328691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3738CF-FDFC-4FEE-A583-7A469567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22645"/>
              </p:ext>
            </p:extLst>
          </p:nvPr>
        </p:nvGraphicFramePr>
        <p:xfrm>
          <a:off x="0" y="1059363"/>
          <a:ext cx="1219199" cy="536373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193706663"/>
                    </a:ext>
                  </a:extLst>
                </a:gridCol>
              </a:tblGrid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0045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9338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6602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3172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997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80562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231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72300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9942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04055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91381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05820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03956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61119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6320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1499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43472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62014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7DA0A239-669E-4AA3-B7A1-71203BE01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59561"/>
              </p:ext>
            </p:extLst>
          </p:nvPr>
        </p:nvGraphicFramePr>
        <p:xfrm>
          <a:off x="6253794" y="964961"/>
          <a:ext cx="1219199" cy="536373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193706663"/>
                    </a:ext>
                  </a:extLst>
                </a:gridCol>
              </a:tblGrid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630045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9338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6602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3172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997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280562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231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272300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999427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04055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91381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05820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03956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061119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6320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14994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943472"/>
                  </a:ext>
                </a:extLst>
              </a:tr>
              <a:tr h="2979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562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27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F7500-DC0F-4A49-BF27-F97EA4132658}"/>
              </a:ext>
            </a:extLst>
          </p:cNvPr>
          <p:cNvSpPr txBox="1"/>
          <p:nvPr/>
        </p:nvSpPr>
        <p:spPr>
          <a:xfrm>
            <a:off x="3890682" y="225911"/>
            <a:ext cx="4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C95FE-AE45-47C6-BFFA-6BC7F420A214}"/>
              </a:ext>
            </a:extLst>
          </p:cNvPr>
          <p:cNvSpPr txBox="1"/>
          <p:nvPr/>
        </p:nvSpPr>
        <p:spPr>
          <a:xfrm>
            <a:off x="122663" y="595243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Оригинальный метод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93D5-0E6A-499F-8D6F-AB8D42CBB654}"/>
              </a:ext>
            </a:extLst>
          </p:cNvPr>
          <p:cNvSpPr txBox="1"/>
          <p:nvPr/>
        </p:nvSpPr>
        <p:spPr>
          <a:xfrm>
            <a:off x="5430644" y="595243"/>
            <a:ext cx="64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Модифицированный метод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998CFF-65AB-4157-985D-244E8A519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2" b="19101"/>
          <a:stretch/>
        </p:blipFill>
        <p:spPr>
          <a:xfrm>
            <a:off x="5918573" y="964575"/>
            <a:ext cx="6273428" cy="56675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5F9B98-EC41-4995-AC56-50CE73915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20"/>
          <a:stretch/>
        </p:blipFill>
        <p:spPr>
          <a:xfrm>
            <a:off x="571500" y="1357663"/>
            <a:ext cx="5524500" cy="5500337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445B067-43EA-4C71-A4E4-16B4A095C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20821"/>
              </p:ext>
            </p:extLst>
          </p:nvPr>
        </p:nvGraphicFramePr>
        <p:xfrm>
          <a:off x="122663" y="1594626"/>
          <a:ext cx="1155700" cy="4790795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526519904"/>
                    </a:ext>
                  </a:extLst>
                </a:gridCol>
              </a:tblGrid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13535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1779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6724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61518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060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D7CAC07-915A-406F-AEA6-7D0D879B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77765"/>
              </p:ext>
            </p:extLst>
          </p:nvPr>
        </p:nvGraphicFramePr>
        <p:xfrm>
          <a:off x="5853152" y="1471962"/>
          <a:ext cx="1155700" cy="4790795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3526519904"/>
                    </a:ext>
                  </a:extLst>
                </a:gridCol>
              </a:tblGrid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113535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1779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67249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261518"/>
                  </a:ext>
                </a:extLst>
              </a:tr>
              <a:tr h="958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11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3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288158B-9450-430E-8837-661946F6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33954"/>
              </p:ext>
            </p:extLst>
          </p:nvPr>
        </p:nvGraphicFramePr>
        <p:xfrm>
          <a:off x="236653" y="130563"/>
          <a:ext cx="556198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994">
                  <a:extLst>
                    <a:ext uri="{9D8B030D-6E8A-4147-A177-3AD203B41FA5}">
                      <a16:colId xmlns:a16="http://schemas.microsoft.com/office/drawing/2014/main" val="1560540292"/>
                    </a:ext>
                  </a:extLst>
                </a:gridCol>
                <a:gridCol w="1853994">
                  <a:extLst>
                    <a:ext uri="{9D8B030D-6E8A-4147-A177-3AD203B41FA5}">
                      <a16:colId xmlns:a16="http://schemas.microsoft.com/office/drawing/2014/main" val="3090402906"/>
                    </a:ext>
                  </a:extLst>
                </a:gridCol>
                <a:gridCol w="1853994">
                  <a:extLst>
                    <a:ext uri="{9D8B030D-6E8A-4147-A177-3AD203B41FA5}">
                      <a16:colId xmlns:a16="http://schemas.microsoft.com/office/drawing/2014/main" val="188043520"/>
                    </a:ext>
                  </a:extLst>
                </a:gridCol>
              </a:tblGrid>
              <a:tr h="352236">
                <a:tc>
                  <a:txBody>
                    <a:bodyPr/>
                    <a:lstStyle/>
                    <a:p>
                      <a:r>
                        <a:rPr lang="ru-RU" dirty="0"/>
                        <a:t>Время выполнения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Оригинальный метод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Модифицированный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881325"/>
                  </a:ext>
                </a:extLst>
              </a:tr>
              <a:tr h="263451">
                <a:tc>
                  <a:txBody>
                    <a:bodyPr/>
                    <a:lstStyle/>
                    <a:p>
                      <a:r>
                        <a:rPr lang="ru-RU" dirty="0"/>
                        <a:t>Исходное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7,983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15,992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83989"/>
                  </a:ext>
                </a:extLst>
              </a:tr>
              <a:tr h="263451">
                <a:tc>
                  <a:txBody>
                    <a:bodyPr/>
                    <a:lstStyle/>
                    <a:p>
                      <a:r>
                        <a:rPr lang="ru-RU" dirty="0"/>
                        <a:t>С шумом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25,311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50,356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578052"/>
                  </a:ext>
                </a:extLst>
              </a:tr>
              <a:tr h="263451"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После отбора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24,904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49,56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19053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76F2318-2DE1-430E-8FBB-2EF96BBB8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71378"/>
              </p:ext>
            </p:extLst>
          </p:nvPr>
        </p:nvGraphicFramePr>
        <p:xfrm>
          <a:off x="236652" y="2007219"/>
          <a:ext cx="5561981" cy="2163336"/>
        </p:xfrm>
        <a:graphic>
          <a:graphicData uri="http://schemas.openxmlformats.org/drawingml/2006/table">
            <a:tbl>
              <a:tblPr/>
              <a:tblGrid>
                <a:gridCol w="1859777">
                  <a:extLst>
                    <a:ext uri="{9D8B030D-6E8A-4147-A177-3AD203B41FA5}">
                      <a16:colId xmlns:a16="http://schemas.microsoft.com/office/drawing/2014/main" val="3753252099"/>
                    </a:ext>
                  </a:extLst>
                </a:gridCol>
                <a:gridCol w="1851103">
                  <a:extLst>
                    <a:ext uri="{9D8B030D-6E8A-4147-A177-3AD203B41FA5}">
                      <a16:colId xmlns:a16="http://schemas.microsoft.com/office/drawing/2014/main" val="2250327340"/>
                    </a:ext>
                  </a:extLst>
                </a:gridCol>
                <a:gridCol w="1851101">
                  <a:extLst>
                    <a:ext uri="{9D8B030D-6E8A-4147-A177-3AD203B41FA5}">
                      <a16:colId xmlns:a16="http://schemas.microsoft.com/office/drawing/2014/main" val="4151104418"/>
                    </a:ext>
                  </a:extLst>
                </a:gridCol>
              </a:tblGrid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Исходный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Оригинал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Модификация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324583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0.247532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0.223988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38352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0.226199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0.208866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553778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0.214670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0.200694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81756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0.180193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0.176255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42506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0.091404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0.113317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23001"/>
                  </a:ext>
                </a:extLst>
              </a:tr>
              <a:tr h="309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0.040000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0.076879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1967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2290DFF-4F55-4A0E-96AF-6769E7CB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32755"/>
              </p:ext>
            </p:extLst>
          </p:nvPr>
        </p:nvGraphicFramePr>
        <p:xfrm>
          <a:off x="6216185" y="130564"/>
          <a:ext cx="5827132" cy="5393055"/>
        </p:xfrm>
        <a:graphic>
          <a:graphicData uri="http://schemas.openxmlformats.org/drawingml/2006/table">
            <a:tbl>
              <a:tblPr/>
              <a:tblGrid>
                <a:gridCol w="2138182">
                  <a:extLst>
                    <a:ext uri="{9D8B030D-6E8A-4147-A177-3AD203B41FA5}">
                      <a16:colId xmlns:a16="http://schemas.microsoft.com/office/drawing/2014/main" val="1426428255"/>
                    </a:ext>
                  </a:extLst>
                </a:gridCol>
                <a:gridCol w="1574265">
                  <a:extLst>
                    <a:ext uri="{9D8B030D-6E8A-4147-A177-3AD203B41FA5}">
                      <a16:colId xmlns:a16="http://schemas.microsoft.com/office/drawing/2014/main" val="2218304148"/>
                    </a:ext>
                  </a:extLst>
                </a:gridCol>
                <a:gridCol w="2114685">
                  <a:extLst>
                    <a:ext uri="{9D8B030D-6E8A-4147-A177-3AD203B41FA5}">
                      <a16:colId xmlns:a16="http://schemas.microsoft.com/office/drawing/2014/main" val="1429087919"/>
                    </a:ext>
                  </a:extLst>
                </a:gridCol>
              </a:tblGrid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 шумом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Оригинал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Модификация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31560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0.197927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0.113594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725194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0.161165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0.098608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052718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0.150679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0.094333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735610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0.095836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0.071976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04491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fnlwgt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0.049724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0.053178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63729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0.037106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0.048034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076328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0.033375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736900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0.033247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0.046461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563992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0.031785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0.045865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955905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0.025955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0.043489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498363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0.025753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0.043406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966985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0.024905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0.043061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64131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0.023512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0.042493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768282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0.023457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0.042470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780218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unif_2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0.023067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0.042312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7862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0.022980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0.042276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065125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lapl_3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0.019873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0.041009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73121"/>
                  </a:ext>
                </a:extLst>
              </a:tr>
              <a:tr h="26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norm_2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0.019653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0.040920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3004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B0E37983-79D5-4CCF-BF07-4BEA5BFB9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1402"/>
              </p:ext>
            </p:extLst>
          </p:nvPr>
        </p:nvGraphicFramePr>
        <p:xfrm>
          <a:off x="236650" y="4309851"/>
          <a:ext cx="5561983" cy="2163336"/>
        </p:xfrm>
        <a:graphic>
          <a:graphicData uri="http://schemas.openxmlformats.org/drawingml/2006/table">
            <a:tbl>
              <a:tblPr/>
              <a:tblGrid>
                <a:gridCol w="2040889">
                  <a:extLst>
                    <a:ext uri="{9D8B030D-6E8A-4147-A177-3AD203B41FA5}">
                      <a16:colId xmlns:a16="http://schemas.microsoft.com/office/drawing/2014/main" val="3942018774"/>
                    </a:ext>
                  </a:extLst>
                </a:gridCol>
                <a:gridCol w="1669993">
                  <a:extLst>
                    <a:ext uri="{9D8B030D-6E8A-4147-A177-3AD203B41FA5}">
                      <a16:colId xmlns:a16="http://schemas.microsoft.com/office/drawing/2014/main" val="354048369"/>
                    </a:ext>
                  </a:extLst>
                </a:gridCol>
                <a:gridCol w="1851101">
                  <a:extLst>
                    <a:ext uri="{9D8B030D-6E8A-4147-A177-3AD203B41FA5}">
                      <a16:colId xmlns:a16="http://schemas.microsoft.com/office/drawing/2014/main" val="315614357"/>
                    </a:ext>
                  </a:extLst>
                </a:gridCol>
              </a:tblGrid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После отбора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Оригинал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Модификация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856336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education-num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0.314351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0.254810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373989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0.232088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0.215380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78889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capital-gain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0.218001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0.208628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84951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hours-per-week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0.138826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0.170678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05188"/>
                  </a:ext>
                </a:extLst>
              </a:tr>
              <a:tr h="360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capital-loss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0.096734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0.150503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97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4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42F8C-D4A2-4D36-8FA8-0AE026A0ADFE}"/>
              </a:ext>
            </a:extLst>
          </p:cNvPr>
          <p:cNvSpPr/>
          <p:nvPr/>
        </p:nvSpPr>
        <p:spPr>
          <a:xfrm>
            <a:off x="857464" y="369332"/>
            <a:ext cx="9961580" cy="89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ru-RU" dirty="0">
              <a:solidFill>
                <a:srgbClr val="333333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7B5E-151A-4EF8-B224-06E2B29A5B41}"/>
              </a:ext>
            </a:extLst>
          </p:cNvPr>
          <p:cNvSpPr txBox="1"/>
          <p:nvPr/>
        </p:nvSpPr>
        <p:spPr>
          <a:xfrm>
            <a:off x="319668" y="76944"/>
            <a:ext cx="625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Заключение</a:t>
            </a:r>
            <a:r>
              <a:rPr lang="ru-RU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4399D-BE69-48F7-9BF7-FA9ADCDC2D6D}"/>
              </a:ext>
            </a:extLst>
          </p:cNvPr>
          <p:cNvSpPr txBox="1"/>
          <p:nvPr/>
        </p:nvSpPr>
        <p:spPr>
          <a:xfrm>
            <a:off x="319667" y="3638168"/>
            <a:ext cx="10285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работе была представлена модификация метода оценки важности признаков на основе перестановок. Такой метод показал более высокие значения важности признаков у тех признаков, которые были оценены более низкими значениями оригинальным методом, при этом сохраняя отношения порядка с оригинальным методом.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77F10-9DF6-49EA-ACEA-D487FEDE3AFB}"/>
              </a:ext>
            </a:extLst>
          </p:cNvPr>
          <p:cNvSpPr txBox="1"/>
          <p:nvPr/>
        </p:nvSpPr>
        <p:spPr>
          <a:xfrm>
            <a:off x="319667" y="697203"/>
            <a:ext cx="103632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было рассмотрено использование методов оценки важности признаков для моделей машинного обучения с учителем.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 работе была рассмотрена классификация методов оценки важности признаков. Такие методы делятся на три категории: фильтры, обёрточные методы и встроенные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13212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87691-E294-4D3F-8D81-E181C80E51D9}"/>
              </a:ext>
            </a:extLst>
          </p:cNvPr>
          <p:cNvSpPr txBox="1"/>
          <p:nvPr/>
        </p:nvSpPr>
        <p:spPr>
          <a:xfrm>
            <a:off x="535690" y="2384808"/>
            <a:ext cx="11455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Цель: исследовать возможность интерпретации поведения обученных моделей машинного обучения с учителем на основе методов анализа влияния входных признаков на результат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2589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5E9E0-2D65-4319-AE8E-6D3693AA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472" y="365125"/>
            <a:ext cx="8720328" cy="1325563"/>
          </a:xfrm>
        </p:spPr>
        <p:txBody>
          <a:bodyPr/>
          <a:lstStyle/>
          <a:p>
            <a:r>
              <a:rPr lang="ru-RU" dirty="0"/>
              <a:t>Основная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232DF-BC99-497C-9530-43E8D25E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Одной из фундаментальных проблем машинного обучения заключается в том, что обученные модели работают как «черный ящик». Например, мы знаем структуру модели, как она обучается, но после обучения ее поведение достаточно сложно интерпретируемо. Основная задача – попытаться объяснить поведение таких моделей с помощью оценки значимости входных признаков для модели. Чаще всего такая оценка применяется в задаче отбора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9849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85CCA-AB7F-4F60-A3A0-166DBB072E51}"/>
              </a:ext>
            </a:extLst>
          </p:cNvPr>
          <p:cNvSpPr txBox="1"/>
          <p:nvPr/>
        </p:nvSpPr>
        <p:spPr>
          <a:xfrm>
            <a:off x="620750" y="1285380"/>
            <a:ext cx="10593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Рассмотреть задачу определения значимости признаков в контексте отбора признаков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3200" dirty="0"/>
              <a:t>Исследовать рассмотренные алгоритмы на устойчивость к шумовым признакам с различными видами распределений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3543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914E2-CAB5-4D88-BB8C-D6A40F7C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9" y="1182029"/>
            <a:ext cx="10404087" cy="51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C85EF-DBFE-4DDE-B634-8A8CAD8655C0}"/>
              </a:ext>
            </a:extLst>
          </p:cNvPr>
          <p:cNvSpPr txBox="1"/>
          <p:nvPr/>
        </p:nvSpPr>
        <p:spPr>
          <a:xfrm>
            <a:off x="3877978" y="222288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шумовых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13314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B675F3-C82D-456C-9ABA-6ADEC3AD5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82" y="630043"/>
            <a:ext cx="6404518" cy="55979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19A36-914B-4393-A84D-9DA50193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853069"/>
            <a:ext cx="5787484" cy="5374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0170A-69EF-4B33-88DB-2D4A1B6AE872}"/>
              </a:ext>
            </a:extLst>
          </p:cNvPr>
          <p:cNvSpPr txBox="1"/>
          <p:nvPr/>
        </p:nvSpPr>
        <p:spPr>
          <a:xfrm>
            <a:off x="4259766" y="0"/>
            <a:ext cx="269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исходных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D6AF2-DFD0-4C6A-98A9-E4532AA3E21E}"/>
              </a:ext>
            </a:extLst>
          </p:cNvPr>
          <p:cNvSpPr txBox="1"/>
          <p:nvPr/>
        </p:nvSpPr>
        <p:spPr>
          <a:xfrm>
            <a:off x="914400" y="524107"/>
            <a:ext cx="21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5AB2F-A91C-49BD-99D0-DE90B26FE2AA}"/>
              </a:ext>
            </a:extLst>
          </p:cNvPr>
          <p:cNvSpPr txBox="1"/>
          <p:nvPr/>
        </p:nvSpPr>
        <p:spPr>
          <a:xfrm>
            <a:off x="6835698" y="524106"/>
            <a:ext cx="444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Логистическая модель с </a:t>
            </a:r>
            <a:r>
              <a:rPr lang="en-US" dirty="0"/>
              <a:t>l1-</a:t>
            </a:r>
            <a:r>
              <a:rPr lang="ru-RU" dirty="0"/>
              <a:t>регуляризацией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2C49B-B904-4F0D-A36C-1AA5310AF477}"/>
              </a:ext>
            </a:extLst>
          </p:cNvPr>
          <p:cNvSpPr txBox="1"/>
          <p:nvPr/>
        </p:nvSpPr>
        <p:spPr>
          <a:xfrm>
            <a:off x="1860" y="6488667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Test mean score = 0.82581 +/- 0.00478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B2E9F-0E0D-40E9-91C2-0B58617D61C3}"/>
              </a:ext>
            </a:extLst>
          </p:cNvPr>
          <p:cNvSpPr txBox="1"/>
          <p:nvPr/>
        </p:nvSpPr>
        <p:spPr>
          <a:xfrm>
            <a:off x="0" y="6187586"/>
            <a:ext cx="6133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mean score = 0.99997 +/- 0.00000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64180-8273-449E-9F6E-61F4CAE8D82C}"/>
              </a:ext>
            </a:extLst>
          </p:cNvPr>
          <p:cNvSpPr txBox="1"/>
          <p:nvPr/>
        </p:nvSpPr>
        <p:spPr>
          <a:xfrm>
            <a:off x="6133170" y="6119335"/>
            <a:ext cx="612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</a:t>
            </a:r>
            <a:r>
              <a:rPr lang="ru-RU" dirty="0"/>
              <a:t> </a:t>
            </a:r>
            <a:r>
              <a:rPr lang="en-US" dirty="0"/>
              <a:t>mean score = 0.82791 +/- 0.00184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1C864-3070-4494-8BCA-F2D875B46078}"/>
              </a:ext>
            </a:extLst>
          </p:cNvPr>
          <p:cNvSpPr txBox="1"/>
          <p:nvPr/>
        </p:nvSpPr>
        <p:spPr>
          <a:xfrm>
            <a:off x="6133170" y="6440503"/>
            <a:ext cx="6155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mean score = 0.82772 +/- 0.00732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008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3A8FDF-F472-496B-877C-911F1265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17" y="507380"/>
            <a:ext cx="7006683" cy="58543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97717-51AE-44CD-B3E6-1A02FBCE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688"/>
            <a:ext cx="5185317" cy="5521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EC59E-E2A1-46C2-AED2-DB82B6DE07CD}"/>
              </a:ext>
            </a:extLst>
          </p:cNvPr>
          <p:cNvSpPr txBox="1"/>
          <p:nvPr/>
        </p:nvSpPr>
        <p:spPr>
          <a:xfrm>
            <a:off x="3836020" y="11151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добавлении шумов: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97FB6-A6D2-40F1-9C99-99BF813FFFE8}"/>
              </a:ext>
            </a:extLst>
          </p:cNvPr>
          <p:cNvSpPr txBox="1"/>
          <p:nvPr/>
        </p:nvSpPr>
        <p:spPr>
          <a:xfrm>
            <a:off x="613316" y="284356"/>
            <a:ext cx="41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9F452-D692-4E45-B7D3-1627DA7956E6}"/>
              </a:ext>
            </a:extLst>
          </p:cNvPr>
          <p:cNvSpPr txBox="1"/>
          <p:nvPr/>
        </p:nvSpPr>
        <p:spPr>
          <a:xfrm>
            <a:off x="5798633" y="322714"/>
            <a:ext cx="485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  <a:r>
              <a:rPr lang="ru-RU" dirty="0"/>
              <a:t>-регуляризация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61324-04F6-4B53-9F9E-2C366BF9B8E8}"/>
              </a:ext>
            </a:extLst>
          </p:cNvPr>
          <p:cNvSpPr txBox="1"/>
          <p:nvPr/>
        </p:nvSpPr>
        <p:spPr>
          <a:xfrm>
            <a:off x="0" y="611933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mean score = 1.00000 +/- 0.00000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CDD71-0EC9-4BE3-B2C1-A791B1ADC6E6}"/>
              </a:ext>
            </a:extLst>
          </p:cNvPr>
          <p:cNvSpPr txBox="1"/>
          <p:nvPr/>
        </p:nvSpPr>
        <p:spPr>
          <a:xfrm>
            <a:off x="-13939" y="6450309"/>
            <a:ext cx="6122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mean score = 0.85439 +/- 0.00447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1D750-9234-45B0-9FD3-9E867289CDBB}"/>
              </a:ext>
            </a:extLst>
          </p:cNvPr>
          <p:cNvSpPr txBox="1"/>
          <p:nvPr/>
        </p:nvSpPr>
        <p:spPr>
          <a:xfrm>
            <a:off x="5631366" y="6080977"/>
            <a:ext cx="612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mean score = 0.82818 +/- 0.00186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1739F-AB5A-4617-9962-1A974A50341E}"/>
              </a:ext>
            </a:extLst>
          </p:cNvPr>
          <p:cNvSpPr txBox="1"/>
          <p:nvPr/>
        </p:nvSpPr>
        <p:spPr>
          <a:xfrm>
            <a:off x="5631366" y="6411951"/>
            <a:ext cx="599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mean score = 0.82750 +/- 0.00738</a:t>
            </a:r>
          </a:p>
        </p:txBody>
      </p:sp>
    </p:spTree>
    <p:extLst>
      <p:ext uri="{BB962C8B-B14F-4D97-AF65-F5344CB8AC3E}">
        <p14:creationId xmlns:p14="http://schemas.microsoft.com/office/powerpoint/2010/main" val="18938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3D0745-75C1-4B5F-B123-595D7C35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65"/>
            <a:ext cx="5330283" cy="5494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9DB77A-F73B-40A3-8C3D-73781B4D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83" y="738664"/>
            <a:ext cx="7030505" cy="5494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C0FE4-0751-47C3-9203-33FBC5985DB9}"/>
              </a:ext>
            </a:extLst>
          </p:cNvPr>
          <p:cNvSpPr txBox="1"/>
          <p:nvPr/>
        </p:nvSpPr>
        <p:spPr>
          <a:xfrm>
            <a:off x="4337824" y="0"/>
            <a:ext cx="270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отбора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60A7D-EF67-4E1A-A1DF-DC0FF64DC3DB}"/>
              </a:ext>
            </a:extLst>
          </p:cNvPr>
          <p:cNvSpPr txBox="1"/>
          <p:nvPr/>
        </p:nvSpPr>
        <p:spPr>
          <a:xfrm>
            <a:off x="446049" y="369332"/>
            <a:ext cx="285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Случайный лес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B803B-77DB-4A89-A7B2-ED459B202E9A}"/>
              </a:ext>
            </a:extLst>
          </p:cNvPr>
          <p:cNvSpPr txBox="1"/>
          <p:nvPr/>
        </p:nvSpPr>
        <p:spPr>
          <a:xfrm>
            <a:off x="6713034" y="369332"/>
            <a:ext cx="323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L1-</a:t>
            </a:r>
            <a:r>
              <a:rPr lang="ru-RU" dirty="0"/>
              <a:t>регуляризация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A2D1D-7FBB-4416-B01F-5EE96056D138}"/>
              </a:ext>
            </a:extLst>
          </p:cNvPr>
          <p:cNvSpPr txBox="1"/>
          <p:nvPr/>
        </p:nvSpPr>
        <p:spPr>
          <a:xfrm>
            <a:off x="0" y="6233533"/>
            <a:ext cx="6216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mean score = 0.91838 +/- 0.00179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B8B11E-65BC-4088-B233-6F569C91A853}"/>
              </a:ext>
            </a:extLst>
          </p:cNvPr>
          <p:cNvSpPr txBox="1"/>
          <p:nvPr/>
        </p:nvSpPr>
        <p:spPr>
          <a:xfrm>
            <a:off x="0" y="6556246"/>
            <a:ext cx="620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mean score = 0.84734 +/- 0.00420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833E30-4C36-43C7-A84F-E817EE2B620D}"/>
              </a:ext>
            </a:extLst>
          </p:cNvPr>
          <p:cNvSpPr txBox="1"/>
          <p:nvPr/>
        </p:nvSpPr>
        <p:spPr>
          <a:xfrm>
            <a:off x="5742709" y="6186914"/>
            <a:ext cx="620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</a:rPr>
              <a:t>Train mean score = 0.82803 +/- 0.00188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AF9AD-1D2E-4859-81EC-06B91D7E1648}"/>
              </a:ext>
            </a:extLst>
          </p:cNvPr>
          <p:cNvSpPr txBox="1"/>
          <p:nvPr/>
        </p:nvSpPr>
        <p:spPr>
          <a:xfrm>
            <a:off x="5737302" y="6477181"/>
            <a:ext cx="6205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mean score = 0.82762 +/- 0.00730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73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05F6AB-3274-42CF-89DC-B886D071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31" y="3269496"/>
            <a:ext cx="4184166" cy="3178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572FBE-6066-4ECF-935C-A57D8931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5" y="198305"/>
            <a:ext cx="10137913" cy="3230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1A593-A9D7-4976-920D-0D18771168EE}"/>
              </a:ext>
            </a:extLst>
          </p:cNvPr>
          <p:cNvSpPr txBox="1"/>
          <p:nvPr/>
        </p:nvSpPr>
        <p:spPr>
          <a:xfrm>
            <a:off x="887896" y="6526695"/>
            <a:ext cx="332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Оригинал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E1289-D672-4EDE-ADF6-92B85667FDAB}"/>
              </a:ext>
            </a:extLst>
          </p:cNvPr>
          <p:cNvSpPr txBox="1"/>
          <p:nvPr/>
        </p:nvSpPr>
        <p:spPr>
          <a:xfrm>
            <a:off x="7545353" y="6526695"/>
            <a:ext cx="348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Модификация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D80079-B691-48C7-930A-1B492D58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18" y="3429000"/>
            <a:ext cx="4889639" cy="31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88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601</Words>
  <Application>Microsoft Office PowerPoint</Application>
  <PresentationFormat>Широкоэкранный</PresentationFormat>
  <Paragraphs>210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Основная 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Обучение с шумовыми признаками: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анализа влияния входных признаков при разработке моделей машинного обучения с учителем</dc:title>
  <dc:creator>PC</dc:creator>
  <cp:lastModifiedBy>Андрей Раковец</cp:lastModifiedBy>
  <cp:revision>28</cp:revision>
  <dcterms:created xsi:type="dcterms:W3CDTF">2021-05-24T17:57:11Z</dcterms:created>
  <dcterms:modified xsi:type="dcterms:W3CDTF">2022-06-13T18:09:38Z</dcterms:modified>
</cp:coreProperties>
</file>