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工合基金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0E17C-12FA-44B2-9EE2-9CA932171B26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56682-22B5-459D-B95D-8A9C29A3BC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工合财富与</a:t>
            </a:r>
            <a:r>
              <a:rPr lang="en-US" altLang="zh-CN" dirty="0" smtClean="0"/>
              <a:t>365</a:t>
            </a:r>
            <a:r>
              <a:rPr lang="zh-CN" altLang="en-US" dirty="0" smtClean="0"/>
              <a:t>平台对接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65969"/>
          </a:xfrm>
        </p:spPr>
        <p:txBody>
          <a:bodyPr/>
          <a:lstStyle/>
          <a:p>
            <a:r>
              <a:rPr lang="zh-CN" altLang="en-US" dirty="0" smtClean="0"/>
              <a:t>有何意义？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03648" y="764704"/>
            <a:ext cx="6620272" cy="3096344"/>
          </a:xfrm>
          <a:prstGeom prst="rect">
            <a:avLst/>
          </a:prstGeom>
        </p:spPr>
        <p:txBody>
          <a:bodyPr vert="horz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实现数据共享性。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增加平台的活跃性。</a:t>
            </a:r>
            <a:endParaRPr lang="en-US" altLang="zh-CN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增加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平台收益性。</a:t>
            </a:r>
            <a:endParaRPr lang="en-US" altLang="zh-CN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增加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365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平台的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影响性。</a:t>
            </a:r>
            <a:endParaRPr lang="en-US" altLang="zh-CN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增加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365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平台收益性。</a:t>
            </a:r>
            <a:endParaRPr lang="en-US" altLang="zh-CN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最终双方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互利共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赢性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7772400" cy="5613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业务模式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484784"/>
            <a:ext cx="7772400" cy="893961"/>
          </a:xfrm>
          <a:prstGeom prst="rect">
            <a:avLst/>
          </a:prstGeom>
        </p:spPr>
        <p:txBody>
          <a:bodyPr vert="horz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7664" y="98072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会员中心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75656" y="198884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增值服务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23728" y="14127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47664" y="306896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365</a:t>
            </a:r>
            <a:r>
              <a:rPr lang="zh-CN" altLang="en-US" dirty="0" smtClean="0"/>
              <a:t>卡开户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2123728" y="24928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03648" y="4221088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365</a:t>
            </a:r>
            <a:r>
              <a:rPr lang="zh-CN" altLang="en-US" dirty="0" smtClean="0"/>
              <a:t>账户充值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123728" y="357301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2008" y="1988840"/>
            <a:ext cx="12596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365</a:t>
            </a:r>
            <a:r>
              <a:rPr lang="zh-CN" altLang="en-US" dirty="0" smtClean="0"/>
              <a:t>卡发放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7504" y="350100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工合财富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403648" y="630932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365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cxnSp>
        <p:nvCxnSpPr>
          <p:cNvPr id="49" name="肘形连接符 48"/>
          <p:cNvCxnSpPr>
            <a:stCxn id="43" idx="1"/>
            <a:endCxn id="36" idx="2"/>
          </p:cNvCxnSpPr>
          <p:nvPr/>
        </p:nvCxnSpPr>
        <p:spPr>
          <a:xfrm rot="10800000">
            <a:off x="719572" y="4005064"/>
            <a:ext cx="684076" cy="2520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203848" y="198884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服务说明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8" idx="3"/>
            <a:endCxn id="55" idx="1"/>
          </p:cNvCxnSpPr>
          <p:nvPr/>
        </p:nvCxnSpPr>
        <p:spPr>
          <a:xfrm>
            <a:off x="2771800" y="2240868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347864" y="314096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365</a:t>
            </a:r>
            <a:r>
              <a:rPr lang="zh-CN" altLang="en-US" dirty="0" smtClean="0"/>
              <a:t>数据中心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endCxn id="60" idx="1"/>
          </p:cNvCxnSpPr>
          <p:nvPr/>
        </p:nvCxnSpPr>
        <p:spPr>
          <a:xfrm>
            <a:off x="2843808" y="33569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331640" y="530120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365</a:t>
            </a:r>
            <a:r>
              <a:rPr lang="zh-CN" altLang="en-US" dirty="0" smtClean="0"/>
              <a:t>助理服务</a:t>
            </a:r>
            <a:endParaRPr lang="zh-CN" altLang="en-US" dirty="0"/>
          </a:p>
        </p:txBody>
      </p:sp>
      <p:cxnSp>
        <p:nvCxnSpPr>
          <p:cNvPr id="71" name="形状 70"/>
          <p:cNvCxnSpPr/>
          <p:nvPr/>
        </p:nvCxnSpPr>
        <p:spPr>
          <a:xfrm>
            <a:off x="2771800" y="1124744"/>
            <a:ext cx="2160240" cy="3276364"/>
          </a:xfrm>
          <a:prstGeom prst="bentConnector3">
            <a:avLst>
              <a:gd name="adj1" fmla="val 115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19872" y="4221088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工合财富</a:t>
            </a:r>
            <a:endParaRPr lang="zh-CN" altLang="en-US" dirty="0"/>
          </a:p>
        </p:txBody>
      </p:sp>
      <p:cxnSp>
        <p:nvCxnSpPr>
          <p:cNvPr id="83" name="直接箭头连接符 82"/>
          <p:cNvCxnSpPr>
            <a:stCxn id="63" idx="2"/>
            <a:endCxn id="43" idx="0"/>
          </p:cNvCxnSpPr>
          <p:nvPr/>
        </p:nvCxnSpPr>
        <p:spPr>
          <a:xfrm>
            <a:off x="2159732" y="5805264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5" idx="2"/>
            <a:endCxn id="63" idx="0"/>
          </p:cNvCxnSpPr>
          <p:nvPr/>
        </p:nvCxnSpPr>
        <p:spPr>
          <a:xfrm>
            <a:off x="2159732" y="47251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4" idx="1"/>
            <a:endCxn id="15" idx="3"/>
          </p:cNvCxnSpPr>
          <p:nvPr/>
        </p:nvCxnSpPr>
        <p:spPr>
          <a:xfrm flipH="1">
            <a:off x="2915816" y="44731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5" idx="1"/>
            <a:endCxn id="28" idx="2"/>
          </p:cNvCxnSpPr>
          <p:nvPr/>
        </p:nvCxnSpPr>
        <p:spPr>
          <a:xfrm flipV="1">
            <a:off x="687716" y="2492896"/>
            <a:ext cx="14108" cy="1026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形状 110"/>
          <p:cNvCxnSpPr>
            <a:stCxn id="28" idx="0"/>
            <a:endCxn id="7" idx="1"/>
          </p:cNvCxnSpPr>
          <p:nvPr/>
        </p:nvCxnSpPr>
        <p:spPr>
          <a:xfrm rot="5400000" flipH="1" flipV="1">
            <a:off x="728700" y="1169876"/>
            <a:ext cx="792088" cy="845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251520" y="4941168"/>
            <a:ext cx="936104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发放记卡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79512" y="2708920"/>
            <a:ext cx="1008112" cy="5760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代发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491880" y="764704"/>
            <a:ext cx="1080120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619672" y="5877272"/>
            <a:ext cx="1080120" cy="36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524328" y="105273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365</a:t>
            </a:r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7524328" y="1916832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工合理财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122" idx="2"/>
            <a:endCxn id="123" idx="0"/>
          </p:cNvCxnSpPr>
          <p:nvPr/>
        </p:nvCxnSpPr>
        <p:spPr>
          <a:xfrm>
            <a:off x="8280412" y="14847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5580112" y="19168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理财说明</a:t>
            </a:r>
            <a:endParaRPr lang="zh-CN" altLang="en-US" dirty="0"/>
          </a:p>
        </p:txBody>
      </p:sp>
      <p:cxnSp>
        <p:nvCxnSpPr>
          <p:cNvPr id="136" name="直接箭头连接符 135"/>
          <p:cNvCxnSpPr>
            <a:stCxn id="133" idx="3"/>
            <a:endCxn id="123" idx="1"/>
          </p:cNvCxnSpPr>
          <p:nvPr/>
        </p:nvCxnSpPr>
        <p:spPr>
          <a:xfrm>
            <a:off x="6876256" y="2168860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524328" y="314096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</a:t>
            </a:r>
            <a:endParaRPr lang="zh-CN" altLang="en-US" dirty="0"/>
          </a:p>
        </p:txBody>
      </p:sp>
      <p:cxnSp>
        <p:nvCxnSpPr>
          <p:cNvPr id="139" name="直接箭头连接符 138"/>
          <p:cNvCxnSpPr>
            <a:stCxn id="123" idx="2"/>
            <a:endCxn id="137" idx="0"/>
          </p:cNvCxnSpPr>
          <p:nvPr/>
        </p:nvCxnSpPr>
        <p:spPr>
          <a:xfrm>
            <a:off x="8280412" y="242088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5580112" y="3068960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工合财富数据中心</a:t>
            </a:r>
            <a:endParaRPr lang="zh-CN" altLang="en-US" dirty="0"/>
          </a:p>
        </p:txBody>
      </p:sp>
      <p:cxnSp>
        <p:nvCxnSpPr>
          <p:cNvPr id="151" name="直接箭头连接符 150"/>
          <p:cNvCxnSpPr>
            <a:stCxn id="60" idx="3"/>
            <a:endCxn id="149" idx="1"/>
          </p:cNvCxnSpPr>
          <p:nvPr/>
        </p:nvCxnSpPr>
        <p:spPr>
          <a:xfrm>
            <a:off x="5076056" y="33569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49" idx="3"/>
            <a:endCxn id="137" idx="1"/>
          </p:cNvCxnSpPr>
          <p:nvPr/>
        </p:nvCxnSpPr>
        <p:spPr>
          <a:xfrm>
            <a:off x="6876256" y="3356992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7524328" y="429309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VIP</a:t>
            </a:r>
            <a:r>
              <a:rPr lang="zh-CN" altLang="en-US" dirty="0" smtClean="0"/>
              <a:t>会员</a:t>
            </a:r>
            <a:endParaRPr lang="zh-CN" altLang="en-US" dirty="0"/>
          </a:p>
        </p:txBody>
      </p:sp>
      <p:cxnSp>
        <p:nvCxnSpPr>
          <p:cNvPr id="172" name="直接箭头连接符 171"/>
          <p:cNvCxnSpPr>
            <a:stCxn id="137" idx="2"/>
            <a:endCxn id="170" idx="0"/>
          </p:cNvCxnSpPr>
          <p:nvPr/>
        </p:nvCxnSpPr>
        <p:spPr>
          <a:xfrm>
            <a:off x="8280412" y="35730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3563888" y="630932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理财项目</a:t>
            </a:r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7560840" y="6309320"/>
            <a:ext cx="1475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充值</a:t>
            </a:r>
            <a:endParaRPr lang="zh-CN" altLang="en-US" dirty="0"/>
          </a:p>
        </p:txBody>
      </p:sp>
      <p:cxnSp>
        <p:nvCxnSpPr>
          <p:cNvPr id="176" name="直接箭头连接符 175"/>
          <p:cNvCxnSpPr>
            <a:stCxn id="170" idx="2"/>
            <a:endCxn id="174" idx="0"/>
          </p:cNvCxnSpPr>
          <p:nvPr/>
        </p:nvCxnSpPr>
        <p:spPr>
          <a:xfrm>
            <a:off x="8280412" y="4725144"/>
            <a:ext cx="1825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H="1">
            <a:off x="4860032" y="6597352"/>
            <a:ext cx="2700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74" idx="2"/>
            <a:endCxn id="173" idx="0"/>
          </p:cNvCxnSpPr>
          <p:nvPr/>
        </p:nvCxnSpPr>
        <p:spPr>
          <a:xfrm>
            <a:off x="4211960" y="472514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6948264" y="3068960"/>
            <a:ext cx="504056" cy="5760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验证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5076056" y="3068960"/>
            <a:ext cx="504056" cy="5760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自动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5868144" y="6237312"/>
            <a:ext cx="936104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理财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5796136" y="429309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申请借款</a:t>
            </a:r>
            <a:endParaRPr lang="zh-CN" altLang="en-US" dirty="0"/>
          </a:p>
        </p:txBody>
      </p:sp>
      <p:cxnSp>
        <p:nvCxnSpPr>
          <p:cNvPr id="204" name="直接箭头连接符 203"/>
          <p:cNvCxnSpPr>
            <a:stCxn id="170" idx="1"/>
            <a:endCxn id="202" idx="3"/>
          </p:cNvCxnSpPr>
          <p:nvPr/>
        </p:nvCxnSpPr>
        <p:spPr>
          <a:xfrm flipH="1">
            <a:off x="702027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5796136" y="5229200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通过申请</a:t>
            </a:r>
            <a:endParaRPr lang="zh-CN" altLang="en-US" dirty="0"/>
          </a:p>
        </p:txBody>
      </p:sp>
      <p:cxnSp>
        <p:nvCxnSpPr>
          <p:cNvPr id="214" name="肘形连接符 213"/>
          <p:cNvCxnSpPr/>
          <p:nvPr/>
        </p:nvCxnSpPr>
        <p:spPr>
          <a:xfrm>
            <a:off x="4716016" y="4725144"/>
            <a:ext cx="1080120" cy="720080"/>
          </a:xfrm>
          <a:prstGeom prst="bentConnector3">
            <a:avLst>
              <a:gd name="adj1" fmla="val -20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202" idx="2"/>
            <a:endCxn id="212" idx="0"/>
          </p:cNvCxnSpPr>
          <p:nvPr/>
        </p:nvCxnSpPr>
        <p:spPr>
          <a:xfrm>
            <a:off x="6408204" y="47251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/>
          <p:cNvCxnSpPr/>
          <p:nvPr/>
        </p:nvCxnSpPr>
        <p:spPr>
          <a:xfrm rot="10800000" flipV="1">
            <a:off x="4860032" y="5589240"/>
            <a:ext cx="936104" cy="792088"/>
          </a:xfrm>
          <a:prstGeom prst="bentConnector3">
            <a:avLst>
              <a:gd name="adj1" fmla="val 65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4139952" y="4797152"/>
            <a:ext cx="1080120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审核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4644008" y="5733256"/>
            <a:ext cx="1080120" cy="4320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发布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772400" cy="4594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业务说明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8280920" cy="5544616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1.</a:t>
            </a:r>
            <a:r>
              <a:rPr lang="zh-CN" altLang="en-US" sz="2000" dirty="0" smtClean="0">
                <a:solidFill>
                  <a:schemeClr val="tx1"/>
                </a:solidFill>
              </a:rPr>
              <a:t>工合财富会员进入会员中心可进行增值服务。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2.</a:t>
            </a:r>
            <a:r>
              <a:rPr lang="zh-CN" altLang="en-US" sz="2000" dirty="0" smtClean="0">
                <a:solidFill>
                  <a:schemeClr val="tx1"/>
                </a:solidFill>
              </a:rPr>
              <a:t>选择增值服务（</a:t>
            </a:r>
            <a:r>
              <a:rPr lang="en-US" altLang="zh-CN" sz="2000" dirty="0" smtClean="0">
                <a:solidFill>
                  <a:schemeClr val="tx1"/>
                </a:solidFill>
              </a:rPr>
              <a:t>365</a:t>
            </a:r>
            <a:r>
              <a:rPr lang="zh-CN" altLang="en-US" sz="2000" dirty="0" smtClean="0">
                <a:solidFill>
                  <a:schemeClr val="tx1"/>
                </a:solidFill>
              </a:rPr>
              <a:t>服务），阅读服务内容，同意选择增值服进行开户。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3.</a:t>
            </a:r>
            <a:r>
              <a:rPr lang="zh-CN" altLang="en-US" sz="2000" dirty="0" smtClean="0">
                <a:solidFill>
                  <a:schemeClr val="tx1"/>
                </a:solidFill>
              </a:rPr>
              <a:t>开户同时将进行数据对接，把工合财富的平台会员基本信息接入至</a:t>
            </a:r>
            <a:r>
              <a:rPr lang="en-US" altLang="zh-CN" sz="2000" dirty="0" smtClean="0">
                <a:solidFill>
                  <a:schemeClr val="tx1"/>
                </a:solidFill>
              </a:rPr>
              <a:t>365</a:t>
            </a:r>
            <a:r>
              <a:rPr lang="zh-CN" altLang="en-US" sz="2000" dirty="0" smtClean="0">
                <a:solidFill>
                  <a:schemeClr val="tx1"/>
                </a:solidFill>
              </a:rPr>
              <a:t>平台数据中心。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4.</a:t>
            </a:r>
            <a:r>
              <a:rPr lang="zh-CN" altLang="en-US" sz="2000" dirty="0" smtClean="0">
                <a:solidFill>
                  <a:schemeClr val="tx1"/>
                </a:solidFill>
              </a:rPr>
              <a:t>开户后进行账户充值。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5.</a:t>
            </a:r>
            <a:r>
              <a:rPr lang="zh-CN" altLang="en-US" sz="2000" dirty="0" smtClean="0">
                <a:solidFill>
                  <a:schemeClr val="tx1"/>
                </a:solidFill>
              </a:rPr>
              <a:t>账户充值可享有</a:t>
            </a:r>
            <a:r>
              <a:rPr lang="en-US" altLang="zh-CN" sz="2000" dirty="0" smtClean="0">
                <a:solidFill>
                  <a:schemeClr val="tx1"/>
                </a:solidFill>
              </a:rPr>
              <a:t>365</a:t>
            </a:r>
            <a:r>
              <a:rPr lang="zh-CN" altLang="en-US" sz="2000" dirty="0" smtClean="0">
                <a:solidFill>
                  <a:schemeClr val="tx1"/>
                </a:solidFill>
              </a:rPr>
              <a:t>提供的增值服务。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6.</a:t>
            </a:r>
            <a:r>
              <a:rPr lang="zh-CN" altLang="en-US" sz="2000" dirty="0" smtClean="0">
                <a:solidFill>
                  <a:schemeClr val="tx1"/>
                </a:solidFill>
              </a:rPr>
              <a:t>开户后，会为会员提供</a:t>
            </a:r>
            <a:r>
              <a:rPr lang="en-US" altLang="zh-CN" sz="2000" dirty="0" smtClean="0">
                <a:solidFill>
                  <a:schemeClr val="tx1"/>
                </a:solidFill>
              </a:rPr>
              <a:t>365</a:t>
            </a:r>
            <a:r>
              <a:rPr lang="zh-CN" altLang="en-US" sz="2000" dirty="0" smtClean="0">
                <a:solidFill>
                  <a:schemeClr val="tx1"/>
                </a:solidFill>
              </a:rPr>
              <a:t>记卡，</a:t>
            </a:r>
            <a:r>
              <a:rPr lang="en-US" altLang="zh-CN" sz="2000" dirty="0" smtClean="0">
                <a:solidFill>
                  <a:schemeClr val="tx1"/>
                </a:solidFill>
              </a:rPr>
              <a:t>365</a:t>
            </a:r>
            <a:r>
              <a:rPr lang="zh-CN" altLang="en-US" sz="2000" dirty="0" smtClean="0">
                <a:solidFill>
                  <a:schemeClr val="tx1"/>
                </a:solidFill>
              </a:rPr>
              <a:t>记卡必须有工合财富平台发放。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7.</a:t>
            </a:r>
            <a:r>
              <a:rPr lang="zh-CN" altLang="en-US" sz="2000" dirty="0" smtClean="0">
                <a:solidFill>
                  <a:schemeClr val="tx1"/>
                </a:solidFill>
              </a:rPr>
              <a:t>会员充值必须通过工合财富平台渠道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本身所属工合财富会员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(</a:t>
            </a:r>
            <a:r>
              <a:rPr lang="zh-CN" altLang="en-US" sz="2000" dirty="0" smtClean="0">
                <a:solidFill>
                  <a:schemeClr val="tx1"/>
                </a:solidFill>
              </a:rPr>
              <a:t>以上针对工合财富平台对</a:t>
            </a:r>
            <a:r>
              <a:rPr lang="en-US" altLang="zh-CN" sz="2000" dirty="0" smtClean="0">
                <a:solidFill>
                  <a:schemeClr val="tx1"/>
                </a:solidFill>
              </a:rPr>
              <a:t>365</a:t>
            </a:r>
            <a:r>
              <a:rPr lang="zh-CN" altLang="en-US" sz="2000" dirty="0" smtClean="0">
                <a:solidFill>
                  <a:schemeClr val="tx1"/>
                </a:solidFill>
              </a:rPr>
              <a:t>提供的推广服务及要求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1.365</a:t>
            </a:r>
            <a:r>
              <a:rPr lang="zh-CN" altLang="en-US" sz="2000" dirty="0" smtClean="0">
                <a:solidFill>
                  <a:schemeClr val="tx1"/>
                </a:solidFill>
              </a:rPr>
              <a:t>用户选择工合理财（</a:t>
            </a:r>
            <a:r>
              <a:rPr lang="en-US" altLang="zh-CN" sz="2000" dirty="0" smtClean="0">
                <a:solidFill>
                  <a:schemeClr val="tx1"/>
                </a:solidFill>
              </a:rPr>
              <a:t>App</a:t>
            </a:r>
            <a:r>
              <a:rPr lang="zh-CN" altLang="en-US" sz="2000" dirty="0" smtClean="0">
                <a:solidFill>
                  <a:schemeClr val="tx1"/>
                </a:solidFill>
              </a:rPr>
              <a:t>端和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端）阅读理财说明同意可进行工合理财。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2.</a:t>
            </a:r>
            <a:r>
              <a:rPr lang="zh-CN" altLang="en-US" sz="2000" dirty="0" smtClean="0">
                <a:solidFill>
                  <a:schemeClr val="tx1"/>
                </a:solidFill>
              </a:rPr>
              <a:t>选择理财注册，</a:t>
            </a:r>
            <a:r>
              <a:rPr lang="en-US" altLang="zh-CN" sz="2000" dirty="0" smtClean="0">
                <a:solidFill>
                  <a:schemeClr val="tx1"/>
                </a:solidFill>
              </a:rPr>
              <a:t>365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数据中心自动把</a:t>
            </a:r>
            <a:r>
              <a:rPr lang="en-US" altLang="zh-CN" sz="2000" dirty="0" smtClean="0">
                <a:solidFill>
                  <a:schemeClr val="tx1"/>
                </a:solidFill>
              </a:rPr>
              <a:t>365</a:t>
            </a:r>
            <a:r>
              <a:rPr lang="zh-CN" altLang="en-US" sz="2000" dirty="0" smtClean="0">
                <a:solidFill>
                  <a:schemeClr val="tx1"/>
                </a:solidFill>
              </a:rPr>
              <a:t>平台会员基本信息接入至工合财富数据中心，自动验证用户信息，成为平台</a:t>
            </a:r>
            <a:r>
              <a:rPr lang="en-US" altLang="zh-CN" sz="2000" dirty="0" smtClean="0">
                <a:solidFill>
                  <a:schemeClr val="tx1"/>
                </a:solidFill>
              </a:rPr>
              <a:t>VIP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3.</a:t>
            </a:r>
            <a:r>
              <a:rPr lang="zh-CN" altLang="en-US" sz="2000" dirty="0" smtClean="0">
                <a:solidFill>
                  <a:schemeClr val="tx1"/>
                </a:solidFill>
              </a:rPr>
              <a:t>成为平台</a:t>
            </a:r>
            <a:r>
              <a:rPr lang="en-US" altLang="zh-CN" sz="2000" dirty="0" smtClean="0">
                <a:solidFill>
                  <a:schemeClr val="tx1"/>
                </a:solidFill>
              </a:rPr>
              <a:t>VIP</a:t>
            </a:r>
            <a:r>
              <a:rPr lang="zh-CN" altLang="en-US" sz="2000" dirty="0" smtClean="0">
                <a:solidFill>
                  <a:schemeClr val="tx1"/>
                </a:solidFill>
              </a:rPr>
              <a:t>用户可在平台投资理财获取收益，如需短期资金需求可进行项目发布贷款。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74994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业务分配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6670366" cy="432048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工合财富平台推广一个会员享有增值服务（</a:t>
            </a:r>
            <a:r>
              <a:rPr lang="en-US" altLang="zh-CN" dirty="0" smtClean="0">
                <a:solidFill>
                  <a:schemeClr val="tx1"/>
                </a:solidFill>
              </a:rPr>
              <a:t>365</a:t>
            </a:r>
            <a:r>
              <a:rPr lang="zh-CN" altLang="en-US" dirty="0" smtClean="0">
                <a:solidFill>
                  <a:schemeClr val="tx1"/>
                </a:solidFill>
              </a:rPr>
              <a:t>平台服务），并进行开户充值消费（以季度为消费单位），工合财富收取会员（助理卡）</a:t>
            </a:r>
            <a:r>
              <a:rPr lang="en-US" altLang="zh-CN" dirty="0" smtClean="0">
                <a:solidFill>
                  <a:schemeClr val="tx1"/>
                </a:solidFill>
              </a:rPr>
              <a:t>120</a:t>
            </a:r>
            <a:r>
              <a:rPr lang="zh-CN" altLang="en-US" dirty="0" smtClean="0">
                <a:solidFill>
                  <a:schemeClr val="tx1"/>
                </a:solidFill>
              </a:rPr>
              <a:t>的代理推广费用。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2.365</a:t>
            </a:r>
            <a:r>
              <a:rPr lang="zh-CN" altLang="en-US" dirty="0" smtClean="0">
                <a:solidFill>
                  <a:schemeClr val="tx1"/>
                </a:solidFill>
              </a:rPr>
              <a:t>平台为工合财富推广一个会员，有两种模式分配：</a:t>
            </a:r>
            <a:r>
              <a:rPr lang="en-US" altLang="zh-CN" dirty="0" smtClean="0">
                <a:solidFill>
                  <a:schemeClr val="tx1"/>
                </a:solidFill>
              </a:rPr>
              <a:t>a.</a:t>
            </a:r>
            <a:r>
              <a:rPr lang="zh-CN" altLang="en-US" dirty="0" smtClean="0">
                <a:solidFill>
                  <a:schemeClr val="tx1"/>
                </a:solidFill>
              </a:rPr>
              <a:t>收取平台</a:t>
            </a:r>
            <a:r>
              <a:rPr lang="en-US" altLang="zh-CN" dirty="0" smtClean="0">
                <a:solidFill>
                  <a:schemeClr val="tx1"/>
                </a:solidFill>
              </a:rPr>
              <a:t>VIP</a:t>
            </a:r>
            <a:r>
              <a:rPr lang="zh-CN" altLang="en-US" dirty="0" smtClean="0">
                <a:solidFill>
                  <a:schemeClr val="tx1"/>
                </a:solidFill>
              </a:rPr>
              <a:t>费的</a:t>
            </a:r>
            <a:r>
              <a:rPr lang="en-US" altLang="zh-CN" dirty="0" smtClean="0">
                <a:solidFill>
                  <a:schemeClr val="tx1"/>
                </a:solidFill>
              </a:rPr>
              <a:t>10%</a:t>
            </a:r>
            <a:r>
              <a:rPr lang="zh-CN" altLang="en-US" dirty="0" smtClean="0">
                <a:solidFill>
                  <a:schemeClr val="tx1"/>
                </a:solidFill>
              </a:rPr>
              <a:t>。如平台</a:t>
            </a:r>
            <a:r>
              <a:rPr lang="en-US" altLang="zh-CN" dirty="0" smtClean="0">
                <a:solidFill>
                  <a:schemeClr val="tx1"/>
                </a:solidFill>
              </a:rPr>
              <a:t>VIP</a:t>
            </a:r>
            <a:r>
              <a:rPr lang="zh-CN" altLang="en-US" dirty="0" smtClean="0">
                <a:solidFill>
                  <a:schemeClr val="tx1"/>
                </a:solidFill>
              </a:rPr>
              <a:t>费为</a:t>
            </a:r>
            <a:r>
              <a:rPr lang="en-US" altLang="zh-CN" dirty="0" smtClean="0">
                <a:solidFill>
                  <a:schemeClr val="tx1"/>
                </a:solidFill>
              </a:rPr>
              <a:t>180</a:t>
            </a:r>
            <a:r>
              <a:rPr lang="zh-CN" altLang="en-US" dirty="0" smtClean="0">
                <a:solidFill>
                  <a:schemeClr val="tx1"/>
                </a:solidFill>
              </a:rPr>
              <a:t>一年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则可分配利益</a:t>
            </a:r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r>
              <a:rPr lang="zh-CN" altLang="en-US" dirty="0" smtClean="0">
                <a:solidFill>
                  <a:schemeClr val="tx1"/>
                </a:solidFill>
              </a:rPr>
              <a:t>元（平台收取</a:t>
            </a:r>
            <a:r>
              <a:rPr lang="en-US" altLang="zh-CN" dirty="0" smtClean="0">
                <a:solidFill>
                  <a:schemeClr val="tx1"/>
                </a:solidFill>
              </a:rPr>
              <a:t>365</a:t>
            </a:r>
            <a:r>
              <a:rPr lang="zh-CN" altLang="en-US" dirty="0" smtClean="0">
                <a:solidFill>
                  <a:schemeClr val="tx1"/>
                </a:solidFill>
              </a:rPr>
              <a:t>会员</a:t>
            </a:r>
            <a:r>
              <a:rPr lang="en-US" altLang="zh-CN" dirty="0" smtClean="0">
                <a:solidFill>
                  <a:schemeClr val="tx1"/>
                </a:solidFill>
              </a:rPr>
              <a:t>VIP</a:t>
            </a:r>
            <a:r>
              <a:rPr lang="zh-CN" altLang="en-US" dirty="0" smtClean="0">
                <a:solidFill>
                  <a:schemeClr val="tx1"/>
                </a:solidFill>
              </a:rPr>
              <a:t>费）。 </a:t>
            </a:r>
            <a:r>
              <a:rPr lang="en-US" altLang="zh-CN" dirty="0" smtClean="0">
                <a:solidFill>
                  <a:schemeClr val="tx1"/>
                </a:solidFill>
              </a:rPr>
              <a:t>b.</a:t>
            </a:r>
            <a:r>
              <a:rPr lang="zh-CN" altLang="en-US" dirty="0" smtClean="0">
                <a:solidFill>
                  <a:schemeClr val="tx1"/>
                </a:solidFill>
              </a:rPr>
              <a:t>推荐会员进行理财投资，投资额达到</a:t>
            </a:r>
            <a:r>
              <a:rPr lang="en-US" altLang="zh-CN" dirty="0" smtClean="0">
                <a:solidFill>
                  <a:schemeClr val="tx1"/>
                </a:solidFill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</a:rPr>
              <a:t>万以上，收取平台投资者管理费的</a:t>
            </a:r>
            <a:r>
              <a:rPr lang="en-US" altLang="zh-CN" dirty="0" smtClean="0">
                <a:solidFill>
                  <a:schemeClr val="tx1"/>
                </a:solidFill>
              </a:rPr>
              <a:t>5%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</a:rPr>
              <a:t>万以下免费提供。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工合财富平台推广一个会员享有增值服务（</a:t>
            </a:r>
            <a:r>
              <a:rPr lang="en-US" altLang="zh-CN" dirty="0" smtClean="0">
                <a:solidFill>
                  <a:schemeClr val="tx1"/>
                </a:solidFill>
              </a:rPr>
              <a:t>365</a:t>
            </a:r>
            <a:r>
              <a:rPr lang="zh-CN" altLang="en-US" dirty="0" smtClean="0">
                <a:solidFill>
                  <a:schemeClr val="tx1"/>
                </a:solidFill>
              </a:rPr>
              <a:t>平台服务），并进行开户充值消费（以季度为消费单位），工合财富收取会员（助理卡）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365</a:t>
            </a:r>
            <a:r>
              <a:rPr lang="zh-CN" altLang="en-US" dirty="0" smtClean="0">
                <a:solidFill>
                  <a:schemeClr val="tx1"/>
                </a:solidFill>
              </a:rPr>
              <a:t>平台免费为工合财富提供理财用户。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324</TotalTime>
  <Words>534</Words>
  <Application>Microsoft Office PowerPoint</Application>
  <PresentationFormat>全屏显示(4:3)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龙腾四海</vt:lpstr>
      <vt:lpstr>  工合财富与365平台对接</vt:lpstr>
      <vt:lpstr>有何意义？</vt:lpstr>
      <vt:lpstr>  业务模式</vt:lpstr>
      <vt:lpstr>业务说明</vt:lpstr>
      <vt:lpstr>业务分配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47</cp:revision>
  <dcterms:created xsi:type="dcterms:W3CDTF">2015-02-03T09:45:44Z</dcterms:created>
  <dcterms:modified xsi:type="dcterms:W3CDTF">2015-02-06T11:10:31Z</dcterms:modified>
</cp:coreProperties>
</file>