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5AA0388-7435-4459-AA9A-2692DB33709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14" y="-202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DA99-DC64-4ABD-9BE5-5A6FCBB30C11}" type="datetimeFigureOut">
              <a:rPr lang="ko-KR" altLang="en-US" smtClean="0"/>
              <a:pPr/>
              <a:t>2017-11-15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A54-4EA4-48BB-B18F-9E3109CB4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121" y="217714"/>
            <a:ext cx="8655362" cy="12231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4859" y="1965108"/>
            <a:ext cx="7958190" cy="6720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74858" y="1360240"/>
            <a:ext cx="7958957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74859" y="2637184"/>
            <a:ext cx="7958190" cy="6720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168" y="620957"/>
            <a:ext cx="7618447" cy="62170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Networking Korea 2017 Fall 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5309" y="2110400"/>
            <a:ext cx="7958957" cy="473976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ko-KR" altLang="en-US" sz="2200" dirty="0"/>
              <a:t>고려대학교</a:t>
            </a:r>
            <a:r>
              <a:rPr lang="en-US" altLang="ko-KR" sz="2200" dirty="0"/>
              <a:t> </a:t>
            </a:r>
            <a:r>
              <a:rPr lang="ko-KR" altLang="en-US" sz="2200" dirty="0"/>
              <a:t>백상헌 교수팀</a:t>
            </a:r>
            <a:r>
              <a:rPr lang="en-US" altLang="ko-KR" sz="2100" dirty="0"/>
              <a:t> </a:t>
            </a:r>
            <a:endParaRPr lang="ko-KR" altLang="en-US" sz="2100" dirty="0"/>
          </a:p>
        </p:txBody>
      </p:sp>
      <p:sp>
        <p:nvSpPr>
          <p:cNvPr id="13" name="TextBox 12"/>
          <p:cNvSpPr txBox="1"/>
          <p:nvPr/>
        </p:nvSpPr>
        <p:spPr>
          <a:xfrm>
            <a:off x="815832" y="2733850"/>
            <a:ext cx="8089224" cy="437043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altLang="ko-KR" sz="2000" dirty="0"/>
              <a:t>P4 Experimental Environment Setup Using SmartNIC &amp; NetFPGA</a:t>
            </a:r>
            <a:endParaRPr lang="ko-KR" altLang="en-US" sz="2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79314" y="3433614"/>
            <a:ext cx="3853734" cy="4364159"/>
            <a:chOff x="4979057" y="3370456"/>
            <a:chExt cx="3853734" cy="4364159"/>
          </a:xfrm>
        </p:grpSpPr>
        <p:sp>
          <p:nvSpPr>
            <p:cNvPr id="20" name="직사각형 19"/>
            <p:cNvSpPr/>
            <p:nvPr/>
          </p:nvSpPr>
          <p:spPr>
            <a:xfrm>
              <a:off x="4979057" y="3747397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하드웨어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SDK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를 설치하여 실험환경을 구성한다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endParaRPr lang="en-US" altLang="ko-KR" sz="700" b="1" dirty="0">
                <a:solidFill>
                  <a:schemeClr val="tx1"/>
                </a:solidFill>
              </a:endParaRPr>
            </a:p>
            <a:p>
              <a:endParaRPr lang="en-US" altLang="ko-KR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79315" y="3370456"/>
              <a:ext cx="3853476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Myprogram.p4 to Hardware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2798" y="3433447"/>
            <a:ext cx="3853734" cy="4364326"/>
            <a:chOff x="882798" y="3433447"/>
            <a:chExt cx="3853734" cy="4364326"/>
          </a:xfrm>
        </p:grpSpPr>
        <p:sp>
          <p:nvSpPr>
            <p:cNvPr id="19" name="직사각형 18"/>
            <p:cNvSpPr/>
            <p:nvPr/>
          </p:nvSpPr>
          <p:spPr>
            <a:xfrm>
              <a:off x="882798" y="3810555"/>
              <a:ext cx="3853734" cy="398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P4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프로그래밍 언어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데이터 평면을 프로그래밍하기 위해 개발된 언어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프로토콜 및 하드웨어에 독립적인 설계를 목표로 함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패킷 프로세싱에 대해 상위 레벨 언어로의 표현에 특화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P4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application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실제 환경에서의 테스트 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P4 application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의 성능 평가를 위해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실제 환경에서의 시험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/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검증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이 필요함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P4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테스트를 위한 타겟은 소프트웨어 타겟인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BMv2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가 일반적임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프로그래머블 하드웨어의 종류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marL="540000" lvl="1" indent="-285750"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FlexPipe, XPA, Tofino, SmartNIC, NetFPGA, 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2927" y="3433447"/>
              <a:ext cx="3853476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Data Plane Programming in P4</a:t>
              </a:r>
              <a:endParaRPr lang="ko-KR" altLang="en-US" sz="16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762221C-0677-409E-A4F3-B045A5DB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53" y="6823217"/>
            <a:ext cx="1757371" cy="94573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509782-7235-416A-B88F-439F47D49E89}"/>
              </a:ext>
            </a:extLst>
          </p:cNvPr>
          <p:cNvGrpSpPr/>
          <p:nvPr/>
        </p:nvGrpSpPr>
        <p:grpSpPr>
          <a:xfrm>
            <a:off x="5061189" y="6499819"/>
            <a:ext cx="1823390" cy="1182954"/>
            <a:chOff x="5108271" y="6580159"/>
            <a:chExt cx="1636545" cy="11167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8FB6D9-B0CD-4660-969C-0534FAD5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271" y="6580159"/>
              <a:ext cx="1636545" cy="111678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7570F9-8B0C-4EF4-BEDF-8E2141E6E307}"/>
                </a:ext>
              </a:extLst>
            </p:cNvPr>
            <p:cNvSpPr/>
            <p:nvPr/>
          </p:nvSpPr>
          <p:spPr>
            <a:xfrm>
              <a:off x="5592688" y="6580159"/>
              <a:ext cx="720080" cy="252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F3888D-930C-4632-BDD5-38217B9AFB99}"/>
              </a:ext>
            </a:extLst>
          </p:cNvPr>
          <p:cNvSpPr txBox="1"/>
          <p:nvPr/>
        </p:nvSpPr>
        <p:spPr>
          <a:xfrm>
            <a:off x="5504984" y="6541873"/>
            <a:ext cx="137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SmartNIC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E996F-0C4F-4A7A-9D67-2DB382D90A68}"/>
              </a:ext>
            </a:extLst>
          </p:cNvPr>
          <p:cNvSpPr txBox="1"/>
          <p:nvPr/>
        </p:nvSpPr>
        <p:spPr>
          <a:xfrm>
            <a:off x="7309437" y="6577916"/>
            <a:ext cx="137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NetFPGA-SUME</a:t>
            </a:r>
            <a:endParaRPr lang="ko-KR" altLang="en-US" sz="1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145F80-EAA9-42E4-BEC9-2F8E3427A678}"/>
              </a:ext>
            </a:extLst>
          </p:cNvPr>
          <p:cNvSpPr/>
          <p:nvPr/>
        </p:nvSpPr>
        <p:spPr>
          <a:xfrm>
            <a:off x="790923" y="8322205"/>
            <a:ext cx="8019354" cy="398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48C64F-1304-4C3F-B0BB-AF83FB3A6467}"/>
              </a:ext>
            </a:extLst>
          </p:cNvPr>
          <p:cNvSpPr/>
          <p:nvPr/>
        </p:nvSpPr>
        <p:spPr>
          <a:xfrm>
            <a:off x="1056184" y="8489032"/>
            <a:ext cx="4320480" cy="16365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08000" rtlCol="0" anchor="t" anchorCtr="0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019A96-3777-459C-AE47-316E353D6AAB}"/>
              </a:ext>
            </a:extLst>
          </p:cNvPr>
          <p:cNvSpPr/>
          <p:nvPr/>
        </p:nvSpPr>
        <p:spPr>
          <a:xfrm>
            <a:off x="1056184" y="10433248"/>
            <a:ext cx="4320480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9410D4-0CBB-492A-9B8D-EE8B2BD7D976}"/>
              </a:ext>
            </a:extLst>
          </p:cNvPr>
          <p:cNvGrpSpPr/>
          <p:nvPr/>
        </p:nvGrpSpPr>
        <p:grpSpPr>
          <a:xfrm>
            <a:off x="1873503" y="10073208"/>
            <a:ext cx="2376264" cy="432048"/>
            <a:chOff x="1272208" y="10073208"/>
            <a:chExt cx="2376264" cy="43204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26CF1-05E8-45A3-9830-E493243989DC}"/>
                </a:ext>
              </a:extLst>
            </p:cNvPr>
            <p:cNvSpPr/>
            <p:nvPr/>
          </p:nvSpPr>
          <p:spPr>
            <a:xfrm>
              <a:off x="1272208" y="10073208"/>
              <a:ext cx="2376264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DB4AB3-549D-43C7-9EEC-6581DE938A02}"/>
                </a:ext>
              </a:extLst>
            </p:cNvPr>
            <p:cNvSpPr/>
            <p:nvPr/>
          </p:nvSpPr>
          <p:spPr>
            <a:xfrm>
              <a:off x="13442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E5D245-38B0-4A0A-892B-728FE82AD7AC}"/>
                </a:ext>
              </a:extLst>
            </p:cNvPr>
            <p:cNvSpPr/>
            <p:nvPr/>
          </p:nvSpPr>
          <p:spPr>
            <a:xfrm>
              <a:off x="14966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809097-4347-474E-AB6A-91FC9DABD940}"/>
                </a:ext>
              </a:extLst>
            </p:cNvPr>
            <p:cNvSpPr/>
            <p:nvPr/>
          </p:nvSpPr>
          <p:spPr>
            <a:xfrm>
              <a:off x="16490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3918A35-77E8-4DC3-9C29-B891CC3B8E72}"/>
                </a:ext>
              </a:extLst>
            </p:cNvPr>
            <p:cNvSpPr/>
            <p:nvPr/>
          </p:nvSpPr>
          <p:spPr>
            <a:xfrm>
              <a:off x="18014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110880-363A-4B8D-8D59-1EAE6A1B608A}"/>
                </a:ext>
              </a:extLst>
            </p:cNvPr>
            <p:cNvSpPr/>
            <p:nvPr/>
          </p:nvSpPr>
          <p:spPr>
            <a:xfrm>
              <a:off x="19538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AB786DB-D261-41A6-A054-E4CCB300AE07}"/>
                </a:ext>
              </a:extLst>
            </p:cNvPr>
            <p:cNvSpPr/>
            <p:nvPr/>
          </p:nvSpPr>
          <p:spPr>
            <a:xfrm>
              <a:off x="21062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9D9E683-E10E-452A-B6CF-F3FC607BCA39}"/>
                </a:ext>
              </a:extLst>
            </p:cNvPr>
            <p:cNvSpPr/>
            <p:nvPr/>
          </p:nvSpPr>
          <p:spPr>
            <a:xfrm>
              <a:off x="22586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729E81-2645-4DF4-AF39-4E08A065DCF7}"/>
                </a:ext>
              </a:extLst>
            </p:cNvPr>
            <p:cNvSpPr/>
            <p:nvPr/>
          </p:nvSpPr>
          <p:spPr>
            <a:xfrm>
              <a:off x="24110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B540EA-80E2-4AB7-A7A0-0D4754EDC299}"/>
                </a:ext>
              </a:extLst>
            </p:cNvPr>
            <p:cNvSpPr/>
            <p:nvPr/>
          </p:nvSpPr>
          <p:spPr>
            <a:xfrm>
              <a:off x="25634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9DE9053-F871-4FDD-BD45-93B713DBB338}"/>
                </a:ext>
              </a:extLst>
            </p:cNvPr>
            <p:cNvSpPr/>
            <p:nvPr/>
          </p:nvSpPr>
          <p:spPr>
            <a:xfrm>
              <a:off x="27158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42128E-31E2-4BF4-90DC-D9C7640EF198}"/>
                </a:ext>
              </a:extLst>
            </p:cNvPr>
            <p:cNvSpPr/>
            <p:nvPr/>
          </p:nvSpPr>
          <p:spPr>
            <a:xfrm>
              <a:off x="28682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A0E82E8-35A0-4F62-A9EE-9271216B964C}"/>
                </a:ext>
              </a:extLst>
            </p:cNvPr>
            <p:cNvSpPr/>
            <p:nvPr/>
          </p:nvSpPr>
          <p:spPr>
            <a:xfrm>
              <a:off x="30206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CFF007-2F39-4158-9D72-35C8CE30052A}"/>
                </a:ext>
              </a:extLst>
            </p:cNvPr>
            <p:cNvSpPr/>
            <p:nvPr/>
          </p:nvSpPr>
          <p:spPr>
            <a:xfrm>
              <a:off x="31730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09E8BB9-6E49-4E0A-B6E8-15DC97B96975}"/>
                </a:ext>
              </a:extLst>
            </p:cNvPr>
            <p:cNvSpPr/>
            <p:nvPr/>
          </p:nvSpPr>
          <p:spPr>
            <a:xfrm>
              <a:off x="33254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EAB683D-7D62-4187-83A0-596EC3C7EBA8}"/>
                </a:ext>
              </a:extLst>
            </p:cNvPr>
            <p:cNvSpPr/>
            <p:nvPr/>
          </p:nvSpPr>
          <p:spPr>
            <a:xfrm>
              <a:off x="3477816" y="10145216"/>
              <a:ext cx="72008" cy="3076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F4260C2-E361-4CA2-A8F6-C4BCD1789919}"/>
              </a:ext>
            </a:extLst>
          </p:cNvPr>
          <p:cNvSpPr txBox="1"/>
          <p:nvPr/>
        </p:nvSpPr>
        <p:spPr>
          <a:xfrm>
            <a:off x="4290519" y="10134168"/>
            <a:ext cx="856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PCIe Slot</a:t>
            </a:r>
            <a:endParaRPr lang="ko-KR" altLang="en-US" sz="12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B3E3190-42FF-44D1-94F3-781784A1B431}"/>
              </a:ext>
            </a:extLst>
          </p:cNvPr>
          <p:cNvSpPr/>
          <p:nvPr/>
        </p:nvSpPr>
        <p:spPr>
          <a:xfrm>
            <a:off x="1272208" y="8705056"/>
            <a:ext cx="1668016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Packetgen.py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E55B46F-D0F2-4274-AFA7-2D40AC390729}"/>
              </a:ext>
            </a:extLst>
          </p:cNvPr>
          <p:cNvCxnSpPr/>
          <p:nvPr/>
        </p:nvCxnSpPr>
        <p:spPr>
          <a:xfrm>
            <a:off x="2505218" y="9281120"/>
            <a:ext cx="0" cy="7920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1B19D45-7F85-48C9-8988-6B7341733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3090"/>
              </p:ext>
            </p:extLst>
          </p:nvPr>
        </p:nvGraphicFramePr>
        <p:xfrm>
          <a:off x="1441281" y="10919691"/>
          <a:ext cx="2637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11">
                  <a:extLst>
                    <a:ext uri="{9D8B030D-6E8A-4147-A177-3AD203B41FA5}">
                      <a16:colId xmlns:a16="http://schemas.microsoft.com/office/drawing/2014/main" val="1322585441"/>
                    </a:ext>
                  </a:extLst>
                </a:gridCol>
                <a:gridCol w="1190390">
                  <a:extLst>
                    <a:ext uri="{9D8B030D-6E8A-4147-A177-3AD203B41FA5}">
                      <a16:colId xmlns:a16="http://schemas.microsoft.com/office/drawing/2014/main" val="3338680984"/>
                    </a:ext>
                  </a:extLst>
                </a:gridCol>
                <a:gridCol w="877129">
                  <a:extLst>
                    <a:ext uri="{9D8B030D-6E8A-4147-A177-3AD203B41FA5}">
                      <a16:colId xmlns:a16="http://schemas.microsoft.com/office/drawing/2014/main" val="1910817844"/>
                    </a:ext>
                  </a:extLst>
                </a:gridCol>
              </a:tblGrid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Rule #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Match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Action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25089"/>
                  </a:ext>
                </a:extLst>
              </a:tr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Rule 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123.123.123.111/32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Virtual port  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7105"/>
                  </a:ext>
                </a:extLst>
              </a:tr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Rule 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123.123.123.222/32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Virtual port  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24126"/>
                  </a:ext>
                </a:extLst>
              </a:tr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Rule 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123.123.123.1/32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Physical port 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67840"/>
                  </a:ext>
                </a:extLst>
              </a:tr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Rule 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-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Default=drop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36478"/>
                  </a:ext>
                </a:extLst>
              </a:tr>
              <a:tr h="146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60297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C0EB34C0-5C23-40FD-8540-B23FCE3398E9}"/>
              </a:ext>
            </a:extLst>
          </p:cNvPr>
          <p:cNvSpPr/>
          <p:nvPr/>
        </p:nvSpPr>
        <p:spPr>
          <a:xfrm>
            <a:off x="1685020" y="9345888"/>
            <a:ext cx="72599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Rule 1 pkt</a:t>
            </a:r>
            <a:endParaRPr lang="ko-KR" altLang="en-US" sz="8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AA5F3C-14A6-417E-8983-75491D9E0B3F}"/>
              </a:ext>
            </a:extLst>
          </p:cNvPr>
          <p:cNvSpPr/>
          <p:nvPr/>
        </p:nvSpPr>
        <p:spPr>
          <a:xfrm>
            <a:off x="1837420" y="9498288"/>
            <a:ext cx="72599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Rule 2 pkt</a:t>
            </a:r>
            <a:endParaRPr lang="ko-KR" altLang="en-US" sz="8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25F177-E5D2-40BC-ADAC-50DB22004207}"/>
              </a:ext>
            </a:extLst>
          </p:cNvPr>
          <p:cNvSpPr/>
          <p:nvPr/>
        </p:nvSpPr>
        <p:spPr>
          <a:xfrm>
            <a:off x="1989820" y="9650688"/>
            <a:ext cx="72599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Rule 3 pkt</a:t>
            </a:r>
            <a:endParaRPr lang="ko-KR" altLang="en-US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F66B9F-F89C-40B7-8EE0-B911E4B299A8}"/>
              </a:ext>
            </a:extLst>
          </p:cNvPr>
          <p:cNvSpPr/>
          <p:nvPr/>
        </p:nvSpPr>
        <p:spPr>
          <a:xfrm>
            <a:off x="2142220" y="9803088"/>
            <a:ext cx="72599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Rule 4 pkt</a:t>
            </a:r>
            <a:endParaRPr lang="ko-KR" altLang="en-US" sz="8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CD5826-84D0-44B4-8CD7-ECE69E7F8082}"/>
              </a:ext>
            </a:extLst>
          </p:cNvPr>
          <p:cNvSpPr/>
          <p:nvPr/>
        </p:nvSpPr>
        <p:spPr>
          <a:xfrm>
            <a:off x="5159994" y="11516452"/>
            <a:ext cx="5628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Physical port 4</a:t>
            </a:r>
            <a:endParaRPr lang="ko-KR" altLang="en-US" sz="700" b="1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71EF46-A6E8-4FC3-9178-4F2823FBE14B}"/>
              </a:ext>
            </a:extLst>
          </p:cNvPr>
          <p:cNvCxnSpPr/>
          <p:nvPr/>
        </p:nvCxnSpPr>
        <p:spPr>
          <a:xfrm>
            <a:off x="5861644" y="8325377"/>
            <a:ext cx="0" cy="40178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6419C0-DCAC-4F6B-B863-E09E4B777056}"/>
                  </a:ext>
                </a:extLst>
              </p:cNvPr>
              <p:cNvSpPr txBox="1"/>
              <p:nvPr/>
            </p:nvSpPr>
            <p:spPr>
              <a:xfrm>
                <a:off x="5946848" y="8355440"/>
                <a:ext cx="2736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P4 program 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 - 1.1 spec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6419C0-DCAC-4F6B-B863-E09E4B77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848" y="8355440"/>
                <a:ext cx="2736280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969D5619-D46F-4D99-8A64-CB2339C45D74}"/>
              </a:ext>
            </a:extLst>
          </p:cNvPr>
          <p:cNvSpPr txBox="1"/>
          <p:nvPr/>
        </p:nvSpPr>
        <p:spPr>
          <a:xfrm>
            <a:off x="813822" y="7960516"/>
            <a:ext cx="80192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Test Environment (SmartNIC)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CAF781D-7349-4CE5-906D-2CDF5239DB29}"/>
              </a:ext>
            </a:extLst>
          </p:cNvPr>
          <p:cNvSpPr/>
          <p:nvPr/>
        </p:nvSpPr>
        <p:spPr>
          <a:xfrm>
            <a:off x="1128192" y="7336904"/>
            <a:ext cx="510193" cy="21021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AB6FD-2D3C-4438-B78A-8387A266FB24}"/>
              </a:ext>
            </a:extLst>
          </p:cNvPr>
          <p:cNvSpPr txBox="1"/>
          <p:nvPr/>
        </p:nvSpPr>
        <p:spPr>
          <a:xfrm>
            <a:off x="1657400" y="7302996"/>
            <a:ext cx="2207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: P4 </a:t>
            </a:r>
            <a:r>
              <a:rPr lang="ko-KR" altLang="en-US" sz="1100" b="1" dirty="0"/>
              <a:t>지원 연구용 하드웨어 타겟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A77A660-AD14-41FC-B3C7-146346AC94CA}"/>
              </a:ext>
            </a:extLst>
          </p:cNvPr>
          <p:cNvCxnSpPr>
            <a:cxnSpLocks/>
          </p:cNvCxnSpPr>
          <p:nvPr/>
        </p:nvCxnSpPr>
        <p:spPr>
          <a:xfrm>
            <a:off x="2510725" y="10505256"/>
            <a:ext cx="0" cy="2261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B14159-8A69-4D48-B1C1-0EAF5D643A0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074717" y="11696472"/>
            <a:ext cx="10852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EBA9D1-C921-48C1-BB24-922959AFB931}"/>
              </a:ext>
            </a:extLst>
          </p:cNvPr>
          <p:cNvSpPr/>
          <p:nvPr/>
        </p:nvSpPr>
        <p:spPr>
          <a:xfrm>
            <a:off x="4256554" y="11783351"/>
            <a:ext cx="72599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Rule 4 pkt</a:t>
            </a:r>
            <a:endParaRPr lang="ko-KR" altLang="en-US" sz="8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8A5D05-4BCC-41E4-807B-D1A446966843}"/>
              </a:ext>
            </a:extLst>
          </p:cNvPr>
          <p:cNvSpPr/>
          <p:nvPr/>
        </p:nvSpPr>
        <p:spPr>
          <a:xfrm>
            <a:off x="5147406" y="10731391"/>
            <a:ext cx="5628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Physical port 0</a:t>
            </a:r>
            <a:endParaRPr lang="ko-KR" altLang="en-US" sz="7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AB583F-FD25-4B56-96FD-A722286B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107" y="5184450"/>
            <a:ext cx="1559736" cy="1118707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88EE4875-36EB-45BD-9E47-2DC79DD47D6D}"/>
              </a:ext>
            </a:extLst>
          </p:cNvPr>
          <p:cNvSpPr/>
          <p:nvPr/>
        </p:nvSpPr>
        <p:spPr>
          <a:xfrm>
            <a:off x="3083908" y="6747389"/>
            <a:ext cx="787542" cy="2869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6D343CF-6550-4D05-BE8A-47C08805841A}"/>
              </a:ext>
            </a:extLst>
          </p:cNvPr>
          <p:cNvSpPr/>
          <p:nvPr/>
        </p:nvSpPr>
        <p:spPr>
          <a:xfrm>
            <a:off x="3906242" y="6747389"/>
            <a:ext cx="780588" cy="27139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9623D26-6750-4258-9C30-047D0A55A099}"/>
              </a:ext>
            </a:extLst>
          </p:cNvPr>
          <p:cNvSpPr/>
          <p:nvPr/>
        </p:nvSpPr>
        <p:spPr>
          <a:xfrm>
            <a:off x="3421505" y="8714638"/>
            <a:ext cx="1668016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Agilio P4C SDK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4486A6-A448-4E1A-BC8B-FF9AC0C33DC1}"/>
              </a:ext>
            </a:extLst>
          </p:cNvPr>
          <p:cNvCxnSpPr/>
          <p:nvPr/>
        </p:nvCxnSpPr>
        <p:spPr>
          <a:xfrm>
            <a:off x="3552116" y="9281120"/>
            <a:ext cx="0" cy="7920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A93EE9C-8861-4FA3-A61B-CF0EEC56B3F2}"/>
              </a:ext>
            </a:extLst>
          </p:cNvPr>
          <p:cNvCxnSpPr>
            <a:cxnSpLocks/>
          </p:cNvCxnSpPr>
          <p:nvPr/>
        </p:nvCxnSpPr>
        <p:spPr>
          <a:xfrm>
            <a:off x="3572881" y="10505256"/>
            <a:ext cx="0" cy="2261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862DF7E-4437-47E2-A844-7BE8C87BD76B}"/>
              </a:ext>
            </a:extLst>
          </p:cNvPr>
          <p:cNvSpPr txBox="1"/>
          <p:nvPr/>
        </p:nvSpPr>
        <p:spPr>
          <a:xfrm>
            <a:off x="1461068" y="10666084"/>
            <a:ext cx="315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ighlight>
                  <a:srgbClr val="00FFFF"/>
                </a:highlight>
              </a:rPr>
              <a:t>SmartNIC (Simple IPv4 forwarder)</a:t>
            </a:r>
            <a:endParaRPr lang="ko-KR" altLang="en-US" sz="1200" b="1" dirty="0">
              <a:highlight>
                <a:srgbClr val="00FFFF"/>
              </a:highlight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1B3B577-A6D7-4832-9443-7E4D4D16B4B1}"/>
              </a:ext>
            </a:extLst>
          </p:cNvPr>
          <p:cNvSpPr/>
          <p:nvPr/>
        </p:nvSpPr>
        <p:spPr>
          <a:xfrm>
            <a:off x="3628623" y="9398443"/>
            <a:ext cx="1433129" cy="5100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Compile IPv4_forward.p4 to SmartNIC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4D5592-5AF4-451B-AD37-BED64140E519}"/>
              </a:ext>
            </a:extLst>
          </p:cNvPr>
          <p:cNvSpPr txBox="1"/>
          <p:nvPr/>
        </p:nvSpPr>
        <p:spPr>
          <a:xfrm>
            <a:off x="5093210" y="4346175"/>
            <a:ext cx="19594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Agilio P4C SDK 6.0.3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Run Time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Hosted Simulator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Hosted Toolchain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31D3FC-97EF-4451-8E48-ACCF6EFE827A}"/>
              </a:ext>
            </a:extLst>
          </p:cNvPr>
          <p:cNvSpPr/>
          <p:nvPr/>
        </p:nvSpPr>
        <p:spPr>
          <a:xfrm>
            <a:off x="5946848" y="8714638"/>
            <a:ext cx="2776969" cy="3485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23B796-002A-4963-97AD-B36F8F231AAB}"/>
              </a:ext>
            </a:extLst>
          </p:cNvPr>
          <p:cNvSpPr txBox="1"/>
          <p:nvPr/>
        </p:nvSpPr>
        <p:spPr>
          <a:xfrm>
            <a:off x="7318740" y="10048903"/>
            <a:ext cx="1487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action</a:t>
            </a:r>
            <a:r>
              <a:rPr lang="en-US" altLang="ko-KR" sz="800" b="1" dirty="0"/>
              <a:t> send_to_port(port) {</a:t>
            </a:r>
          </a:p>
          <a:p>
            <a:r>
              <a:rPr lang="en-US" altLang="ko-KR" sz="800" b="1" dirty="0"/>
              <a:t>meta.egress_spec = port;</a:t>
            </a:r>
          </a:p>
          <a:p>
            <a:r>
              <a:rPr lang="en-US" altLang="ko-KR" sz="800" b="1" dirty="0"/>
              <a:t>}</a:t>
            </a:r>
          </a:p>
          <a:p>
            <a:endParaRPr lang="en-US" altLang="ko-KR" sz="800" b="1" dirty="0"/>
          </a:p>
          <a:p>
            <a:r>
              <a:rPr lang="en-US" altLang="ko-KR" sz="800" b="1" dirty="0">
                <a:solidFill>
                  <a:srgbClr val="0070C0"/>
                </a:solidFill>
              </a:rPr>
              <a:t>action</a:t>
            </a:r>
            <a:r>
              <a:rPr lang="en-US" altLang="ko-KR" sz="800" b="1" dirty="0"/>
              <a:t> drop() {</a:t>
            </a:r>
          </a:p>
          <a:p>
            <a:r>
              <a:rPr lang="en-US" altLang="ko-KR" sz="800" b="1" dirty="0"/>
              <a:t>  </a:t>
            </a:r>
            <a:r>
              <a:rPr lang="en-US" altLang="ko-KR" sz="800" b="1" dirty="0">
                <a:solidFill>
                  <a:srgbClr val="0070C0"/>
                </a:solidFill>
              </a:rPr>
              <a:t>drop</a:t>
            </a:r>
            <a:r>
              <a:rPr lang="en-US" altLang="ko-KR" sz="800" b="1" dirty="0"/>
              <a:t>();</a:t>
            </a:r>
          </a:p>
          <a:p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F9542C-0EFF-4263-8C3C-1C18DC4920AB}"/>
              </a:ext>
            </a:extLst>
          </p:cNvPr>
          <p:cNvSpPr txBox="1"/>
          <p:nvPr/>
        </p:nvSpPr>
        <p:spPr>
          <a:xfrm>
            <a:off x="6119289" y="10082747"/>
            <a:ext cx="1225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table </a:t>
            </a:r>
            <a:r>
              <a:rPr lang="en-US" altLang="ko-KR" sz="800" b="1" dirty="0"/>
              <a:t>ipv4 {</a:t>
            </a:r>
          </a:p>
          <a:p>
            <a:r>
              <a:rPr lang="en-US" altLang="ko-KR" sz="800" b="1" dirty="0"/>
              <a:t>Reads{</a:t>
            </a:r>
          </a:p>
          <a:p>
            <a:r>
              <a:rPr lang="en-US" altLang="ko-KR" sz="800" b="1" dirty="0"/>
              <a:t>Ipv4.dstAddr: </a:t>
            </a:r>
            <a:r>
              <a:rPr lang="en-US" altLang="ko-KR" sz="800" b="1" dirty="0">
                <a:solidFill>
                  <a:srgbClr val="0070C0"/>
                </a:solidFill>
              </a:rPr>
              <a:t>lpm</a:t>
            </a:r>
            <a:r>
              <a:rPr lang="en-US" altLang="ko-KR" sz="800" b="1" dirty="0"/>
              <a:t>;</a:t>
            </a:r>
          </a:p>
          <a:p>
            <a:r>
              <a:rPr lang="en-US" altLang="ko-KR" sz="800" b="1" dirty="0"/>
              <a:t>}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actions</a:t>
            </a:r>
            <a:r>
              <a:rPr lang="en-US" altLang="ko-KR" sz="800" b="1" dirty="0"/>
              <a:t>{</a:t>
            </a:r>
          </a:p>
          <a:p>
            <a:r>
              <a:rPr lang="en-US" altLang="ko-KR" sz="800" b="1" dirty="0"/>
              <a:t>send_to_port;</a:t>
            </a:r>
          </a:p>
          <a:p>
            <a:r>
              <a:rPr lang="en-US" altLang="ko-KR" sz="800" b="1" dirty="0"/>
              <a:t>drop;</a:t>
            </a:r>
          </a:p>
          <a:p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BC2C51-4F59-4DFF-8623-98AE65DEF40E}"/>
              </a:ext>
            </a:extLst>
          </p:cNvPr>
          <p:cNvSpPr txBox="1"/>
          <p:nvPr/>
        </p:nvSpPr>
        <p:spPr>
          <a:xfrm>
            <a:off x="5994196" y="8954417"/>
            <a:ext cx="145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header_type </a:t>
            </a:r>
            <a:r>
              <a:rPr lang="en-US" altLang="ko-KR" sz="800" b="1" dirty="0"/>
              <a:t>ethernet_t{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 fields</a:t>
            </a:r>
            <a:r>
              <a:rPr lang="en-US" altLang="ko-KR" sz="800" b="1" dirty="0"/>
              <a:t>{</a:t>
            </a:r>
          </a:p>
          <a:p>
            <a:r>
              <a:rPr lang="en-US" altLang="ko-KR" sz="800" b="1" dirty="0"/>
              <a:t>      bit&lt;48&gt; dstAddr;</a:t>
            </a:r>
          </a:p>
          <a:p>
            <a:r>
              <a:rPr lang="en-US" altLang="ko-KR" sz="800" b="1" dirty="0"/>
              <a:t>      bit&lt;48&gt; srcAddr;</a:t>
            </a:r>
          </a:p>
          <a:p>
            <a:r>
              <a:rPr lang="en-US" altLang="ko-KR" sz="800" b="1" dirty="0"/>
              <a:t>      bit&lt;16&gt; etherType;</a:t>
            </a:r>
          </a:p>
          <a:p>
            <a:r>
              <a:rPr lang="en-US" altLang="ko-KR" sz="800" b="1" dirty="0"/>
              <a:t>    }</a:t>
            </a:r>
          </a:p>
          <a:p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FC83AE-C12B-4103-BDB3-AD6177006888}"/>
              </a:ext>
            </a:extLst>
          </p:cNvPr>
          <p:cNvSpPr txBox="1"/>
          <p:nvPr/>
        </p:nvSpPr>
        <p:spPr>
          <a:xfrm>
            <a:off x="6127145" y="11438415"/>
            <a:ext cx="1043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control </a:t>
            </a:r>
            <a:r>
              <a:rPr lang="en-US" altLang="ko-KR" sz="800" b="1" dirty="0"/>
              <a:t>ingress{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if(valid</a:t>
            </a:r>
            <a:r>
              <a:rPr lang="en-US" altLang="ko-KR" sz="800" b="1" dirty="0"/>
              <a:t>(ipv4)){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  if</a:t>
            </a:r>
            <a:r>
              <a:rPr lang="en-US" altLang="ko-KR" sz="800" b="1" dirty="0"/>
              <a:t>(ipv4.ttl&gt;1){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      apply</a:t>
            </a:r>
            <a:r>
              <a:rPr lang="en-US" altLang="ko-KR" sz="800" b="1" dirty="0"/>
              <a:t>(ipv4);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5B5DBA-AB44-4EE1-8266-DB2284192778}"/>
              </a:ext>
            </a:extLst>
          </p:cNvPr>
          <p:cNvSpPr txBox="1"/>
          <p:nvPr/>
        </p:nvSpPr>
        <p:spPr>
          <a:xfrm>
            <a:off x="7344398" y="11495635"/>
            <a:ext cx="124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control </a:t>
            </a:r>
            <a:r>
              <a:rPr lang="en-US" altLang="ko-KR" sz="800" b="1" dirty="0"/>
              <a:t>egress{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 apply</a:t>
            </a:r>
            <a:r>
              <a:rPr lang="en-US" altLang="ko-KR" sz="800" b="1" dirty="0"/>
              <a:t>(egress_port);</a:t>
            </a:r>
          </a:p>
          <a:p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972C11C-6F43-4AF1-ADB2-D60CB4CCC170}"/>
              </a:ext>
            </a:extLst>
          </p:cNvPr>
          <p:cNvSpPr txBox="1"/>
          <p:nvPr/>
        </p:nvSpPr>
        <p:spPr>
          <a:xfrm>
            <a:off x="6495059" y="11187202"/>
            <a:ext cx="200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highlight>
                  <a:srgbClr val="00FFFF"/>
                </a:highlight>
              </a:rPr>
              <a:t>Define Table Control Flow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B52D92-47C1-4C3A-8B8C-DE9092E89F37}"/>
              </a:ext>
            </a:extLst>
          </p:cNvPr>
          <p:cNvSpPr txBox="1"/>
          <p:nvPr/>
        </p:nvSpPr>
        <p:spPr>
          <a:xfrm>
            <a:off x="6410754" y="8756640"/>
            <a:ext cx="200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highlight>
                  <a:srgbClr val="00FFFF"/>
                </a:highlight>
              </a:rPr>
              <a:t>Define Headers &amp; Parser logic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9C8ED2-ADE8-40D4-BB3C-99AA83933D21}"/>
              </a:ext>
            </a:extLst>
          </p:cNvPr>
          <p:cNvSpPr txBox="1"/>
          <p:nvPr/>
        </p:nvSpPr>
        <p:spPr>
          <a:xfrm>
            <a:off x="6531428" y="9854189"/>
            <a:ext cx="200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highlight>
                  <a:srgbClr val="00FFFF"/>
                </a:highlight>
              </a:rPr>
              <a:t>Define Tables &amp; Actions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FC6B05-D106-4118-9AD1-FD4BE3D674A5}"/>
              </a:ext>
            </a:extLst>
          </p:cNvPr>
          <p:cNvSpPr txBox="1"/>
          <p:nvPr/>
        </p:nvSpPr>
        <p:spPr>
          <a:xfrm>
            <a:off x="7347731" y="8940017"/>
            <a:ext cx="1461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parser </a:t>
            </a:r>
            <a:r>
              <a:rPr lang="en-US" altLang="ko-KR" sz="800" b="1" dirty="0"/>
              <a:t>start 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  return </a:t>
            </a:r>
            <a:r>
              <a:rPr lang="en-US" altLang="ko-KR" sz="800" b="1" dirty="0"/>
              <a:t>parse_ethernet;</a:t>
            </a:r>
          </a:p>
          <a:p>
            <a:r>
              <a:rPr lang="en-US" altLang="ko-KR" sz="800" b="1" dirty="0"/>
              <a:t>}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parser </a:t>
            </a:r>
            <a:r>
              <a:rPr lang="en-US" altLang="ko-KR" sz="800" b="1" dirty="0"/>
              <a:t>parse_ethernet{</a:t>
            </a:r>
          </a:p>
          <a:p>
            <a:r>
              <a:rPr lang="en-US" altLang="ko-KR" sz="800" b="1" dirty="0">
                <a:solidFill>
                  <a:srgbClr val="0070C0"/>
                </a:solidFill>
              </a:rPr>
              <a:t>extract</a:t>
            </a:r>
            <a:r>
              <a:rPr lang="en-US" altLang="ko-KR" sz="800" b="1" dirty="0"/>
              <a:t>(ethernet_t);</a:t>
            </a:r>
          </a:p>
          <a:p>
            <a:r>
              <a:rPr lang="en-US" altLang="ko-KR" sz="800" b="1" dirty="0"/>
              <a:t>…</a:t>
            </a:r>
          </a:p>
          <a:p>
            <a:r>
              <a:rPr lang="en-US" altLang="ko-KR" sz="800" b="1" dirty="0"/>
              <a:t>}</a:t>
            </a:r>
            <a:endParaRPr lang="ko-KR" altLang="en-US" sz="800" b="1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25ECAB88-489F-462E-B46A-FDB81C4B9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444" y="5190640"/>
            <a:ext cx="1961144" cy="118295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DAA487C-B0EB-41D5-AB08-08DA58AD0F05}"/>
              </a:ext>
            </a:extLst>
          </p:cNvPr>
          <p:cNvSpPr txBox="1"/>
          <p:nvPr/>
        </p:nvSpPr>
        <p:spPr>
          <a:xfrm>
            <a:off x="7008239" y="4346175"/>
            <a:ext cx="178034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Xilinx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VIVADO Design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Xilinx P4-SDNet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Xilinx 10G MAC</a:t>
            </a:r>
          </a:p>
        </p:txBody>
      </p:sp>
    </p:spTree>
    <p:extLst>
      <p:ext uri="{BB962C8B-B14F-4D97-AF65-F5344CB8AC3E}">
        <p14:creationId xmlns:p14="http://schemas.microsoft.com/office/powerpoint/2010/main" val="401396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372</Words>
  <Application>Microsoft Office PowerPoint</Application>
  <PresentationFormat>A3 용지(297x420mm)</PresentationFormat>
  <Paragraphs>101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0011</dc:creator>
  <cp:lastModifiedBy>장석원</cp:lastModifiedBy>
  <cp:revision>69</cp:revision>
  <dcterms:created xsi:type="dcterms:W3CDTF">2014-10-23T01:54:49Z</dcterms:created>
  <dcterms:modified xsi:type="dcterms:W3CDTF">2017-11-14T18:54:22Z</dcterms:modified>
</cp:coreProperties>
</file>