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59" r:id="rId4"/>
    <p:sldId id="261" r:id="rId5"/>
    <p:sldId id="286" r:id="rId6"/>
    <p:sldId id="287" r:id="rId7"/>
    <p:sldId id="288" r:id="rId8"/>
    <p:sldId id="289" r:id="rId9"/>
    <p:sldId id="290" r:id="rId10"/>
    <p:sldId id="291" r:id="rId11"/>
    <p:sldId id="292" r:id="rId12"/>
    <p:sldId id="293" r:id="rId13"/>
    <p:sldId id="294" r:id="rId14"/>
    <p:sldId id="279" r:id="rId15"/>
    <p:sldId id="296" r:id="rId16"/>
  </p:sldIdLst>
  <p:sldSz cx="9144000" cy="5143500" type="screen16x9"/>
  <p:notesSz cx="6858000" cy="9144000"/>
  <p:embeddedFontLst>
    <p:embeddedFont>
      <p:font typeface="Century Schoolbook" panose="02040604050505020304" pitchFamily="18" charset="0"/>
      <p:regular r:id="rId18"/>
      <p:bold r:id="rId19"/>
      <p:italic r:id="rId20"/>
      <p:boldItalic r:id="rId21"/>
    </p:embeddedFont>
    <p:embeddedFont>
      <p:font typeface="Montserrat"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11E95A-CA02-4DD2-B3AE-B5CEAF39A960}">
  <a:tblStyle styleId="{6D11E95A-CA02-4DD2-B3AE-B5CEAF39A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21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466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604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6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715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12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58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51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5" name="Google Shape;15;p3"/>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2200"/>
              <a:buNone/>
              <a:defRPr sz="2200">
                <a:solidFill>
                  <a:schemeClr val="accent4"/>
                </a:solidFill>
              </a:defRPr>
            </a:lvl1pPr>
            <a:lvl2pPr lvl="1" rtl="0">
              <a:spcBef>
                <a:spcPts val="0"/>
              </a:spcBef>
              <a:spcAft>
                <a:spcPts val="0"/>
              </a:spcAft>
              <a:buClr>
                <a:schemeClr val="accent4"/>
              </a:buClr>
              <a:buSzPts val="2200"/>
              <a:buNone/>
              <a:defRPr sz="2200">
                <a:solidFill>
                  <a:schemeClr val="accent4"/>
                </a:solidFill>
              </a:defRPr>
            </a:lvl2pPr>
            <a:lvl3pPr lvl="2" rtl="0">
              <a:spcBef>
                <a:spcPts val="0"/>
              </a:spcBef>
              <a:spcAft>
                <a:spcPts val="0"/>
              </a:spcAft>
              <a:buClr>
                <a:schemeClr val="accent4"/>
              </a:buClr>
              <a:buSzPts val="2200"/>
              <a:buNone/>
              <a:defRPr sz="2200">
                <a:solidFill>
                  <a:schemeClr val="accent4"/>
                </a:solidFill>
              </a:defRPr>
            </a:lvl3pPr>
            <a:lvl4pPr lvl="3" rtl="0">
              <a:spcBef>
                <a:spcPts val="0"/>
              </a:spcBef>
              <a:spcAft>
                <a:spcPts val="0"/>
              </a:spcAft>
              <a:buClr>
                <a:schemeClr val="accent4"/>
              </a:buClr>
              <a:buSzPts val="2200"/>
              <a:buNone/>
              <a:defRPr sz="2200">
                <a:solidFill>
                  <a:schemeClr val="accent4"/>
                </a:solidFill>
              </a:defRPr>
            </a:lvl4pPr>
            <a:lvl5pPr lvl="4" rtl="0">
              <a:spcBef>
                <a:spcPts val="0"/>
              </a:spcBef>
              <a:spcAft>
                <a:spcPts val="0"/>
              </a:spcAft>
              <a:buClr>
                <a:schemeClr val="accent4"/>
              </a:buClr>
              <a:buSzPts val="2200"/>
              <a:buNone/>
              <a:defRPr sz="2200">
                <a:solidFill>
                  <a:schemeClr val="accent4"/>
                </a:solidFill>
              </a:defRPr>
            </a:lvl5pPr>
            <a:lvl6pPr lvl="5" rtl="0">
              <a:spcBef>
                <a:spcPts val="0"/>
              </a:spcBef>
              <a:spcAft>
                <a:spcPts val="0"/>
              </a:spcAft>
              <a:buClr>
                <a:schemeClr val="accent4"/>
              </a:buClr>
              <a:buSzPts val="2200"/>
              <a:buNone/>
              <a:defRPr sz="2200">
                <a:solidFill>
                  <a:schemeClr val="accent4"/>
                </a:solidFill>
              </a:defRPr>
            </a:lvl6pPr>
            <a:lvl7pPr lvl="6" rtl="0">
              <a:spcBef>
                <a:spcPts val="0"/>
              </a:spcBef>
              <a:spcAft>
                <a:spcPts val="0"/>
              </a:spcAft>
              <a:buClr>
                <a:schemeClr val="accent4"/>
              </a:buClr>
              <a:buSzPts val="2200"/>
              <a:buNone/>
              <a:defRPr sz="2200">
                <a:solidFill>
                  <a:schemeClr val="accent4"/>
                </a:solidFill>
              </a:defRPr>
            </a:lvl7pPr>
            <a:lvl8pPr lvl="7" rtl="0">
              <a:spcBef>
                <a:spcPts val="0"/>
              </a:spcBef>
              <a:spcAft>
                <a:spcPts val="0"/>
              </a:spcAft>
              <a:buClr>
                <a:schemeClr val="accent4"/>
              </a:buClr>
              <a:buSzPts val="2200"/>
              <a:buNone/>
              <a:defRPr sz="2200">
                <a:solidFill>
                  <a:schemeClr val="accent4"/>
                </a:solidFill>
              </a:defRPr>
            </a:lvl8pPr>
            <a:lvl9pPr lvl="8" rtl="0">
              <a:spcBef>
                <a:spcPts val="0"/>
              </a:spcBef>
              <a:spcAft>
                <a:spcPts val="0"/>
              </a:spcAft>
              <a:buClr>
                <a:schemeClr val="accent4"/>
              </a:buClr>
              <a:buSzPts val="2200"/>
              <a:buNone/>
              <a:defRPr sz="2200">
                <a:solidFill>
                  <a:schemeClr val="accent4"/>
                </a:solidFill>
              </a:defRPr>
            </a:lvl9pPr>
          </a:lstStyle>
          <a:p>
            <a:endParaRPr/>
          </a:p>
        </p:txBody>
      </p:sp>
      <p:sp>
        <p:nvSpPr>
          <p:cNvPr id="16" name="Google Shape;16;p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6"/>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raudlabspro.com/developer"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Predicting Credit Card Defaults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Fitting</a:t>
            </a:r>
            <a:endParaRPr dirty="0"/>
          </a:p>
        </p:txBody>
      </p:sp>
      <p:sp>
        <p:nvSpPr>
          <p:cNvPr id="100" name="Google Shape;100;p16"/>
          <p:cNvSpPr txBox="1">
            <a:spLocks noGrp="1"/>
          </p:cNvSpPr>
          <p:nvPr>
            <p:ph type="body" idx="1"/>
          </p:nvPr>
        </p:nvSpPr>
        <p:spPr>
          <a:xfrm>
            <a:off x="54824" y="1447490"/>
            <a:ext cx="7642039" cy="1124260"/>
          </a:xfrm>
          <a:prstGeom prst="rect">
            <a:avLst/>
          </a:prstGeom>
        </p:spPr>
        <p:txBody>
          <a:bodyPr spcFirstLastPara="1" wrap="square" lIns="91425" tIns="91425" rIns="91425" bIns="91425" anchor="t" anchorCtr="0">
            <a:noAutofit/>
          </a:bodyPr>
          <a:lstStyle/>
          <a:p>
            <a:pPr lvl="0"/>
            <a:r>
              <a:rPr lang="en-US" dirty="0"/>
              <a:t>Multiple models including logistic regression, KNN(k-nearest neighbors), decision tree, random forest, SVM(support vector machine) and </a:t>
            </a:r>
            <a:r>
              <a:rPr lang="en-US" dirty="0" err="1"/>
              <a:t>gridsearch</a:t>
            </a:r>
            <a:r>
              <a:rPr lang="en-US" dirty="0"/>
              <a:t> &amp; </a:t>
            </a:r>
            <a:r>
              <a:rPr lang="en-US" dirty="0" err="1"/>
              <a:t>XGboost</a:t>
            </a:r>
            <a:r>
              <a:rPr lang="en-US" dirty="0"/>
              <a:t> are all tested and compared. Pipeline is used with </a:t>
            </a:r>
            <a:r>
              <a:rPr lang="en-US" dirty="0" err="1"/>
              <a:t>GridSearch</a:t>
            </a:r>
            <a:r>
              <a:rPr lang="en-US" dirty="0"/>
              <a:t>. SMOTE and ADASYN are implemented to deal with the imbalance problem.</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0183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Fitting</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Picture 2" descr="Chart&#10;&#10;Description automatically generated">
            <a:extLst>
              <a:ext uri="{FF2B5EF4-FFF2-40B4-BE49-F238E27FC236}">
                <a16:creationId xmlns:a16="http://schemas.microsoft.com/office/drawing/2014/main" id="{BF8F08AE-0403-7F49-9FA3-5276419165D3}"/>
              </a:ext>
            </a:extLst>
          </p:cNvPr>
          <p:cNvPicPr>
            <a:picLocks noChangeAspect="1"/>
          </p:cNvPicPr>
          <p:nvPr/>
        </p:nvPicPr>
        <p:blipFill>
          <a:blip r:embed="rId3"/>
          <a:stretch>
            <a:fillRect/>
          </a:stretch>
        </p:blipFill>
        <p:spPr>
          <a:xfrm>
            <a:off x="1997281" y="1130946"/>
            <a:ext cx="7108194" cy="4012554"/>
          </a:xfrm>
          <a:prstGeom prst="rect">
            <a:avLst/>
          </a:prstGeom>
        </p:spPr>
      </p:pic>
      <p:sp>
        <p:nvSpPr>
          <p:cNvPr id="6" name="TextBox 5">
            <a:extLst>
              <a:ext uri="{FF2B5EF4-FFF2-40B4-BE49-F238E27FC236}">
                <a16:creationId xmlns:a16="http://schemas.microsoft.com/office/drawing/2014/main" id="{1C7BE8DF-59FE-C549-9F50-DAF0C1171103}"/>
              </a:ext>
            </a:extLst>
          </p:cNvPr>
          <p:cNvSpPr txBox="1"/>
          <p:nvPr/>
        </p:nvSpPr>
        <p:spPr>
          <a:xfrm>
            <a:off x="723569" y="1749287"/>
            <a:ext cx="1289135" cy="307777"/>
          </a:xfrm>
          <a:prstGeom prst="rect">
            <a:avLst/>
          </a:prstGeom>
          <a:noFill/>
        </p:spPr>
        <p:txBody>
          <a:bodyPr wrap="none" rtlCol="0">
            <a:spAutoFit/>
          </a:bodyPr>
          <a:lstStyle/>
          <a:p>
            <a:r>
              <a:rPr lang="en-US" dirty="0"/>
              <a:t>Decision Tree</a:t>
            </a:r>
          </a:p>
        </p:txBody>
      </p:sp>
    </p:spTree>
    <p:extLst>
      <p:ext uri="{BB962C8B-B14F-4D97-AF65-F5344CB8AC3E}">
        <p14:creationId xmlns:p14="http://schemas.microsoft.com/office/powerpoint/2010/main" val="397927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ROC Curve</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Picture 3" descr="Chart, line chart&#10;&#10;Description automatically generated">
            <a:extLst>
              <a:ext uri="{FF2B5EF4-FFF2-40B4-BE49-F238E27FC236}">
                <a16:creationId xmlns:a16="http://schemas.microsoft.com/office/drawing/2014/main" id="{F0EE33CE-4915-E747-958E-386F499BA882}"/>
              </a:ext>
            </a:extLst>
          </p:cNvPr>
          <p:cNvPicPr>
            <a:picLocks noChangeAspect="1"/>
          </p:cNvPicPr>
          <p:nvPr/>
        </p:nvPicPr>
        <p:blipFill>
          <a:blip r:embed="rId3"/>
          <a:stretch>
            <a:fillRect/>
          </a:stretch>
        </p:blipFill>
        <p:spPr>
          <a:xfrm>
            <a:off x="1441450" y="1509333"/>
            <a:ext cx="6261100" cy="3403600"/>
          </a:xfrm>
          <a:prstGeom prst="rect">
            <a:avLst/>
          </a:prstGeom>
        </p:spPr>
      </p:pic>
    </p:spTree>
    <p:extLst>
      <p:ext uri="{BB962C8B-B14F-4D97-AF65-F5344CB8AC3E}">
        <p14:creationId xmlns:p14="http://schemas.microsoft.com/office/powerpoint/2010/main" val="365983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 for </a:t>
            </a:r>
            <a:r>
              <a:rPr lang="en-US" altLang="zh-CN" dirty="0" err="1"/>
              <a:t>XGBoost</a:t>
            </a: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a:extLst>
              <a:ext uri="{FF2B5EF4-FFF2-40B4-BE49-F238E27FC236}">
                <a16:creationId xmlns:a16="http://schemas.microsoft.com/office/drawing/2014/main" id="{937CD508-7264-A142-976C-95597249B81B}"/>
              </a:ext>
            </a:extLst>
          </p:cNvPr>
          <p:cNvPicPr>
            <a:picLocks noChangeAspect="1"/>
          </p:cNvPicPr>
          <p:nvPr/>
        </p:nvPicPr>
        <p:blipFill>
          <a:blip r:embed="rId3"/>
          <a:stretch>
            <a:fillRect/>
          </a:stretch>
        </p:blipFill>
        <p:spPr>
          <a:xfrm>
            <a:off x="691199" y="1524387"/>
            <a:ext cx="6570599" cy="2856782"/>
          </a:xfrm>
          <a:prstGeom prst="rect">
            <a:avLst/>
          </a:prstGeom>
        </p:spPr>
      </p:pic>
    </p:spTree>
    <p:extLst>
      <p:ext uri="{BB962C8B-B14F-4D97-AF65-F5344CB8AC3E}">
        <p14:creationId xmlns:p14="http://schemas.microsoft.com/office/powerpoint/2010/main" val="11310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 and next steps</a:t>
            </a:r>
            <a:endParaRPr dirty="0"/>
          </a:p>
        </p:txBody>
      </p:sp>
      <p:sp>
        <p:nvSpPr>
          <p:cNvPr id="366" name="Google Shape;366;p34"/>
          <p:cNvSpPr txBox="1">
            <a:spLocks noGrp="1"/>
          </p:cNvSpPr>
          <p:nvPr>
            <p:ph type="body" idx="1"/>
          </p:nvPr>
        </p:nvSpPr>
        <p:spPr>
          <a:xfrm>
            <a:off x="691200" y="1445985"/>
            <a:ext cx="7761600" cy="3205528"/>
          </a:xfrm>
          <a:prstGeom prst="rect">
            <a:avLst/>
          </a:prstGeom>
        </p:spPr>
        <p:txBody>
          <a:bodyPr spcFirstLastPara="1" wrap="square" lIns="91425" tIns="91425" rIns="91425" bIns="91425" anchor="t" anchorCtr="0">
            <a:noAutofit/>
          </a:bodyPr>
          <a:lstStyle/>
          <a:p>
            <a:r>
              <a:rPr lang="en-US" sz="1400" dirty="0"/>
              <a:t>The feature SEX and EDUCATION have different probability of default payment, according to both the statistical test and model evaluation, which means male/female and different education levels have</a:t>
            </a:r>
            <a:r>
              <a:rPr lang="zh-CN" altLang="en-US" sz="1400" dirty="0"/>
              <a:t> </a:t>
            </a:r>
            <a:r>
              <a:rPr lang="en-US" altLang="zh-CN" sz="1400" dirty="0"/>
              <a:t>significant</a:t>
            </a:r>
            <a:r>
              <a:rPr lang="en-US" sz="1400" dirty="0"/>
              <a:t> effects.</a:t>
            </a:r>
          </a:p>
          <a:p>
            <a:r>
              <a:rPr lang="en-US" sz="1400" dirty="0"/>
              <a:t>Both continuous variable</a:t>
            </a:r>
            <a:r>
              <a:rPr lang="en-US" altLang="zh-CN" sz="1400" dirty="0"/>
              <a:t>s</a:t>
            </a:r>
            <a:r>
              <a:rPr lang="en-US" sz="1400" dirty="0"/>
              <a:t> and categorical variables play important roles in the modeling. Different models mark different strong predictors.</a:t>
            </a:r>
          </a:p>
          <a:p>
            <a:r>
              <a:rPr lang="en-US" sz="1400" dirty="0"/>
              <a:t> The credit card default payment problem has a highly imbalanced dataset. Even the data is processed with SMOTE technique, some metrics still don’t show satisfactory results. Because the real probability of default is unknown, we may implement artificial neural network to accurately estimate the real probability of default.</a:t>
            </a:r>
          </a:p>
          <a:p>
            <a:r>
              <a:rPr lang="en-US" sz="1400" dirty="0" err="1"/>
              <a:t>XGboost</a:t>
            </a:r>
            <a:r>
              <a:rPr lang="en-US" sz="1400" dirty="0"/>
              <a:t> serves as the best one in all classification models, but it also becomes expensive when we set up more hyperparameters in grid search.</a:t>
            </a:r>
          </a:p>
          <a:p>
            <a:endParaRPr lang="en-US" sz="1400" dirty="0"/>
          </a:p>
          <a:p>
            <a:endParaRPr lang="en-US" sz="1400" dirty="0"/>
          </a:p>
        </p:txBody>
      </p:sp>
      <p:sp>
        <p:nvSpPr>
          <p:cNvPr id="367" name="Google Shape;367;p3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22189" y="3017063"/>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Thank you!</a:t>
            </a:r>
            <a:endParaRPr sz="9600" dirty="0">
              <a:solidFill>
                <a:schemeClr val="accent2"/>
              </a:solidFill>
            </a:endParaRPr>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2325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t>Data</a:t>
            </a:r>
            <a:endParaRPr sz="4800" dirty="0"/>
          </a:p>
        </p:txBody>
      </p:sp>
      <p:sp>
        <p:nvSpPr>
          <p:cNvPr id="68" name="Google Shape;68;p12"/>
          <p:cNvSpPr txBox="1"/>
          <p:nvPr/>
        </p:nvSpPr>
        <p:spPr>
          <a:xfrm>
            <a:off x="691200" y="1542994"/>
            <a:ext cx="3669300" cy="2229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chemeClr val="accent1"/>
                </a:solidFill>
                <a:latin typeface="Montserrat"/>
                <a:ea typeface="Montserrat"/>
                <a:cs typeface="Montserrat"/>
                <a:sym typeface="Montserrat"/>
              </a:rPr>
              <a:t>Data was taken from Kaggle</a:t>
            </a:r>
            <a:endParaRPr sz="1200" dirty="0">
              <a:solidFill>
                <a:schemeClr val="accent1"/>
              </a:solidFill>
              <a:latin typeface="Montserrat"/>
              <a:ea typeface="Montserrat"/>
              <a:cs typeface="Montserrat"/>
              <a:sym typeface="Montserrat"/>
            </a:endParaRPr>
          </a:p>
          <a:p>
            <a:pPr lvl="0">
              <a:spcBef>
                <a:spcPts val="600"/>
              </a:spcBef>
              <a:buClr>
                <a:schemeClr val="dk1"/>
              </a:buClr>
              <a:buSzPts val="1100"/>
            </a:pPr>
            <a:r>
              <a:rPr lang="en-US" dirty="0">
                <a:latin typeface="Century Schoolbook" panose="02040604050505020304" pitchFamily="18" charset="0"/>
              </a:rPr>
              <a:t>This dataset contains information on default payments, demographic factors, credit data, history of payment, and bill statements of credit card clients in Taiwan from April 2005 to September 2005</a:t>
            </a:r>
            <a:r>
              <a:rPr lang="en-US" dirty="0"/>
              <a:t>.</a:t>
            </a:r>
            <a:endParaRPr sz="1200" dirty="0">
              <a:solidFill>
                <a:srgbClr val="454F5B"/>
              </a:solidFill>
              <a:latin typeface="Montserrat"/>
              <a:ea typeface="Montserrat"/>
              <a:cs typeface="Montserrat"/>
              <a:sym typeface="Montserrat"/>
            </a:endParaRPr>
          </a:p>
        </p:txBody>
      </p:sp>
      <p:sp>
        <p:nvSpPr>
          <p:cNvPr id="69" name="Google Shape;69;p12"/>
          <p:cNvSpPr txBox="1"/>
          <p:nvPr/>
        </p:nvSpPr>
        <p:spPr>
          <a:xfrm>
            <a:off x="4360500" y="1493044"/>
            <a:ext cx="3829500" cy="2229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chemeClr val="accent1"/>
                </a:solidFill>
                <a:latin typeface="Montserrat"/>
                <a:ea typeface="Montserrat"/>
                <a:cs typeface="Montserrat"/>
                <a:sym typeface="Montserrat"/>
              </a:rPr>
              <a:t>API</a:t>
            </a:r>
            <a:endParaRPr sz="1200" dirty="0">
              <a:solidFill>
                <a:schemeClr val="accent1"/>
              </a:solidFill>
              <a:latin typeface="Montserrat"/>
              <a:ea typeface="Montserrat"/>
              <a:cs typeface="Montserrat"/>
              <a:sym typeface="Montserrat"/>
            </a:endParaRPr>
          </a:p>
          <a:p>
            <a:pPr lvl="0">
              <a:spcBef>
                <a:spcPts val="600"/>
              </a:spcBef>
            </a:pPr>
            <a:r>
              <a:rPr lang="en-US" u="sng" dirty="0">
                <a:hlinkClick r:id="rId3"/>
              </a:rPr>
              <a:t>https://www.fraudlabspro.com/developer</a:t>
            </a:r>
            <a:endParaRPr lang="en-US" u="sng" dirty="0"/>
          </a:p>
          <a:p>
            <a:pPr lvl="0">
              <a:spcBef>
                <a:spcPts val="600"/>
              </a:spcBef>
            </a:pPr>
            <a:r>
              <a:rPr lang="en-US" dirty="0">
                <a:solidFill>
                  <a:srgbClr val="454F5B"/>
                </a:solidFill>
                <a:latin typeface="Century Schoolbook" panose="02040604050505020304" pitchFamily="18" charset="0"/>
                <a:ea typeface="Montserrat"/>
                <a:cs typeface="Montserrat"/>
                <a:sym typeface="Montserrat"/>
              </a:rPr>
              <a:t>A small amount of data was also collected from an API on credit card default data, but wasn’t used as it was too difficult to merge </a:t>
            </a:r>
            <a:endParaRPr dirty="0">
              <a:solidFill>
                <a:srgbClr val="454F5B"/>
              </a:solidFill>
              <a:latin typeface="Century Schoolbook" panose="02040604050505020304" pitchFamily="18" charset="0"/>
              <a:ea typeface="Montserrat"/>
              <a:cs typeface="Montserrat"/>
              <a:sym typeface="Montserrat"/>
            </a:endParaRPr>
          </a:p>
        </p:txBody>
      </p:sp>
      <p:sp>
        <p:nvSpPr>
          <p:cNvPr id="71" name="Google Shape;71;p1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1.</a:t>
            </a:r>
            <a:endParaRPr sz="9600" dirty="0">
              <a:solidFill>
                <a:schemeClr val="accent2"/>
              </a:solidFill>
            </a:endParaRPr>
          </a:p>
          <a:p>
            <a:pPr marL="0" lvl="0" indent="0" algn="r" rtl="0">
              <a:spcBef>
                <a:spcPts val="0"/>
              </a:spcBef>
              <a:spcAft>
                <a:spcPts val="0"/>
              </a:spcAft>
              <a:buNone/>
            </a:pPr>
            <a:r>
              <a:rPr lang="en" dirty="0"/>
              <a:t>EDA</a:t>
            </a:r>
            <a:endParaRPr dirty="0"/>
          </a:p>
        </p:txBody>
      </p:sp>
      <p:sp>
        <p:nvSpPr>
          <p:cNvPr id="87" name="Google Shape;87;p1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Working with our data</a:t>
            </a:r>
            <a:endParaRPr dirty="0"/>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100" name="Google Shape;100;p16"/>
          <p:cNvSpPr txBox="1">
            <a:spLocks noGrp="1"/>
          </p:cNvSpPr>
          <p:nvPr>
            <p:ph type="body" idx="1"/>
          </p:nvPr>
        </p:nvSpPr>
        <p:spPr>
          <a:xfrm>
            <a:off x="54824" y="1447490"/>
            <a:ext cx="4362125" cy="11242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Relationship between target and predictor variables</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Picture 5">
            <a:extLst>
              <a:ext uri="{FF2B5EF4-FFF2-40B4-BE49-F238E27FC236}">
                <a16:creationId xmlns:a16="http://schemas.microsoft.com/office/drawing/2014/main" id="{9C2CE456-2F41-9342-A43C-E1530DA5A94B}"/>
              </a:ext>
            </a:extLst>
          </p:cNvPr>
          <p:cNvPicPr>
            <a:picLocks noChangeAspect="1"/>
          </p:cNvPicPr>
          <p:nvPr/>
        </p:nvPicPr>
        <p:blipFill>
          <a:blip r:embed="rId3"/>
          <a:stretch>
            <a:fillRect/>
          </a:stretch>
        </p:blipFill>
        <p:spPr>
          <a:xfrm>
            <a:off x="4120377" y="1041621"/>
            <a:ext cx="4968799" cy="35824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100" name="Google Shape;100;p16"/>
          <p:cNvSpPr txBox="1">
            <a:spLocks noGrp="1"/>
          </p:cNvSpPr>
          <p:nvPr>
            <p:ph type="body" idx="1"/>
          </p:nvPr>
        </p:nvSpPr>
        <p:spPr>
          <a:xfrm>
            <a:off x="54824" y="1447490"/>
            <a:ext cx="4362125" cy="11242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Probability a customer defaults based on age and their limit balance on their account</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descr="Chart, scatter chart&#10;&#10;Description automatically generated">
            <a:extLst>
              <a:ext uri="{FF2B5EF4-FFF2-40B4-BE49-F238E27FC236}">
                <a16:creationId xmlns:a16="http://schemas.microsoft.com/office/drawing/2014/main" id="{36ECEFF4-2331-1845-9A4F-D608C2E64F2E}"/>
              </a:ext>
            </a:extLst>
          </p:cNvPr>
          <p:cNvPicPr>
            <a:picLocks noChangeAspect="1"/>
          </p:cNvPicPr>
          <p:nvPr/>
        </p:nvPicPr>
        <p:blipFill>
          <a:blip r:embed="rId3"/>
          <a:stretch>
            <a:fillRect/>
          </a:stretch>
        </p:blipFill>
        <p:spPr>
          <a:xfrm>
            <a:off x="4155443" y="1352074"/>
            <a:ext cx="4933733" cy="3204024"/>
          </a:xfrm>
          <a:prstGeom prst="rect">
            <a:avLst/>
          </a:prstGeom>
        </p:spPr>
      </p:pic>
    </p:spTree>
    <p:extLst>
      <p:ext uri="{BB962C8B-B14F-4D97-AF65-F5344CB8AC3E}">
        <p14:creationId xmlns:p14="http://schemas.microsoft.com/office/powerpoint/2010/main" val="384812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2.</a:t>
            </a:r>
            <a:endParaRPr sz="9600" dirty="0">
              <a:solidFill>
                <a:schemeClr val="accent2"/>
              </a:solidFill>
            </a:endParaRPr>
          </a:p>
          <a:p>
            <a:pPr marL="0" lvl="0" indent="0" algn="r" rtl="0">
              <a:spcBef>
                <a:spcPts val="0"/>
              </a:spcBef>
              <a:spcAft>
                <a:spcPts val="0"/>
              </a:spcAft>
              <a:buNone/>
            </a:pPr>
            <a:r>
              <a:rPr lang="en" dirty="0"/>
              <a:t>Feature Engineering</a:t>
            </a:r>
            <a:endParaRPr dirty="0"/>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85433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Engineering</a:t>
            </a:r>
            <a:endParaRPr dirty="0"/>
          </a:p>
        </p:txBody>
      </p:sp>
      <p:sp>
        <p:nvSpPr>
          <p:cNvPr id="100" name="Google Shape;100;p16"/>
          <p:cNvSpPr txBox="1">
            <a:spLocks noGrp="1"/>
          </p:cNvSpPr>
          <p:nvPr>
            <p:ph type="body" idx="1"/>
          </p:nvPr>
        </p:nvSpPr>
        <p:spPr>
          <a:xfrm>
            <a:off x="54824" y="1447490"/>
            <a:ext cx="4362125" cy="112426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Delinquency, probability of default, and exposure at default are studied</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descr="Chart, histogram&#10;&#10;Description automatically generated">
            <a:extLst>
              <a:ext uri="{FF2B5EF4-FFF2-40B4-BE49-F238E27FC236}">
                <a16:creationId xmlns:a16="http://schemas.microsoft.com/office/drawing/2014/main" id="{EEBC5EEE-7471-834E-A16F-8F173980735D}"/>
              </a:ext>
            </a:extLst>
          </p:cNvPr>
          <p:cNvPicPr>
            <a:picLocks noChangeAspect="1"/>
          </p:cNvPicPr>
          <p:nvPr/>
        </p:nvPicPr>
        <p:blipFill>
          <a:blip r:embed="rId3"/>
          <a:stretch>
            <a:fillRect/>
          </a:stretch>
        </p:blipFill>
        <p:spPr>
          <a:xfrm>
            <a:off x="4028628" y="2742668"/>
            <a:ext cx="5076847" cy="2248432"/>
          </a:xfrm>
          <a:prstGeom prst="rect">
            <a:avLst/>
          </a:prstGeom>
        </p:spPr>
      </p:pic>
    </p:spTree>
    <p:extLst>
      <p:ext uri="{BB962C8B-B14F-4D97-AF65-F5344CB8AC3E}">
        <p14:creationId xmlns:p14="http://schemas.microsoft.com/office/powerpoint/2010/main" val="302671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 Engineering</a:t>
            </a:r>
            <a:endParaRPr dirty="0"/>
          </a:p>
        </p:txBody>
      </p:sp>
      <p:sp>
        <p:nvSpPr>
          <p:cNvPr id="100" name="Google Shape;100;p16"/>
          <p:cNvSpPr txBox="1">
            <a:spLocks noGrp="1"/>
          </p:cNvSpPr>
          <p:nvPr>
            <p:ph type="body" idx="1"/>
          </p:nvPr>
        </p:nvSpPr>
        <p:spPr>
          <a:xfrm>
            <a:off x="138240" y="1375927"/>
            <a:ext cx="4437807" cy="3767573"/>
          </a:xfrm>
          <a:prstGeom prst="rect">
            <a:avLst/>
          </a:prstGeom>
        </p:spPr>
        <p:txBody>
          <a:bodyPr spcFirstLastPara="1" wrap="square" lIns="91425" tIns="91425" rIns="91425" bIns="91425" anchor="t" anchorCtr="0">
            <a:noAutofit/>
          </a:bodyPr>
          <a:lstStyle/>
          <a:p>
            <a:pPr lvl="0"/>
            <a:r>
              <a:rPr lang="en-US" altLang="zh-CN" dirty="0"/>
              <a:t>c</a:t>
            </a:r>
            <a:r>
              <a:rPr lang="en-US" dirty="0"/>
              <a:t>redit </a:t>
            </a:r>
            <a:r>
              <a:rPr lang="en-US" altLang="zh-CN" dirty="0"/>
              <a:t>u</a:t>
            </a:r>
            <a:r>
              <a:rPr lang="en-US" dirty="0"/>
              <a:t>tilization </a:t>
            </a:r>
            <a:r>
              <a:rPr lang="en-US" altLang="zh-CN" dirty="0"/>
              <a:t>r</a:t>
            </a:r>
            <a:r>
              <a:rPr lang="en-US" dirty="0"/>
              <a:t>ate</a:t>
            </a:r>
          </a:p>
          <a:p>
            <a:pPr lvl="0"/>
            <a:r>
              <a:rPr lang="en-US" dirty="0"/>
              <a:t>credit utility</a:t>
            </a:r>
          </a:p>
          <a:p>
            <a:pPr lvl="0"/>
            <a:endParaRPr lang="en-US" dirty="0"/>
          </a:p>
          <a:p>
            <a:pPr marL="457200" lvl="0" indent="-381000" algn="l" rtl="0">
              <a:spcBef>
                <a:spcPts val="600"/>
              </a:spcBef>
              <a:spcAft>
                <a:spcPts val="0"/>
              </a:spcAft>
              <a:buSzPts val="2400"/>
              <a:buChar char="▣"/>
            </a:pPr>
            <a:r>
              <a:rPr lang="en-US" dirty="0"/>
              <a:t>Distribution of credit utility based on Education between Defaulting and Non-defaulting customers</a:t>
            </a:r>
          </a:p>
          <a:p>
            <a:pPr marL="0" lvl="0" indent="0" algn="l" rtl="0">
              <a:spcBef>
                <a:spcPts val="600"/>
              </a:spcBef>
              <a:spcAft>
                <a:spcPts val="0"/>
              </a:spcAft>
              <a:buNone/>
            </a:pPr>
            <a:endParaRPr dirty="0"/>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descr="Chart&#10;&#10;Description automatically generated">
            <a:extLst>
              <a:ext uri="{FF2B5EF4-FFF2-40B4-BE49-F238E27FC236}">
                <a16:creationId xmlns:a16="http://schemas.microsoft.com/office/drawing/2014/main" id="{045D5BD7-AEF7-0B41-8002-36C61D4465F1}"/>
              </a:ext>
            </a:extLst>
          </p:cNvPr>
          <p:cNvPicPr>
            <a:picLocks noChangeAspect="1"/>
          </p:cNvPicPr>
          <p:nvPr/>
        </p:nvPicPr>
        <p:blipFill>
          <a:blip r:embed="rId3"/>
          <a:stretch>
            <a:fillRect/>
          </a:stretch>
        </p:blipFill>
        <p:spPr>
          <a:xfrm>
            <a:off x="4016688" y="1447489"/>
            <a:ext cx="4814437" cy="2909825"/>
          </a:xfrm>
          <a:prstGeom prst="rect">
            <a:avLst/>
          </a:prstGeom>
        </p:spPr>
      </p:pic>
    </p:spTree>
    <p:extLst>
      <p:ext uri="{BB962C8B-B14F-4D97-AF65-F5344CB8AC3E}">
        <p14:creationId xmlns:p14="http://schemas.microsoft.com/office/powerpoint/2010/main" val="322000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22189" y="3017063"/>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a:solidFill>
                  <a:schemeClr val="accent2"/>
                </a:solidFill>
              </a:rPr>
              <a:t>3.</a:t>
            </a:r>
            <a:endParaRPr sz="9600" dirty="0">
              <a:solidFill>
                <a:schemeClr val="accent2"/>
              </a:solidFill>
            </a:endParaRPr>
          </a:p>
          <a:p>
            <a:pPr marL="0" lvl="0" indent="0" algn="r" rtl="0">
              <a:spcBef>
                <a:spcPts val="0"/>
              </a:spcBef>
              <a:spcAft>
                <a:spcPts val="0"/>
              </a:spcAft>
              <a:buNone/>
            </a:pPr>
            <a:r>
              <a:rPr lang="en" dirty="0"/>
              <a:t>Model Fitting</a:t>
            </a:r>
            <a:endParaRPr dirty="0"/>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422300882"/>
      </p:ext>
    </p:extLst>
  </p:cSld>
  <p:clrMapOvr>
    <a:masterClrMapping/>
  </p:clrMapOvr>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369</Words>
  <Application>Microsoft Macintosh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Montserrat</vt:lpstr>
      <vt:lpstr>Desdemona template</vt:lpstr>
      <vt:lpstr>Predicting Credit Card Defaults</vt:lpstr>
      <vt:lpstr>Data</vt:lpstr>
      <vt:lpstr>1. EDA</vt:lpstr>
      <vt:lpstr>EDA</vt:lpstr>
      <vt:lpstr>EDA</vt:lpstr>
      <vt:lpstr>2. Feature Engineering</vt:lpstr>
      <vt:lpstr>Feature Engineering</vt:lpstr>
      <vt:lpstr>Feature Engineering</vt:lpstr>
      <vt:lpstr>3. Model Fitting</vt:lpstr>
      <vt:lpstr>Model Fitting</vt:lpstr>
      <vt:lpstr>Model Fitting</vt:lpstr>
      <vt:lpstr>ROC Curve</vt:lpstr>
      <vt:lpstr>Results for XGBoost</vt:lpstr>
      <vt:lpstr>Conclusion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Credit Card Defaults</dc:title>
  <cp:lastModifiedBy>Ning Chen</cp:lastModifiedBy>
  <cp:revision>12</cp:revision>
  <dcterms:modified xsi:type="dcterms:W3CDTF">2021-01-08T18:12:02Z</dcterms:modified>
</cp:coreProperties>
</file>