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0"/>
  </p:notesMasterIdLst>
  <p:sldIdLst>
    <p:sldId id="256" r:id="rId3"/>
    <p:sldId id="257" r:id="rId4"/>
    <p:sldId id="262" r:id="rId5"/>
    <p:sldId id="261" r:id="rId6"/>
    <p:sldId id="260" r:id="rId7"/>
    <p:sldId id="263"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1" autoAdjust="0"/>
    <p:restoredTop sz="85714" autoAdjust="0"/>
  </p:normalViewPr>
  <p:slideViewPr>
    <p:cSldViewPr snapToGrid="0">
      <p:cViewPr varScale="1">
        <p:scale>
          <a:sx n="97" d="100"/>
          <a:sy n="97" d="100"/>
        </p:scale>
        <p:origin x="216"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283885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Summary:</a:t>
            </a:r>
          </a:p>
          <a:p>
            <a:r>
              <a:rPr lang="en-US" dirty="0"/>
              <a:t>Machine learning is the scientific study of algorithms and statistical models that computer systems use to perform a specific task without using explicit instructions, relying on patterns and inference instead. It is seen as a subset of artificial intelligence. Machine learning algorithms build a mathematical model based on sample data, known as "training data", in order to make predictions or decisions without being explicitly programmed to perform the task. Machine learning algorithms are used in a wide variety of applications, such as email filtering and computer vision, where it is difficult or infeasible to develop a conventional algorithm for effectively performing the task.</a:t>
            </a:r>
          </a:p>
          <a:p>
            <a:endParaRPr lang="en-US" dirty="0"/>
          </a:p>
          <a:p>
            <a:r>
              <a:rPr lang="en-US" dirty="0"/>
              <a:t>More key facts:</a:t>
            </a:r>
          </a:p>
          <a:p>
            <a:pPr marL="171450" indent="-171450">
              <a:buFont typeface="Arial" panose="020B0604020202020204" pitchFamily="34" charset="0"/>
              <a:buChar char="•"/>
            </a:pPr>
            <a:r>
              <a:rPr lang="en-US" b="1" dirty="0"/>
              <a:t>Academic conference: </a:t>
            </a:r>
            <a:r>
              <a:rPr lang="en-US" dirty="0"/>
              <a:t>AAAI 2016, NIPS 2015, ICML 2016, IJCAI 2016, KDD 2016, CVPR 2016, ICASSP 2016, ICDM 2015, ACL 2016, CHI 2016, European Conference on Artificial Intelligence (ECAI) 2016, WWW 2016, CIKM 2015, ICPR 2016, UAI 2015, SIGIR 2016, IJCNN 2015, ECCV 2016, ICCV 2015, ICIP 2015, GECCO 2016, LREC 2016, ICRA 2016, AAMAS 2016, COLING 2014, IROS 2015, ICANN 2014, EMNLP 2015, SDM 2016, SMC 2016, PAKDD 2016, Interspeech 2015, EACL 2014, IEEE CEC 2015, ICME 2016, NAACL 2016, COLT 2015, ICMLA 2015, ICDE 2016, VLDB 2015, SIGMOD 2016, ICONIP 2015, ICC 2016, SIGGRAPH 2015, WSDM 2016, MICCAI 2015, GLOBECOM 2015, STOC 2016</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283885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Relation to data mining</a:t>
            </a:r>
          </a:p>
          <a:p>
            <a:pPr marL="171450" indent="-171450">
              <a:buFont typeface="Arial" panose="020B0604020202020204" pitchFamily="34" charset="0"/>
              <a:buChar char="•"/>
            </a:pPr>
            <a:r>
              <a:rPr lang="en-US" dirty="0"/>
              <a:t>Relation to optimization</a:t>
            </a:r>
          </a:p>
          <a:p>
            <a:pPr marL="171450" indent="-171450">
              <a:buFont typeface="Arial" panose="020B0604020202020204" pitchFamily="34" charset="0"/>
              <a:buChar char="•"/>
            </a:pPr>
            <a:r>
              <a:rPr lang="en-US" dirty="0"/>
              <a:t>Relation to statistics</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403373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Machine learning tasks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822529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Types of learning algorithms</a:t>
            </a:r>
          </a:p>
          <a:p>
            <a:pPr marL="171450" indent="-171450">
              <a:buFont typeface="Arial" panose="020B0604020202020204" pitchFamily="34" charset="0"/>
              <a:buChar char="•"/>
            </a:pPr>
            <a:r>
              <a:rPr lang="en-US" dirty="0"/>
              <a:t>Models</a:t>
            </a:r>
          </a:p>
          <a:p>
            <a:pPr marL="171450" indent="-171450">
              <a:buFont typeface="Arial" panose="020B0604020202020204" pitchFamily="34" charset="0"/>
              <a:buChar char="•"/>
            </a:pPr>
            <a:r>
              <a:rPr lang="en-US" dirty="0"/>
              <a:t>Training models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13689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8/6/21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8/6/21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8/6/21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8/6/21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8/6/21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8/6/21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23638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8/6/21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Machine_learning"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altLang="zh-CN" dirty="0">
                <a:latin typeface="Helvetica Neue Light" panose="020B0702040204020203" pitchFamily="34" charset="0"/>
                <a:ea typeface="Helvetica Neue Light" panose="020B0702040204020203" pitchFamily="34" charset="0"/>
                <a:cs typeface="Helvetica Neue" panose="020B0502040204020203" pitchFamily="34" charset="0"/>
              </a:rPr>
              <a:t>Model</a:t>
            </a:r>
            <a:r>
              <a:rPr lang="zh-CN" altLang="en-US" dirty="0">
                <a:latin typeface="Helvetica Neue Light" panose="020B0702040204020203" pitchFamily="34" charset="0"/>
                <a:ea typeface="Helvetica Neue Light" panose="020B0702040204020203" pitchFamily="34" charset="0"/>
                <a:cs typeface="Helvetica Neue" panose="020B0502040204020203" pitchFamily="34" charset="0"/>
              </a:rPr>
              <a:t> </a:t>
            </a:r>
            <a:r>
              <a:rPr lang="en-US" altLang="zh-CN" dirty="0">
                <a:latin typeface="Helvetica Neue Light" panose="020B0702040204020203" pitchFamily="34" charset="0"/>
                <a:ea typeface="Helvetica Neue Light" panose="020B0702040204020203" pitchFamily="34" charset="0"/>
                <a:cs typeface="Helvetica Neue" panose="020B0502040204020203" pitchFamily="34" charset="0"/>
              </a:rPr>
              <a:t>Lift</a:t>
            </a:r>
            <a:r>
              <a:rPr lang="zh-CN" altLang="en-US" dirty="0">
                <a:latin typeface="Helvetica Neue Light" panose="020B0702040204020203" pitchFamily="34" charset="0"/>
                <a:ea typeface="Helvetica Neue Light" panose="020B0702040204020203" pitchFamily="34" charset="0"/>
                <a:cs typeface="Helvetica Neue" panose="020B0502040204020203" pitchFamily="34" charset="0"/>
              </a:rPr>
              <a:t> </a:t>
            </a:r>
            <a:r>
              <a:rPr lang="en-US" altLang="zh-CN" dirty="0">
                <a:latin typeface="Helvetica Neue Light" panose="020B0702040204020203" pitchFamily="34" charset="0"/>
                <a:ea typeface="Helvetica Neue Light" panose="020B0702040204020203" pitchFamily="34" charset="0"/>
                <a:cs typeface="Helvetica Neue" panose="020B0502040204020203" pitchFamily="34" charset="0"/>
              </a:rPr>
              <a:t>in</a:t>
            </a:r>
            <a:r>
              <a:rPr lang="zh-CN" altLang="en-US" dirty="0">
                <a:latin typeface="Helvetica Neue Light" panose="020B0702040204020203" pitchFamily="34" charset="0"/>
                <a:ea typeface="Helvetica Neue Light" panose="020B0702040204020203" pitchFamily="34" charset="0"/>
                <a:cs typeface="Helvetica Neue" panose="020B0502040204020203" pitchFamily="34" charset="0"/>
              </a:rPr>
              <a:t> </a:t>
            </a:r>
            <a:r>
              <a:rPr lang="en-US" altLang="zh-CN" dirty="0">
                <a:latin typeface="Helvetica Neue Light" panose="020B0702040204020203" pitchFamily="34" charset="0"/>
                <a:ea typeface="Helvetica Neue Light" panose="020B0702040204020203" pitchFamily="34" charset="0"/>
                <a:cs typeface="Helvetica Neue" panose="020B0502040204020203" pitchFamily="34" charset="0"/>
              </a:rPr>
              <a:t>Machine</a:t>
            </a:r>
            <a:r>
              <a:rPr lang="zh-CN" altLang="en-US" dirty="0">
                <a:latin typeface="Helvetica Neue Light" panose="020B0702040204020203" pitchFamily="34" charset="0"/>
                <a:ea typeface="Helvetica Neue Light" panose="020B0702040204020203" pitchFamily="34" charset="0"/>
                <a:cs typeface="Helvetica Neue" panose="020B0502040204020203" pitchFamily="34" charset="0"/>
              </a:rPr>
              <a:t> </a:t>
            </a:r>
            <a:r>
              <a:rPr lang="en-US" altLang="zh-CN" dirty="0">
                <a:latin typeface="Helvetica Neue Light" panose="020B0702040204020203" pitchFamily="34" charset="0"/>
                <a:ea typeface="Helvetica Neue Light" panose="020B0702040204020203" pitchFamily="34" charset="0"/>
                <a:cs typeface="Helvetica Neue" panose="020B0502040204020203" pitchFamily="34" charset="0"/>
              </a:rPr>
              <a:t>Learning</a:t>
            </a:r>
            <a:endParaRPr lang="en-US" dirty="0">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0" name="Text 2"/>
          <p:cNvSpPr/>
          <p:nvPr/>
        </p:nvSpPr>
        <p:spPr>
          <a:xfrm>
            <a:off x="838200" y="1461299"/>
            <a:ext cx="10462846" cy="374077"/>
          </a:xfrm>
          <a:prstGeom prst="rect">
            <a:avLst/>
          </a:prstGeom>
        </p:spPr>
        <p:txBody>
          <a:bodyPr wrap="square">
            <a:spAutoFit/>
          </a:bodyPr>
          <a:lstStyle/>
          <a:p>
            <a:pPr>
              <a:lnSpc>
                <a:spcPct val="150000"/>
              </a:lnSpc>
            </a:pPr>
            <a:r>
              <a:rPr lang="en-US" sz="1400" dirty="0">
                <a:solidFill>
                  <a:srgbClr val="D24726"/>
                </a:solidFill>
                <a:latin typeface="Helvetica Neue" panose="020B0702040204020203" pitchFamily="34" charset="0"/>
                <a:ea typeface="Helvetica Neue" panose="020B0702040204020203" pitchFamily="34" charset="0"/>
                <a:cs typeface="Helvetica Neue" panose="020B0502040204020203" pitchFamily="34" charset="0"/>
              </a:rPr>
              <a:t>Key facts about </a:t>
            </a:r>
            <a:r>
              <a:rPr lang="en-US" altLang="zh-CN" sz="1400" dirty="0">
                <a:solidFill>
                  <a:srgbClr val="D24726"/>
                </a:solidFill>
                <a:latin typeface="Helvetica Neue" panose="020B0702040204020203" pitchFamily="34" charset="0"/>
                <a:ea typeface="Helvetica Neue" panose="020B0702040204020203" pitchFamily="34" charset="0"/>
                <a:cs typeface="Helvetica Neue" panose="020B0502040204020203" pitchFamily="34" charset="0"/>
              </a:rPr>
              <a:t>Lift</a:t>
            </a:r>
            <a:endParaRPr lang="en-US" sz="1400" dirty="0">
              <a:solidFill>
                <a:srgbClr val="D24726"/>
              </a:solidFill>
              <a:latin typeface="Helvetica Neue" panose="020B0702040204020203" pitchFamily="34" charset="0"/>
              <a:ea typeface="Helvetica Neue" panose="020B0702040204020203" pitchFamily="34" charset="0"/>
              <a:cs typeface="Helvetica Neue" panose="020B0502040204020203" pitchFamily="34" charset="0"/>
            </a:endParaRP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a:lnSpc>
                <a:spcPct val="150000"/>
              </a:lnSpc>
            </a:pPr>
            <a:r>
              <a:rPr lang="en-US" dirty="0"/>
              <a:t>LIFT typically </a:t>
            </a:r>
            <a:r>
              <a:rPr lang="en-US" altLang="zh-CN" dirty="0"/>
              <a:t>shows</a:t>
            </a:r>
            <a:r>
              <a:rPr lang="zh-CN" altLang="en-US" dirty="0"/>
              <a:t> </a:t>
            </a:r>
            <a:r>
              <a:rPr lang="en-US" dirty="0"/>
              <a:t>how much better the </a:t>
            </a:r>
            <a:r>
              <a:rPr lang="en-US" altLang="zh-CN" dirty="0"/>
              <a:t>classification</a:t>
            </a:r>
            <a:r>
              <a:rPr lang="zh-CN" altLang="en-US" dirty="0"/>
              <a:t> </a:t>
            </a:r>
            <a:r>
              <a:rPr lang="en-US" dirty="0"/>
              <a:t>model perform</a:t>
            </a:r>
            <a:r>
              <a:rPr lang="en-US" altLang="zh-CN" dirty="0"/>
              <a:t>s.</a:t>
            </a:r>
            <a:r>
              <a:rPr lang="zh-CN" altLang="en-US" dirty="0"/>
              <a:t> </a:t>
            </a:r>
            <a:endParaRPr lang="en-US" altLang="zh-CN" dirty="0"/>
          </a:p>
          <a:p>
            <a:pPr>
              <a:lnSpc>
                <a:spcPct val="150000"/>
              </a:lnSpc>
            </a:pPr>
            <a:r>
              <a:rPr lang="en-US" dirty="0"/>
              <a:t>The Lift curve is </a:t>
            </a:r>
            <a:r>
              <a:rPr lang="en-US" altLang="zh-CN" dirty="0"/>
              <a:t>an</a:t>
            </a:r>
            <a:r>
              <a:rPr lang="zh-CN" altLang="en-US" dirty="0"/>
              <a:t> </a:t>
            </a:r>
            <a:r>
              <a:rPr lang="en-US" altLang="zh-CN" dirty="0"/>
              <a:t>important</a:t>
            </a:r>
            <a:r>
              <a:rPr lang="en-US" dirty="0"/>
              <a:t> chart </a:t>
            </a:r>
            <a:r>
              <a:rPr lang="en-US" altLang="zh-CN" dirty="0"/>
              <a:t>to</a:t>
            </a:r>
            <a:r>
              <a:rPr lang="zh-CN" altLang="en-US" dirty="0"/>
              <a:t> </a:t>
            </a:r>
            <a:r>
              <a:rPr lang="en-US" altLang="zh-CN" dirty="0"/>
              <a:t>visualize</a:t>
            </a:r>
            <a:r>
              <a:rPr lang="en-US" dirty="0"/>
              <a:t> </a:t>
            </a:r>
            <a:r>
              <a:rPr lang="en-US" altLang="zh-CN" dirty="0"/>
              <a:t>the</a:t>
            </a:r>
            <a:r>
              <a:rPr lang="en-US" dirty="0"/>
              <a:t> analysis of binary classification model</a:t>
            </a:r>
            <a:r>
              <a:rPr lang="en-US" altLang="zh-CN" dirty="0"/>
              <a:t>,</a:t>
            </a:r>
            <a:r>
              <a:rPr lang="zh-CN" altLang="en-US" dirty="0"/>
              <a:t> </a:t>
            </a:r>
            <a:r>
              <a:rPr lang="en-US" altLang="zh-CN" dirty="0"/>
              <a:t>which</a:t>
            </a:r>
            <a:r>
              <a:rPr lang="zh-CN" altLang="en-US" dirty="0"/>
              <a:t> </a:t>
            </a:r>
            <a:r>
              <a:rPr lang="en-US" altLang="zh-CN" dirty="0"/>
              <a:t>shows</a:t>
            </a:r>
            <a:r>
              <a:rPr lang="zh-CN" altLang="en-US" dirty="0"/>
              <a:t> </a:t>
            </a:r>
            <a:r>
              <a:rPr lang="en-US" altLang="zh-CN" dirty="0"/>
              <a:t>the</a:t>
            </a:r>
            <a:r>
              <a:rPr lang="zh-CN" altLang="en-US" dirty="0"/>
              <a:t> </a:t>
            </a:r>
            <a:r>
              <a:rPr lang="en-US" altLang="zh-CN" dirty="0"/>
              <a:t>ratio</a:t>
            </a:r>
            <a:r>
              <a:rPr lang="zh-CN" altLang="en-US" dirty="0"/>
              <a:t> </a:t>
            </a:r>
            <a:r>
              <a:rPr lang="en-US" altLang="zh-CN" dirty="0"/>
              <a:t>of</a:t>
            </a:r>
            <a:r>
              <a:rPr lang="zh-CN" altLang="en-US" dirty="0"/>
              <a:t> </a:t>
            </a:r>
            <a:r>
              <a:rPr lang="en-US" altLang="zh-CN" dirty="0"/>
              <a:t>a</a:t>
            </a:r>
            <a:r>
              <a:rPr lang="zh-CN" altLang="en-US" dirty="0"/>
              <a:t> </a:t>
            </a:r>
            <a:r>
              <a:rPr lang="en-US" altLang="zh-CN" dirty="0"/>
              <a:t>model</a:t>
            </a:r>
            <a:r>
              <a:rPr lang="zh-CN" altLang="en-US" dirty="0"/>
              <a:t> </a:t>
            </a:r>
            <a:r>
              <a:rPr lang="en-US" altLang="zh-CN" dirty="0"/>
              <a:t>to</a:t>
            </a:r>
            <a:r>
              <a:rPr lang="zh-CN" altLang="en-US" dirty="0"/>
              <a:t> </a:t>
            </a:r>
            <a:r>
              <a:rPr lang="en-US" altLang="zh-CN" dirty="0"/>
              <a:t>a</a:t>
            </a:r>
            <a:r>
              <a:rPr lang="zh-CN" altLang="en-US" dirty="0"/>
              <a:t> </a:t>
            </a:r>
            <a:r>
              <a:rPr lang="en-US" altLang="zh-CN" dirty="0"/>
              <a:t>random</a:t>
            </a:r>
            <a:r>
              <a:rPr lang="zh-CN" altLang="en-US" dirty="0"/>
              <a:t> </a:t>
            </a:r>
            <a:r>
              <a:rPr lang="en-US" altLang="zh-CN" dirty="0"/>
              <a:t>guess.</a:t>
            </a:r>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hlinkClick r:id="rId3"/>
              </a:rPr>
              <a:t>en.wikipedia.org</a:t>
            </a:r>
            <a:r>
              <a:rPr lang="en-US"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rPr>
              <a:t> -</a:t>
            </a:r>
            <a:r>
              <a:rPr lang="zh-CN" altLang="en-US"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rPr>
              <a:t> </a:t>
            </a:r>
            <a:r>
              <a:rPr lang="en-US" altLang="zh-CN"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rPr>
              <a:t>https://</a:t>
            </a:r>
            <a:r>
              <a:rPr lang="en-US" altLang="zh-CN" dirty="0" err="1">
                <a:solidFill>
                  <a:schemeClr val="tx2"/>
                </a:solidFill>
                <a:latin typeface="Helvetica Neue" panose="020B0502040204020203" pitchFamily="34" charset="0"/>
                <a:ea typeface="Helvetica Neue" panose="020B0502040204020203" pitchFamily="34" charset="0"/>
                <a:cs typeface="Helvetica Neue" panose="020B0502040204020203" pitchFamily="34" charset="0"/>
              </a:rPr>
              <a:t>en.wikipedia.org</a:t>
            </a:r>
            <a:r>
              <a:rPr lang="en-US" altLang="zh-CN"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rPr>
              <a:t>/wiki/Lift_(</a:t>
            </a:r>
            <a:r>
              <a:rPr lang="en-US" altLang="zh-CN" dirty="0" err="1">
                <a:solidFill>
                  <a:schemeClr val="tx2"/>
                </a:solidFill>
                <a:latin typeface="Helvetica Neue" panose="020B0502040204020203" pitchFamily="34" charset="0"/>
                <a:ea typeface="Helvetica Neue" panose="020B0502040204020203" pitchFamily="34" charset="0"/>
                <a:cs typeface="Helvetica Neue" panose="020B0502040204020203" pitchFamily="34" charset="0"/>
              </a:rPr>
              <a:t>data_mining</a:t>
            </a:r>
            <a:r>
              <a:rPr lang="en-US" altLang="zh-CN"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rPr>
              <a:t>)</a:t>
            </a:r>
            <a:endParaRPr lang="en-US" dirty="0"/>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6042093"/>
            <a:ext cx="5138199" cy="734947"/>
            <a:chOff x="6211661" y="6042093"/>
            <a:chExt cx="5138199" cy="734947"/>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980629" y="6140658"/>
              <a:ext cx="2303691" cy="451406"/>
            </a:xfrm>
            <a:prstGeom prst="rect">
              <a:avLst/>
            </a:prstGeom>
            <a:noFill/>
          </p:spPr>
          <p:txBody>
            <a:bodyPr wrap="square" rtlCol="0">
              <a:spAutoFit/>
            </a:bodyPr>
            <a:lstStyle/>
            <a:p>
              <a:pPr>
                <a:lnSpc>
                  <a:spcPts val="1400"/>
                </a:lnSpc>
              </a:pPr>
              <a:r>
                <a:rPr lang="en-US" sz="1200" dirty="0">
                  <a:solidFill>
                    <a:srgbClr val="D24726"/>
                  </a:solidFill>
                  <a:latin typeface="Helvetica" panose="020B0604020202020204" pitchFamily="34" charset="0"/>
                  <a:cs typeface="Helvetica" panose="020B0604020202020204" pitchFamily="34" charset="0"/>
                </a:rPr>
                <a:t>See more: </a:t>
              </a: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4" cstate="print">
              <a:extLst>
                <a:ext uri="{28A0092B-C50C-407E-A947-70E740481C1C}">
                  <a14:useLocalDpi xmlns:a14="http://schemas.microsoft.com/office/drawing/2010/main" val="0"/>
                </a:ext>
              </a:extLst>
            </a:blip>
            <a:stretch>
              <a:fillRect/>
            </a:stretch>
          </p:blipFill>
          <p:spPr>
            <a:xfrm rot="10354591" flipH="1">
              <a:off x="6306564" y="6342835"/>
              <a:ext cx="742543" cy="434205"/>
            </a:xfrm>
            <a:prstGeom prst="rect">
              <a:avLst/>
            </a:prstGeom>
          </p:spPr>
        </p:pic>
      </p:grpSp>
      <p:pic>
        <p:nvPicPr>
          <p:cNvPr id="9" name="Picture 8" descr="Notes button in status bar">
            <a:extLst>
              <a:ext uri="{FF2B5EF4-FFF2-40B4-BE49-F238E27FC236}">
                <a16:creationId xmlns:a16="http://schemas.microsoft.com/office/drawing/2014/main" id="{C8C2AE28-6AB7-4F9D-A4D5-5EAAD6263283}"/>
              </a:ext>
            </a:extLst>
          </p:cNvPr>
          <p:cNvPicPr>
            <a:picLocks noChangeAspect="1"/>
          </p:cNvPicPr>
          <p:nvPr/>
        </p:nvPicPr>
        <p:blipFill>
          <a:blip r:embed="rId5"/>
          <a:stretch>
            <a:fillRect/>
          </a:stretch>
        </p:blipFill>
        <p:spPr>
          <a:xfrm>
            <a:off x="9068176" y="5968740"/>
            <a:ext cx="2381132" cy="795243"/>
          </a:xfrm>
          <a:prstGeom prst="rect">
            <a:avLst/>
          </a:prstGeom>
        </p:spPr>
      </p:pic>
    </p:spTree>
    <p:extLst>
      <p:ext uri="{BB962C8B-B14F-4D97-AF65-F5344CB8AC3E}">
        <p14:creationId xmlns:p14="http://schemas.microsoft.com/office/powerpoint/2010/main" val="374866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282CB683-B267-477B-B209-C7389FAA0448}"/>
              </a:ext>
            </a:extLst>
          </p:cNvPr>
          <p:cNvSpPr>
            <a:spLocks noGrp="1"/>
          </p:cNvSpPr>
          <p:nvPr>
            <p:ph idx="1"/>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Python</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machine learning</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TP</a:t>
            </a:r>
            <a:r>
              <a:rPr lang="en-US" altLang="zh-CN" dirty="0">
                <a:latin typeface="Helvetica Neue Light" panose="020B0702040204020203" pitchFamily="34" charset="0"/>
                <a:ea typeface="Helvetica Neue Light" panose="020B0702040204020203" pitchFamily="34" charset="0"/>
                <a:cs typeface="Helvetica Neue" panose="020B0502040204020203" pitchFamily="34" charset="0"/>
              </a:rPr>
              <a:t>,</a:t>
            </a:r>
            <a:r>
              <a:rPr lang="zh-CN" altLang="en-US" dirty="0">
                <a:latin typeface="Helvetica Neue Light" panose="020B0702040204020203" pitchFamily="34" charset="0"/>
                <a:ea typeface="Helvetica Neue Light" panose="020B0702040204020203" pitchFamily="34" charset="0"/>
                <a:cs typeface="Helvetica Neue" panose="020B0502040204020203" pitchFamily="34" charset="0"/>
              </a:rPr>
              <a:t> </a:t>
            </a:r>
            <a:r>
              <a:rPr lang="en-US" dirty="0">
                <a:latin typeface="Helvetica Neue Light" panose="020B0702040204020203" pitchFamily="34" charset="0"/>
                <a:ea typeface="Helvetica Neue Light" panose="020B0702040204020203" pitchFamily="34" charset="0"/>
                <a:cs typeface="Helvetica Neue" panose="020B0502040204020203" pitchFamily="34" charset="0"/>
              </a:rPr>
              <a:t>FP</a:t>
            </a:r>
            <a:r>
              <a:rPr lang="en-US" altLang="zh-CN" dirty="0">
                <a:latin typeface="Helvetica Neue Light" panose="020B0702040204020203" pitchFamily="34" charset="0"/>
                <a:ea typeface="Helvetica Neue Light" panose="020B0702040204020203" pitchFamily="34" charset="0"/>
                <a:cs typeface="Helvetica Neue" panose="020B0502040204020203" pitchFamily="34" charset="0"/>
              </a:rPr>
              <a:t>,</a:t>
            </a:r>
            <a:r>
              <a:rPr lang="zh-CN" altLang="en-US" dirty="0">
                <a:latin typeface="Helvetica Neue Light" panose="020B0702040204020203" pitchFamily="34" charset="0"/>
                <a:ea typeface="Helvetica Neue Light" panose="020B0702040204020203" pitchFamily="34" charset="0"/>
                <a:cs typeface="Helvetica Neue" panose="020B0502040204020203" pitchFamily="34" charset="0"/>
              </a:rPr>
              <a:t> </a:t>
            </a:r>
            <a:r>
              <a:rPr lang="en-US" dirty="0">
                <a:latin typeface="Helvetica Neue Light" panose="020B0702040204020203" pitchFamily="34" charset="0"/>
                <a:ea typeface="Helvetica Neue Light" panose="020B0702040204020203" pitchFamily="34" charset="0"/>
                <a:cs typeface="Helvetica Neue" panose="020B0502040204020203" pitchFamily="34" charset="0"/>
              </a:rPr>
              <a:t>FN</a:t>
            </a:r>
            <a:r>
              <a:rPr lang="en-US" altLang="zh-CN" dirty="0">
                <a:latin typeface="Helvetica Neue Light" panose="020B0702040204020203" pitchFamily="34" charset="0"/>
                <a:ea typeface="Helvetica Neue Light" panose="020B0702040204020203" pitchFamily="34" charset="0"/>
                <a:cs typeface="Helvetica Neue" panose="020B0502040204020203" pitchFamily="34" charset="0"/>
              </a:rPr>
              <a:t>,</a:t>
            </a:r>
            <a:r>
              <a:rPr lang="zh-CN" altLang="en-US" dirty="0">
                <a:latin typeface="Helvetica Neue Light" panose="020B0702040204020203" pitchFamily="34" charset="0"/>
                <a:ea typeface="Helvetica Neue Light" panose="020B0702040204020203" pitchFamily="34" charset="0"/>
                <a:cs typeface="Helvetica Neue" panose="020B0502040204020203" pitchFamily="34" charset="0"/>
              </a:rPr>
              <a:t> </a:t>
            </a:r>
            <a:r>
              <a:rPr lang="en-US" dirty="0">
                <a:latin typeface="Helvetica Neue Light" panose="020B0702040204020203" pitchFamily="34" charset="0"/>
                <a:ea typeface="Helvetica Neue Light" panose="020B0702040204020203" pitchFamily="34" charset="0"/>
                <a:cs typeface="Helvetica Neue" panose="020B0502040204020203" pitchFamily="34" charset="0"/>
              </a:rPr>
              <a:t>TN</a:t>
            </a:r>
          </a:p>
          <a:p>
            <a:r>
              <a:rPr lang="en-US" b="1" dirty="0"/>
              <a:t>Confusion matrix</a:t>
            </a:r>
            <a:endParaRPr lang="en-US" dirty="0">
              <a:latin typeface="Helvetica Neue Light" panose="020B0702040204020203" pitchFamily="34" charset="0"/>
              <a:ea typeface="Helvetica Neue Light" panose="020B0702040204020203" pitchFamily="34" charset="0"/>
              <a:cs typeface="Helvetica Neue" panose="020B0502040204020203" pitchFamily="34" charset="0"/>
            </a:endParaRPr>
          </a:p>
          <a:p>
            <a:r>
              <a:rPr lang="en-US" altLang="zh-CN" dirty="0">
                <a:latin typeface="Helvetica Neue Light" panose="020B0702040204020203" pitchFamily="34" charset="0"/>
                <a:ea typeface="Helvetica Neue Light" panose="020B0702040204020203" pitchFamily="34" charset="0"/>
                <a:cs typeface="Helvetica Neue" panose="020B0502040204020203" pitchFamily="34" charset="0"/>
              </a:rPr>
              <a:t>ROC</a:t>
            </a:r>
            <a:endParaRPr lang="en-US" dirty="0">
              <a:latin typeface="Helvetica Neue Light" panose="020B0702040204020203" pitchFamily="34" charset="0"/>
              <a:ea typeface="Helvetica Neue Light" panose="020B0702040204020203" pitchFamily="34" charset="0"/>
              <a:cs typeface="Helvetica Neue" panose="020B0502040204020203" pitchFamily="34" charset="0"/>
            </a:endParaRPr>
          </a:p>
          <a:p>
            <a:r>
              <a:rPr lang="en-US" altLang="zh-CN" dirty="0">
                <a:latin typeface="Helvetica Neue Light" panose="020B0702040204020203" pitchFamily="34" charset="0"/>
                <a:ea typeface="Helvetica Neue Light" panose="020B0702040204020203" pitchFamily="34" charset="0"/>
                <a:cs typeface="Helvetica Neue" panose="020B0502040204020203" pitchFamily="34" charset="0"/>
              </a:rPr>
              <a:t>AUC</a:t>
            </a:r>
            <a:endParaRPr lang="en-US" dirty="0">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Related topics to </a:t>
            </a:r>
            <a:r>
              <a:rPr lang="en-US" altLang="zh-CN" dirty="0">
                <a:latin typeface="Helvetica Neue Light" panose="020B0702040204020203" pitchFamily="34" charset="0"/>
                <a:ea typeface="Helvetica Neue Light" panose="020B0702040204020203" pitchFamily="34" charset="0"/>
                <a:cs typeface="Helvetica Neue" panose="020B0502040204020203" pitchFamily="34" charset="0"/>
              </a:rPr>
              <a:t>Lift</a:t>
            </a:r>
            <a:r>
              <a:rPr lang="zh-CN" altLang="en-US" dirty="0">
                <a:latin typeface="Helvetica Neue Light" panose="020B0702040204020203" pitchFamily="34" charset="0"/>
                <a:ea typeface="Helvetica Neue Light" panose="020B0702040204020203" pitchFamily="34" charset="0"/>
                <a:cs typeface="Helvetica Neue" panose="020B0502040204020203" pitchFamily="34" charset="0"/>
              </a:rPr>
              <a:t> </a:t>
            </a:r>
            <a:r>
              <a:rPr lang="en-US" altLang="zh-CN" dirty="0">
                <a:latin typeface="Helvetica Neue Light" panose="020B0702040204020203" pitchFamily="34" charset="0"/>
                <a:ea typeface="Helvetica Neue Light" panose="020B0702040204020203" pitchFamily="34" charset="0"/>
                <a:cs typeface="Helvetica Neue" panose="020B0502040204020203" pitchFamily="34" charset="0"/>
              </a:rPr>
              <a:t>in</a:t>
            </a:r>
            <a:r>
              <a:rPr lang="zh-CN" altLang="en-US" dirty="0">
                <a:latin typeface="Helvetica Neue Light" panose="020B0702040204020203" pitchFamily="34" charset="0"/>
                <a:ea typeface="Helvetica Neue Light" panose="020B0702040204020203" pitchFamily="34" charset="0"/>
                <a:cs typeface="Helvetica Neue" panose="020B0502040204020203" pitchFamily="34" charset="0"/>
              </a:rPr>
              <a:t> </a:t>
            </a:r>
            <a:r>
              <a:rPr lang="en-US" altLang="zh-CN" dirty="0">
                <a:latin typeface="Helvetica Neue Light" panose="020B0702040204020203" pitchFamily="34" charset="0"/>
                <a:ea typeface="Helvetica Neue Light" panose="020B0702040204020203" pitchFamily="34" charset="0"/>
                <a:cs typeface="Helvetica Neue" panose="020B0502040204020203" pitchFamily="34" charset="0"/>
              </a:rPr>
              <a:t>ML</a:t>
            </a:r>
            <a:endParaRPr lang="en-US" dirty="0">
              <a:latin typeface="Helvetica Neue Light" panose="020B0702040204020203" pitchFamily="34" charset="0"/>
              <a:ea typeface="Helvetica Neue Light" panose="020B0702040204020203" pitchFamily="34" charset="0"/>
              <a:cs typeface="Helvetica Neue" panose="020B0502040204020203" pitchFamily="34" charset="0"/>
            </a:endParaRPr>
          </a:p>
        </p:txBody>
      </p:sp>
    </p:spTree>
    <p:extLst>
      <p:ext uri="{BB962C8B-B14F-4D97-AF65-F5344CB8AC3E}">
        <p14:creationId xmlns:p14="http://schemas.microsoft.com/office/powerpoint/2010/main" val="168386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altLang="zh-CN" sz="3200" dirty="0">
                <a:solidFill>
                  <a:srgbClr val="FFFFFF"/>
                </a:solidFill>
              </a:rPr>
              <a:t>TP</a:t>
            </a:r>
            <a:br>
              <a:rPr lang="en-US" altLang="zh-CN" sz="3200" dirty="0">
                <a:solidFill>
                  <a:srgbClr val="FFFFFF"/>
                </a:solidFill>
              </a:rPr>
            </a:br>
            <a:r>
              <a:rPr lang="en-US" altLang="zh-CN" sz="3200" dirty="0">
                <a:solidFill>
                  <a:srgbClr val="FFFFFF"/>
                </a:solidFill>
              </a:rPr>
              <a:t>FP</a:t>
            </a:r>
            <a:br>
              <a:rPr lang="en-US" altLang="zh-CN" sz="3200" dirty="0">
                <a:solidFill>
                  <a:srgbClr val="FFFFFF"/>
                </a:solidFill>
              </a:rPr>
            </a:br>
            <a:r>
              <a:rPr lang="en-US" altLang="zh-CN" sz="3200" dirty="0">
                <a:solidFill>
                  <a:srgbClr val="FFFFFF"/>
                </a:solidFill>
              </a:rPr>
              <a:t>FN</a:t>
            </a:r>
            <a:br>
              <a:rPr lang="en-US" altLang="zh-CN" sz="3200" dirty="0">
                <a:solidFill>
                  <a:srgbClr val="FFFFFF"/>
                </a:solidFill>
              </a:rPr>
            </a:br>
            <a:r>
              <a:rPr lang="en-US" altLang="zh-CN" sz="3200" dirty="0">
                <a:solidFill>
                  <a:srgbClr val="FFFFFF"/>
                </a:solidFill>
              </a:rPr>
              <a:t>TN</a:t>
            </a:r>
            <a:endParaRPr lang="en-US" sz="3200" dirty="0">
              <a:solidFill>
                <a:srgbClr val="FFFFFF"/>
              </a:solidFill>
            </a:endParaRPr>
          </a:p>
        </p:txBody>
      </p:sp>
      <p:pic>
        <p:nvPicPr>
          <p:cNvPr id="2050" name="Picture 2" descr="Image">
            <a:extLst>
              <a:ext uri="{FF2B5EF4-FFF2-40B4-BE49-F238E27FC236}">
                <a16:creationId xmlns:a16="http://schemas.microsoft.com/office/drawing/2014/main" id="{B36E8018-ABDD-6B49-8993-D649BF6CE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7482" y="485677"/>
            <a:ext cx="7421880" cy="54619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252EA37-8032-3F49-B2D4-3D232E28F2B5}"/>
              </a:ext>
            </a:extLst>
          </p:cNvPr>
          <p:cNvSpPr/>
          <p:nvPr/>
        </p:nvSpPr>
        <p:spPr>
          <a:xfrm>
            <a:off x="7918185" y="301011"/>
            <a:ext cx="1819601" cy="369332"/>
          </a:xfrm>
          <a:prstGeom prst="rect">
            <a:avLst/>
          </a:prstGeom>
        </p:spPr>
        <p:txBody>
          <a:bodyPr wrap="none">
            <a:spAutoFit/>
          </a:bodyPr>
          <a:lstStyle/>
          <a:p>
            <a:r>
              <a:rPr lang="en-US" b="1" dirty="0">
                <a:latin typeface="-apple-system"/>
              </a:rPr>
              <a:t>Confusion matrix</a:t>
            </a:r>
            <a:endParaRPr lang="en-US" b="1" i="0" u="none" strike="noStrike" dirty="0">
              <a:effectLst/>
              <a:latin typeface="-apple-system"/>
            </a:endParaRPr>
          </a:p>
        </p:txBody>
      </p:sp>
    </p:spTree>
    <p:extLst>
      <p:ext uri="{BB962C8B-B14F-4D97-AF65-F5344CB8AC3E}">
        <p14:creationId xmlns:p14="http://schemas.microsoft.com/office/powerpoint/2010/main" val="316795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Rectangle 5">
            <a:extLst>
              <a:ext uri="{FF2B5EF4-FFF2-40B4-BE49-F238E27FC236}">
                <a16:creationId xmlns:a16="http://schemas.microsoft.com/office/drawing/2014/main" id="{083E2DEE-3B6D-3242-825C-85459D180A13}"/>
              </a:ext>
            </a:extLst>
          </p:cNvPr>
          <p:cNvSpPr/>
          <p:nvPr/>
        </p:nvSpPr>
        <p:spPr>
          <a:xfrm>
            <a:off x="1290092" y="1590168"/>
            <a:ext cx="2460738" cy="369332"/>
          </a:xfrm>
          <a:prstGeom prst="rect">
            <a:avLst/>
          </a:prstGeom>
        </p:spPr>
        <p:txBody>
          <a:bodyPr wrap="none">
            <a:spAutoFit/>
          </a:bodyPr>
          <a:lstStyle/>
          <a:p>
            <a:r>
              <a:rPr lang="en-US" b="1" dirty="0">
                <a:latin typeface="-apple-system"/>
              </a:rPr>
              <a:t>True Positive Rate (TPR)</a:t>
            </a:r>
            <a:endParaRPr lang="en-US" dirty="0"/>
          </a:p>
        </p:txBody>
      </p:sp>
      <p:sp>
        <p:nvSpPr>
          <p:cNvPr id="7" name="Rectangle 6">
            <a:extLst>
              <a:ext uri="{FF2B5EF4-FFF2-40B4-BE49-F238E27FC236}">
                <a16:creationId xmlns:a16="http://schemas.microsoft.com/office/drawing/2014/main" id="{9C1DD806-D5FD-8648-A3FA-3757E5796DB8}"/>
              </a:ext>
            </a:extLst>
          </p:cNvPr>
          <p:cNvSpPr/>
          <p:nvPr/>
        </p:nvSpPr>
        <p:spPr>
          <a:xfrm>
            <a:off x="1244438" y="2445254"/>
            <a:ext cx="2506392" cy="369332"/>
          </a:xfrm>
          <a:prstGeom prst="rect">
            <a:avLst/>
          </a:prstGeom>
        </p:spPr>
        <p:txBody>
          <a:bodyPr wrap="none">
            <a:spAutoFit/>
          </a:bodyPr>
          <a:lstStyle/>
          <a:p>
            <a:r>
              <a:rPr lang="en-US" b="1" dirty="0">
                <a:latin typeface="-apple-system"/>
              </a:rPr>
              <a:t>False Positive Rate (FPR)</a:t>
            </a:r>
            <a:endParaRPr lang="en-US" dirty="0"/>
          </a:p>
        </p:txBody>
      </p:sp>
      <p:pic>
        <p:nvPicPr>
          <p:cNvPr id="12" name="Picture 11">
            <a:extLst>
              <a:ext uri="{FF2B5EF4-FFF2-40B4-BE49-F238E27FC236}">
                <a16:creationId xmlns:a16="http://schemas.microsoft.com/office/drawing/2014/main" id="{FE754ECC-C7F3-7C42-AE60-2A20B8F5079D}"/>
              </a:ext>
            </a:extLst>
          </p:cNvPr>
          <p:cNvPicPr>
            <a:picLocks noChangeAspect="1"/>
          </p:cNvPicPr>
          <p:nvPr/>
        </p:nvPicPr>
        <p:blipFill>
          <a:blip r:embed="rId3"/>
          <a:stretch>
            <a:fillRect/>
          </a:stretch>
        </p:blipFill>
        <p:spPr>
          <a:xfrm>
            <a:off x="5199460" y="1413623"/>
            <a:ext cx="1993900" cy="850900"/>
          </a:xfrm>
          <a:prstGeom prst="rect">
            <a:avLst/>
          </a:prstGeom>
        </p:spPr>
      </p:pic>
      <p:pic>
        <p:nvPicPr>
          <p:cNvPr id="14" name="Picture 13">
            <a:extLst>
              <a:ext uri="{FF2B5EF4-FFF2-40B4-BE49-F238E27FC236}">
                <a16:creationId xmlns:a16="http://schemas.microsoft.com/office/drawing/2014/main" id="{1F322C68-00AB-EA46-9B8F-B38CF635C612}"/>
              </a:ext>
            </a:extLst>
          </p:cNvPr>
          <p:cNvPicPr>
            <a:picLocks noChangeAspect="1"/>
          </p:cNvPicPr>
          <p:nvPr/>
        </p:nvPicPr>
        <p:blipFill>
          <a:blip r:embed="rId4"/>
          <a:stretch>
            <a:fillRect/>
          </a:stretch>
        </p:blipFill>
        <p:spPr>
          <a:xfrm>
            <a:off x="5243910" y="2349637"/>
            <a:ext cx="1905000" cy="723900"/>
          </a:xfrm>
          <a:prstGeom prst="rect">
            <a:avLst/>
          </a:prstGeom>
        </p:spPr>
      </p:pic>
      <p:pic>
        <p:nvPicPr>
          <p:cNvPr id="16" name="Picture 15">
            <a:extLst>
              <a:ext uri="{FF2B5EF4-FFF2-40B4-BE49-F238E27FC236}">
                <a16:creationId xmlns:a16="http://schemas.microsoft.com/office/drawing/2014/main" id="{4EA05533-ABAB-D24A-95B4-9D535EC962F3}"/>
              </a:ext>
            </a:extLst>
          </p:cNvPr>
          <p:cNvPicPr>
            <a:picLocks noChangeAspect="1"/>
          </p:cNvPicPr>
          <p:nvPr/>
        </p:nvPicPr>
        <p:blipFill>
          <a:blip r:embed="rId5"/>
          <a:stretch>
            <a:fillRect/>
          </a:stretch>
        </p:blipFill>
        <p:spPr>
          <a:xfrm>
            <a:off x="4987572" y="4078315"/>
            <a:ext cx="3467100" cy="736600"/>
          </a:xfrm>
          <a:prstGeom prst="rect">
            <a:avLst/>
          </a:prstGeom>
        </p:spPr>
      </p:pic>
      <p:sp>
        <p:nvSpPr>
          <p:cNvPr id="22" name="Rectangle 21">
            <a:extLst>
              <a:ext uri="{FF2B5EF4-FFF2-40B4-BE49-F238E27FC236}">
                <a16:creationId xmlns:a16="http://schemas.microsoft.com/office/drawing/2014/main" id="{87F7A731-8F0F-F548-A2B8-1EEDDD61CE0A}"/>
              </a:ext>
            </a:extLst>
          </p:cNvPr>
          <p:cNvSpPr/>
          <p:nvPr/>
        </p:nvSpPr>
        <p:spPr>
          <a:xfrm>
            <a:off x="1259960" y="4225537"/>
            <a:ext cx="2552046" cy="369332"/>
          </a:xfrm>
          <a:prstGeom prst="rect">
            <a:avLst/>
          </a:prstGeom>
        </p:spPr>
        <p:txBody>
          <a:bodyPr wrap="square">
            <a:spAutoFit/>
          </a:bodyPr>
          <a:lstStyle/>
          <a:p>
            <a:r>
              <a:rPr lang="en-US" altLang="zh-CN" b="1" dirty="0">
                <a:latin typeface="-apple-system"/>
              </a:rPr>
              <a:t>Accuracy</a:t>
            </a:r>
            <a:r>
              <a:rPr lang="en-US" b="1" dirty="0">
                <a:latin typeface="-apple-system"/>
              </a:rPr>
              <a:t> (</a:t>
            </a:r>
            <a:r>
              <a:rPr lang="en-US" altLang="zh-CN" b="1" dirty="0">
                <a:latin typeface="-apple-system"/>
              </a:rPr>
              <a:t>ACC</a:t>
            </a:r>
            <a:r>
              <a:rPr lang="en-US" b="1" dirty="0">
                <a:latin typeface="-apple-system"/>
              </a:rPr>
              <a:t>)</a:t>
            </a:r>
            <a:endParaRPr lang="en-US" dirty="0"/>
          </a:p>
        </p:txBody>
      </p:sp>
      <p:pic>
        <p:nvPicPr>
          <p:cNvPr id="18" name="Picture 17">
            <a:extLst>
              <a:ext uri="{FF2B5EF4-FFF2-40B4-BE49-F238E27FC236}">
                <a16:creationId xmlns:a16="http://schemas.microsoft.com/office/drawing/2014/main" id="{1B478D02-5B9E-D14F-9852-4C189FB9C10C}"/>
              </a:ext>
            </a:extLst>
          </p:cNvPr>
          <p:cNvPicPr>
            <a:picLocks noChangeAspect="1"/>
          </p:cNvPicPr>
          <p:nvPr/>
        </p:nvPicPr>
        <p:blipFill>
          <a:blip r:embed="rId6"/>
          <a:stretch>
            <a:fillRect/>
          </a:stretch>
        </p:blipFill>
        <p:spPr>
          <a:xfrm>
            <a:off x="4944139" y="3203777"/>
            <a:ext cx="2298700" cy="774700"/>
          </a:xfrm>
          <a:prstGeom prst="rect">
            <a:avLst/>
          </a:prstGeom>
        </p:spPr>
      </p:pic>
      <p:sp>
        <p:nvSpPr>
          <p:cNvPr id="24" name="Rectangle 23">
            <a:extLst>
              <a:ext uri="{FF2B5EF4-FFF2-40B4-BE49-F238E27FC236}">
                <a16:creationId xmlns:a16="http://schemas.microsoft.com/office/drawing/2014/main" id="{31DE0CE2-A091-B448-8743-27830153C465}"/>
              </a:ext>
            </a:extLst>
          </p:cNvPr>
          <p:cNvSpPr/>
          <p:nvPr/>
        </p:nvSpPr>
        <p:spPr>
          <a:xfrm>
            <a:off x="1305614" y="3346332"/>
            <a:ext cx="2552046" cy="369332"/>
          </a:xfrm>
          <a:prstGeom prst="rect">
            <a:avLst/>
          </a:prstGeom>
        </p:spPr>
        <p:txBody>
          <a:bodyPr wrap="square">
            <a:spAutoFit/>
          </a:bodyPr>
          <a:lstStyle/>
          <a:p>
            <a:r>
              <a:rPr lang="en-US" altLang="zh-CN" b="1" dirty="0">
                <a:latin typeface="-apple-system"/>
              </a:rPr>
              <a:t>Precision</a:t>
            </a:r>
            <a:r>
              <a:rPr lang="en-US" b="1" dirty="0">
                <a:latin typeface="-apple-system"/>
              </a:rPr>
              <a:t> (</a:t>
            </a:r>
            <a:r>
              <a:rPr lang="en-US" altLang="zh-CN" b="1" dirty="0">
                <a:latin typeface="-apple-system"/>
              </a:rPr>
              <a:t>PRE</a:t>
            </a:r>
            <a:r>
              <a:rPr lang="en-US" b="1" dirty="0">
                <a:latin typeface="-apple-system"/>
              </a:rPr>
              <a:t>)</a:t>
            </a:r>
            <a:endParaRPr lang="en-US" dirty="0"/>
          </a:p>
        </p:txBody>
      </p:sp>
      <p:pic>
        <p:nvPicPr>
          <p:cNvPr id="20" name="Picture 19">
            <a:extLst>
              <a:ext uri="{FF2B5EF4-FFF2-40B4-BE49-F238E27FC236}">
                <a16:creationId xmlns:a16="http://schemas.microsoft.com/office/drawing/2014/main" id="{2795CA06-972F-C24D-80FB-95672C012946}"/>
              </a:ext>
            </a:extLst>
          </p:cNvPr>
          <p:cNvPicPr>
            <a:picLocks noChangeAspect="1"/>
          </p:cNvPicPr>
          <p:nvPr/>
        </p:nvPicPr>
        <p:blipFill>
          <a:blip r:embed="rId7"/>
          <a:stretch>
            <a:fillRect/>
          </a:stretch>
        </p:blipFill>
        <p:spPr>
          <a:xfrm>
            <a:off x="5193386" y="5054750"/>
            <a:ext cx="1308100" cy="584200"/>
          </a:xfrm>
          <a:prstGeom prst="rect">
            <a:avLst/>
          </a:prstGeom>
        </p:spPr>
      </p:pic>
    </p:spTree>
    <p:extLst>
      <p:ext uri="{BB962C8B-B14F-4D97-AF65-F5344CB8AC3E}">
        <p14:creationId xmlns:p14="http://schemas.microsoft.com/office/powerpoint/2010/main" val="1244277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129871" y="1552397"/>
            <a:ext cx="3610575" cy="3654082"/>
          </a:xfrm>
        </p:spPr>
        <p:txBody>
          <a:bodyPr vert="horz" lIns="91440" tIns="45720" rIns="91440" bIns="45720" rtlCol="0" anchor="ctr">
            <a:normAutofit/>
          </a:bodyPr>
          <a:lstStyle/>
          <a:p>
            <a:pPr marL="0" indent="0">
              <a:buNone/>
            </a:pPr>
            <a:r>
              <a:rPr lang="en-US" dirty="0"/>
              <a:t>ROC curve (</a:t>
            </a:r>
            <a:r>
              <a:rPr lang="en-US" i="1" dirty="0"/>
              <a:t>Receiver Operating Characteristics curve</a:t>
            </a:r>
            <a:r>
              <a:rPr lang="en-US" dirty="0"/>
              <a:t>)</a:t>
            </a:r>
          </a:p>
          <a:p>
            <a:pPr marL="0" indent="0">
              <a:buNone/>
            </a:pPr>
            <a:r>
              <a:rPr lang="en-US" dirty="0"/>
              <a:t>AUC</a:t>
            </a:r>
            <a:r>
              <a:rPr lang="zh-CN" altLang="en-US" dirty="0"/>
              <a:t> </a:t>
            </a:r>
            <a:r>
              <a:rPr lang="en-US" altLang="zh-CN" dirty="0"/>
              <a:t>(</a:t>
            </a:r>
            <a:r>
              <a:rPr lang="en-US" dirty="0"/>
              <a:t>Area Under Curve</a:t>
            </a:r>
            <a:r>
              <a:rPr lang="en-US" altLang="zh-CN" dirty="0"/>
              <a:t>)</a:t>
            </a:r>
          </a:p>
          <a:p>
            <a:pPr marL="0" indent="0">
              <a:buNone/>
            </a:pPr>
            <a:r>
              <a:rPr lang="en-US" dirty="0"/>
              <a:t>An AUC of 1 being a perfect classifier, and an AUC of .5 being that which has a precision of 50%.</a:t>
            </a:r>
            <a:endParaRPr lang="en-US" sz="3200" cap="all" dirty="0">
              <a:solidFill>
                <a:schemeClr val="accent2"/>
              </a:solidFill>
            </a:endParaRPr>
          </a:p>
        </p:txBody>
      </p:sp>
      <p:sp>
        <p:nvSpPr>
          <p:cNvPr id="19" name="Rectangle 1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a:extLst>
              <a:ext uri="{FF2B5EF4-FFF2-40B4-BE49-F238E27FC236}">
                <a16:creationId xmlns:a16="http://schemas.microsoft.com/office/drawing/2014/main" id="{59005E0F-2D0C-9243-8439-BF51EE6B3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247" y="1172817"/>
            <a:ext cx="4521765" cy="4512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1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a:extLst>
              <a:ext uri="{FF2B5EF4-FFF2-40B4-BE49-F238E27FC236}">
                <a16:creationId xmlns:a16="http://schemas.microsoft.com/office/drawing/2014/main" id="{95691A76-E9D9-394A-A809-59FB75E3CA98}"/>
              </a:ext>
            </a:extLst>
          </p:cNvPr>
          <p:cNvPicPr>
            <a:picLocks noChangeAspect="1"/>
          </p:cNvPicPr>
          <p:nvPr/>
        </p:nvPicPr>
        <p:blipFill>
          <a:blip r:embed="rId3"/>
          <a:stretch>
            <a:fillRect/>
          </a:stretch>
        </p:blipFill>
        <p:spPr>
          <a:xfrm>
            <a:off x="7222029" y="255787"/>
            <a:ext cx="4487371" cy="6346425"/>
          </a:xfrm>
          <a:prstGeom prst="rect">
            <a:avLst/>
          </a:prstGeom>
        </p:spPr>
      </p:pic>
      <p:pic>
        <p:nvPicPr>
          <p:cNvPr id="3076" name="Picture 4">
            <a:extLst>
              <a:ext uri="{FF2B5EF4-FFF2-40B4-BE49-F238E27FC236}">
                <a16:creationId xmlns:a16="http://schemas.microsoft.com/office/drawing/2014/main" id="{73A5A31A-05A5-0A4D-8AD2-B1938CA8F7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92" y="2301300"/>
            <a:ext cx="6647037" cy="1629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474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157" y="1113764"/>
            <a:ext cx="3269749" cy="4624327"/>
          </a:xfrm>
        </p:spPr>
        <p:txBody>
          <a:bodyPr anchor="ctr">
            <a:normAutofit/>
          </a:bodyPr>
          <a:lstStyle/>
          <a:p>
            <a:r>
              <a:rPr lang="en-US" altLang="zh-CN" sz="3200">
                <a:solidFill>
                  <a:srgbClr val="FFFFFF"/>
                </a:solidFill>
              </a:rPr>
              <a:t>TP</a:t>
            </a:r>
            <a:br>
              <a:rPr lang="en-US" altLang="zh-CN" sz="3200">
                <a:solidFill>
                  <a:srgbClr val="FFFFFF"/>
                </a:solidFill>
              </a:rPr>
            </a:br>
            <a:r>
              <a:rPr lang="en-US" altLang="zh-CN" sz="3200">
                <a:solidFill>
                  <a:srgbClr val="FFFFFF"/>
                </a:solidFill>
              </a:rPr>
              <a:t>FP</a:t>
            </a:r>
            <a:br>
              <a:rPr lang="en-US" altLang="zh-CN" sz="3200">
                <a:solidFill>
                  <a:srgbClr val="FFFFFF"/>
                </a:solidFill>
              </a:rPr>
            </a:br>
            <a:r>
              <a:rPr lang="en-US" altLang="zh-CN" sz="3200">
                <a:solidFill>
                  <a:srgbClr val="FFFFFF"/>
                </a:solidFill>
              </a:rPr>
              <a:t>FN</a:t>
            </a:r>
            <a:br>
              <a:rPr lang="en-US" altLang="zh-CN" sz="3200">
                <a:solidFill>
                  <a:srgbClr val="FFFFFF"/>
                </a:solidFill>
              </a:rPr>
            </a:br>
            <a:r>
              <a:rPr lang="en-US" altLang="zh-CN" sz="3200">
                <a:solidFill>
                  <a:srgbClr val="FFFFFF"/>
                </a:solidFill>
              </a:rPr>
              <a:t>TN</a:t>
            </a:r>
            <a:endParaRPr lang="en-US" sz="3200" dirty="0">
              <a:solidFill>
                <a:srgbClr val="FFFFFF"/>
              </a:solidFill>
            </a:endParaRPr>
          </a:p>
        </p:txBody>
      </p:sp>
      <p:pic>
        <p:nvPicPr>
          <p:cNvPr id="7" name="Picture 2">
            <a:extLst>
              <a:ext uri="{FF2B5EF4-FFF2-40B4-BE49-F238E27FC236}">
                <a16:creationId xmlns:a16="http://schemas.microsoft.com/office/drawing/2014/main" id="{0D703CDB-0DD2-1147-A2E7-0AE6E3A18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46" y="289027"/>
            <a:ext cx="6768436" cy="656897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2182EA9-E61D-3949-BFAC-27F67B8D5E0A}"/>
              </a:ext>
            </a:extLst>
          </p:cNvPr>
          <p:cNvSpPr/>
          <p:nvPr/>
        </p:nvSpPr>
        <p:spPr>
          <a:xfrm>
            <a:off x="7319781" y="2696350"/>
            <a:ext cx="4607175" cy="2308324"/>
          </a:xfrm>
          <a:prstGeom prst="rect">
            <a:avLst/>
          </a:prstGeom>
        </p:spPr>
        <p:txBody>
          <a:bodyPr wrap="square">
            <a:spAutoFit/>
          </a:bodyPr>
          <a:lstStyle/>
          <a:p>
            <a:r>
              <a:rPr lang="en-US" dirty="0">
                <a:solidFill>
                  <a:srgbClr val="222222"/>
                </a:solidFill>
                <a:latin typeface="Gotham A"/>
              </a:rPr>
              <a:t>A Lift chart come directly from a Gains chart, where the X axis is the same, but the Y axis is the ratio of the Gains value of the model and the Gains value of a model choosing customers randomly. </a:t>
            </a:r>
          </a:p>
          <a:p>
            <a:r>
              <a:rPr lang="en-US" dirty="0">
                <a:solidFill>
                  <a:srgbClr val="222222"/>
                </a:solidFill>
                <a:latin typeface="Gotham A"/>
              </a:rPr>
              <a:t>In other words</a:t>
            </a:r>
            <a:r>
              <a:rPr lang="en-US" altLang="zh-CN" dirty="0">
                <a:solidFill>
                  <a:srgbClr val="222222"/>
                </a:solidFill>
                <a:latin typeface="Gotham A"/>
              </a:rPr>
              <a:t>,</a:t>
            </a:r>
            <a:r>
              <a:rPr lang="en-US" dirty="0">
                <a:solidFill>
                  <a:srgbClr val="222222"/>
                </a:solidFill>
                <a:latin typeface="Gotham A"/>
              </a:rPr>
              <a:t> it shows how many times the model is better than the random choice of cases.</a:t>
            </a:r>
            <a:endParaRPr lang="en-US" dirty="0"/>
          </a:p>
        </p:txBody>
      </p:sp>
    </p:spTree>
    <p:extLst>
      <p:ext uri="{BB962C8B-B14F-4D97-AF65-F5344CB8AC3E}">
        <p14:creationId xmlns:p14="http://schemas.microsoft.com/office/powerpoint/2010/main" val="175275000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109</TotalTime>
  <Words>578</Words>
  <Application>Microsoft Macintosh PowerPoint</Application>
  <PresentationFormat>Widescreen</PresentationFormat>
  <Paragraphs>46</Paragraphs>
  <Slides>7</Slides>
  <Notes>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7</vt:i4>
      </vt:variant>
    </vt:vector>
  </HeadingPairs>
  <TitlesOfParts>
    <vt:vector size="21" baseType="lpstr">
      <vt:lpstr>-apple-system</vt:lpstr>
      <vt:lpstr>Gotham A</vt:lpstr>
      <vt:lpstr>Arial</vt:lpstr>
      <vt:lpstr>Calibri</vt:lpstr>
      <vt:lpstr>Gill Sans MT</vt:lpstr>
      <vt:lpstr>Helvetica</vt:lpstr>
      <vt:lpstr>Helvetica Neue</vt:lpstr>
      <vt:lpstr>Helvetica Neue Light</vt:lpstr>
      <vt:lpstr>Segoe UI</vt:lpstr>
      <vt:lpstr>Segoe UI Light</vt:lpstr>
      <vt:lpstr>Segoe UI Semilight</vt:lpstr>
      <vt:lpstr>Wingdings 2</vt:lpstr>
      <vt:lpstr>Dividend</vt:lpstr>
      <vt:lpstr>QuickStarter Theme</vt:lpstr>
      <vt:lpstr>Model Lift in Machine Learning</vt:lpstr>
      <vt:lpstr>Related topics to Lift in ML</vt:lpstr>
      <vt:lpstr>TP FP FN TN</vt:lpstr>
      <vt:lpstr>PowerPoint Presentation</vt:lpstr>
      <vt:lpstr>PowerPoint Presentation</vt:lpstr>
      <vt:lpstr>PowerPoint Presentation</vt:lpstr>
      <vt:lpstr>TP FP FN TN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Ning Chen</dc:creator>
  <cp:lastModifiedBy>Ning Chen</cp:lastModifiedBy>
  <cp:revision>3</cp:revision>
  <dcterms:created xsi:type="dcterms:W3CDTF">2021-08-06T10:16:13Z</dcterms:created>
  <dcterms:modified xsi:type="dcterms:W3CDTF">2021-08-06T12:05:34Z</dcterms:modified>
</cp:coreProperties>
</file>