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0" r:id="rId3"/>
    <p:sldId id="257" r:id="rId4"/>
    <p:sldId id="264" r:id="rId5"/>
    <p:sldId id="262" r:id="rId6"/>
    <p:sldId id="261" r:id="rId7"/>
    <p:sldId id="258" r:id="rId8"/>
    <p:sldId id="263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4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9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982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5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8374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74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51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0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8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9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0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7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9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C760-CE4A-494F-8C31-2A4D5382D190}" type="datetimeFigureOut">
              <a:rPr lang="en-US" smtClean="0"/>
              <a:t>12-Feb-20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252983-AFEA-4B7A-9C95-263BE41F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A14E-90B7-43F9-B1DA-1947C5E0E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Toronto Restaurant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55F3B-3C04-4AE5-8598-B8E38A2ED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58744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B34D-1AAF-4BD1-93EA-E424A1BE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194"/>
          </a:xfrm>
        </p:spPr>
        <p:txBody>
          <a:bodyPr>
            <a:normAutofit/>
          </a:bodyPr>
          <a:lstStyle/>
          <a:p>
            <a:r>
              <a:rPr lang="en-US" b="1" u="sng" dirty="0"/>
              <a:t>Business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61F72-CF84-4114-B390-FE73BD9B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4413"/>
            <a:ext cx="8596668" cy="4256950"/>
          </a:xfrm>
        </p:spPr>
        <p:txBody>
          <a:bodyPr/>
          <a:lstStyle/>
          <a:p>
            <a:r>
              <a:rPr lang="en-US" dirty="0"/>
              <a:t>The client would like to open a new restaurant. </a:t>
            </a:r>
          </a:p>
          <a:p>
            <a:r>
              <a:rPr lang="en-US" dirty="0"/>
              <a:t>This restaurant would be situated in the financial district of Toronto. </a:t>
            </a:r>
          </a:p>
          <a:p>
            <a:r>
              <a:rPr lang="en-US" dirty="0"/>
              <a:t>They are specifically targeting employees’ lunches near the "First Canadian Place" building, which is located in the heart of the financial district. They believe there is room for another restaurant / take-away. </a:t>
            </a:r>
          </a:p>
          <a:p>
            <a:endParaRPr lang="en-US" dirty="0"/>
          </a:p>
          <a:p>
            <a:pPr lvl="1"/>
            <a:r>
              <a:rPr lang="en-US" dirty="0"/>
              <a:t>What is already available?</a:t>
            </a:r>
          </a:p>
          <a:p>
            <a:pPr lvl="1"/>
            <a:r>
              <a:rPr lang="en-US" dirty="0"/>
              <a:t>What restaurant is recommended?</a:t>
            </a:r>
          </a:p>
          <a:p>
            <a:pPr lvl="1"/>
            <a:r>
              <a:rPr lang="en-US" dirty="0"/>
              <a:t>Should it be low-end or high-end?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6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7B50-A7F7-4B36-BCEA-B133F84B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1329"/>
            <a:ext cx="8596668" cy="801950"/>
          </a:xfrm>
        </p:spPr>
        <p:txBody>
          <a:bodyPr/>
          <a:lstStyle/>
          <a:p>
            <a:r>
              <a:rPr lang="en-US" b="1" u="sng" dirty="0"/>
              <a:t>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FED-48ED-4E36-9FAC-43A122EE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9709"/>
            <a:ext cx="8596668" cy="124842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b="1" u="sng" dirty="0"/>
              <a:t>Sources</a:t>
            </a:r>
          </a:p>
          <a:p>
            <a:pPr lvl="1"/>
            <a:r>
              <a:rPr lang="en-US" sz="2000" dirty="0"/>
              <a:t>Foursquare API </a:t>
            </a:r>
          </a:p>
          <a:p>
            <a:pPr lvl="1"/>
            <a:r>
              <a:rPr lang="en-US" sz="2000" dirty="0"/>
              <a:t>Self generated excel sheet with restaurant prices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09BA-CAC4-4E2A-B988-C4B42FC70F37}"/>
              </a:ext>
            </a:extLst>
          </p:cNvPr>
          <p:cNvSpPr txBox="1">
            <a:spLocks/>
          </p:cNvSpPr>
          <p:nvPr/>
        </p:nvSpPr>
        <p:spPr>
          <a:xfrm>
            <a:off x="4391323" y="3500022"/>
            <a:ext cx="5400748" cy="294664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dirty="0"/>
              <a:t>Retrieve all restaurant cuisines within 1.5km from target market</a:t>
            </a:r>
          </a:p>
          <a:p>
            <a:pPr marL="457200" lvl="1" indent="0">
              <a:buNone/>
            </a:pPr>
            <a:r>
              <a:rPr lang="en-US" sz="1800" dirty="0"/>
              <a:t>Combine the data and clean it</a:t>
            </a:r>
          </a:p>
          <a:p>
            <a:pPr marL="457200" lvl="1" indent="0">
              <a:buNone/>
            </a:pPr>
            <a:r>
              <a:rPr lang="en-US" sz="1800" dirty="0"/>
              <a:t>Collect the average price per restaurant</a:t>
            </a:r>
          </a:p>
          <a:p>
            <a:pPr marL="457200" lvl="1" indent="0">
              <a:buNone/>
            </a:pPr>
            <a:r>
              <a:rPr lang="en-US" sz="1800" dirty="0"/>
              <a:t>Combine the 2 tables (restaurants with average price)</a:t>
            </a:r>
          </a:p>
          <a:p>
            <a:pPr marL="457200" lvl="1" indent="0">
              <a:buNone/>
            </a:pPr>
            <a:r>
              <a:rPr lang="en-US" sz="1800" dirty="0"/>
              <a:t>Analyze the final table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364A28-7A9C-4855-9CB8-5723CA1506B8}"/>
              </a:ext>
            </a:extLst>
          </p:cNvPr>
          <p:cNvSpPr txBox="1">
            <a:spLocks/>
          </p:cNvSpPr>
          <p:nvPr/>
        </p:nvSpPr>
        <p:spPr>
          <a:xfrm>
            <a:off x="677334" y="2636667"/>
            <a:ext cx="4101483" cy="4057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charset="2"/>
              <a:buNone/>
            </a:pPr>
            <a:r>
              <a:rPr lang="en-US" sz="2000" b="1" u="sng" dirty="0"/>
              <a:t>Data for the following restaurant cuisines were collected</a:t>
            </a:r>
          </a:p>
          <a:p>
            <a:pPr lvl="1"/>
            <a:r>
              <a:rPr lang="en-US" dirty="0"/>
              <a:t>Thai</a:t>
            </a:r>
          </a:p>
          <a:p>
            <a:pPr lvl="1"/>
            <a:r>
              <a:rPr lang="en-US" dirty="0"/>
              <a:t>Steak</a:t>
            </a:r>
          </a:p>
          <a:p>
            <a:pPr lvl="1"/>
            <a:r>
              <a:rPr lang="en-US" dirty="0"/>
              <a:t>Italian</a:t>
            </a:r>
          </a:p>
          <a:p>
            <a:pPr lvl="1"/>
            <a:r>
              <a:rPr lang="en-US" dirty="0"/>
              <a:t>Sandwich</a:t>
            </a:r>
          </a:p>
          <a:p>
            <a:pPr lvl="1"/>
            <a:r>
              <a:rPr lang="en-US" dirty="0"/>
              <a:t>Sushi</a:t>
            </a:r>
          </a:p>
          <a:p>
            <a:pPr lvl="1"/>
            <a:r>
              <a:rPr lang="en-US" dirty="0"/>
              <a:t>French</a:t>
            </a:r>
          </a:p>
          <a:p>
            <a:pPr lvl="1"/>
            <a:r>
              <a:rPr lang="en-US" dirty="0"/>
              <a:t>Mexican</a:t>
            </a:r>
          </a:p>
        </p:txBody>
      </p:sp>
    </p:spTree>
    <p:extLst>
      <p:ext uri="{BB962C8B-B14F-4D97-AF65-F5344CB8AC3E}">
        <p14:creationId xmlns:p14="http://schemas.microsoft.com/office/powerpoint/2010/main" val="294425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7B50-A7F7-4B36-BCEA-B133F84B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950"/>
          </a:xfrm>
        </p:spPr>
        <p:txBody>
          <a:bodyPr/>
          <a:lstStyle/>
          <a:p>
            <a:r>
              <a:rPr lang="en-US" b="1" u="sng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FED-48ED-4E36-9FAC-43A122EE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4614"/>
            <a:ext cx="8596668" cy="405709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Collect all cuisines data</a:t>
            </a:r>
          </a:p>
          <a:p>
            <a:pPr marL="457200" lvl="1" indent="0">
              <a:buNone/>
            </a:pPr>
            <a:r>
              <a:rPr lang="en-US" sz="2000" dirty="0"/>
              <a:t>Collect average price for data</a:t>
            </a:r>
          </a:p>
          <a:p>
            <a:pPr marL="457200" lvl="1" indent="0">
              <a:buNone/>
            </a:pPr>
            <a:r>
              <a:rPr lang="en-US" sz="2000" dirty="0"/>
              <a:t>Combine the data</a:t>
            </a:r>
          </a:p>
          <a:p>
            <a:pPr marL="457200" lvl="1" indent="0">
              <a:buNone/>
            </a:pPr>
            <a:r>
              <a:rPr lang="en-US" sz="2000" dirty="0"/>
              <a:t>Show range in prices</a:t>
            </a:r>
          </a:p>
          <a:p>
            <a:pPr marL="457200" lvl="1" indent="0">
              <a:buNone/>
            </a:pPr>
            <a:r>
              <a:rPr lang="en-US" sz="2000" dirty="0"/>
              <a:t>Show frequency of each type</a:t>
            </a:r>
          </a:p>
          <a:p>
            <a:pPr marL="457200" lvl="1" indent="0">
              <a:buNone/>
            </a:pPr>
            <a:r>
              <a:rPr lang="en-US" sz="2000" dirty="0"/>
              <a:t>Show a cluster of each restaurant type</a:t>
            </a:r>
          </a:p>
          <a:p>
            <a:pPr marL="457200" lvl="1" indent="0">
              <a:buNone/>
            </a:pPr>
            <a:r>
              <a:rPr lang="en-US" sz="2000" dirty="0"/>
              <a:t>Predict possible prices for cuisines to estimate business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70382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7B50-A7F7-4B36-BCEA-B133F84B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8981"/>
            <a:ext cx="8596668" cy="801950"/>
          </a:xfrm>
        </p:spPr>
        <p:txBody>
          <a:bodyPr/>
          <a:lstStyle/>
          <a:p>
            <a:r>
              <a:rPr lang="en-US" b="1" u="sng" dirty="0"/>
              <a:t>Data issues and cleaning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3309BA-CAC4-4E2A-B988-C4B42FC70F37}"/>
              </a:ext>
            </a:extLst>
          </p:cNvPr>
          <p:cNvSpPr txBox="1">
            <a:spLocks/>
          </p:cNvSpPr>
          <p:nvPr/>
        </p:nvSpPr>
        <p:spPr>
          <a:xfrm>
            <a:off x="600558" y="1154096"/>
            <a:ext cx="8093272" cy="4677051"/>
          </a:xfrm>
          <a:prstGeom prst="rect">
            <a:avLst/>
          </a:prstGeom>
          <a:ln w="635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800" dirty="0"/>
              <a:t>Searches were made regarding each cuisine type how this did not necessarily only bring back food type places.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The 11 rows of data consisted of the following erroneous 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Embassy / Consulate	(e.g. Italian Consulate)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Residential Building (Apartment / Condo)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Neighborhood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Gym / Fitness Center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Clothing Store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/>
              <a:t>Government Building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These were removed from the </a:t>
            </a:r>
            <a:r>
              <a:rPr lang="en-US" sz="1800" dirty="0" err="1"/>
              <a:t>dataframe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582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7B50-A7F7-4B36-BCEA-B133F84BD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7859"/>
            <a:ext cx="8596668" cy="801950"/>
          </a:xfrm>
        </p:spPr>
        <p:txBody>
          <a:bodyPr/>
          <a:lstStyle/>
          <a:p>
            <a:r>
              <a:rPr lang="en-US" b="1" u="sn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FED-48ED-4E36-9FAC-43A122EE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68" y="1278384"/>
            <a:ext cx="4755800" cy="398607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u="sng" dirty="0"/>
              <a:t>Frequency of each cuisine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Sushi(&gt;30) exceeded the limit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Thai(29) was at the limit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French(4) was the lowest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20B07-4C0B-479A-B716-212368F7847F}"/>
              </a:ext>
            </a:extLst>
          </p:cNvPr>
          <p:cNvSpPr txBox="1"/>
          <p:nvPr/>
        </p:nvSpPr>
        <p:spPr>
          <a:xfrm>
            <a:off x="5433134" y="717260"/>
            <a:ext cx="4267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159 rows were found within 1.5km</a:t>
            </a:r>
          </a:p>
          <a:p>
            <a:r>
              <a:rPr lang="en-US" dirty="0"/>
              <a:t>After data cleaning, 148 rows were left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0067C-0F6A-47CE-89BF-3E0C2FF1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281" y="2342393"/>
            <a:ext cx="7231088" cy="42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7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61F72-CF84-4114-B390-FE73BD9B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1032"/>
            <a:ext cx="5599179" cy="3036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Box Plot Analysis of Average Prices</a:t>
            </a:r>
          </a:p>
          <a:p>
            <a:r>
              <a:rPr lang="en-US" dirty="0"/>
              <a:t>Range of each cuisine</a:t>
            </a:r>
          </a:p>
          <a:p>
            <a:pPr lvl="1"/>
            <a:r>
              <a:rPr lang="en-US" dirty="0"/>
              <a:t>Italian had the widest range with very cheap and very expensive</a:t>
            </a:r>
          </a:p>
          <a:p>
            <a:pPr lvl="1"/>
            <a:r>
              <a:rPr lang="en-US" dirty="0"/>
              <a:t>Sandwiches had the bulk in the cheap area</a:t>
            </a:r>
          </a:p>
          <a:p>
            <a:pPr lvl="1"/>
            <a:r>
              <a:rPr lang="en-US" dirty="0"/>
              <a:t>French ranged only in expensive ranges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2CD87-2845-4F31-B7DF-CAF303A2CE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1"/>
          <a:stretch/>
        </p:blipFill>
        <p:spPr>
          <a:xfrm>
            <a:off x="677334" y="3355759"/>
            <a:ext cx="5743575" cy="327438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11FF76-D89A-47DB-9ED7-5DE69AB97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7859"/>
            <a:ext cx="8596668" cy="801950"/>
          </a:xfrm>
        </p:spPr>
        <p:txBody>
          <a:bodyPr/>
          <a:lstStyle/>
          <a:p>
            <a:r>
              <a:rPr lang="en-US" b="1" u="sng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8428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C8C09B-703D-4488-82CB-D215A05F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5" y="3302495"/>
            <a:ext cx="4892099" cy="305863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406583-EDB9-4532-93F7-B67465EA9D6E}"/>
              </a:ext>
            </a:extLst>
          </p:cNvPr>
          <p:cNvSpPr txBox="1">
            <a:spLocks/>
          </p:cNvSpPr>
          <p:nvPr/>
        </p:nvSpPr>
        <p:spPr>
          <a:xfrm>
            <a:off x="717018" y="941032"/>
            <a:ext cx="8773211" cy="1597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a clustering analysis it the K-means analysis the data was first normalized to get an appropriate view.</a:t>
            </a:r>
          </a:p>
          <a:p>
            <a:r>
              <a:rPr lang="en-US" dirty="0"/>
              <a:t>Without normalization the distance field overwhelmed all other statistics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04945B-51DC-4ECE-A3D9-034E5C87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7859"/>
            <a:ext cx="8596668" cy="801950"/>
          </a:xfrm>
        </p:spPr>
        <p:txBody>
          <a:bodyPr/>
          <a:lstStyle/>
          <a:p>
            <a:r>
              <a:rPr lang="en-US" b="1" u="sng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6F4CE-B597-4596-8561-1A712744F9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2" r="6241"/>
          <a:stretch/>
        </p:blipFill>
        <p:spPr>
          <a:xfrm>
            <a:off x="5355003" y="3302495"/>
            <a:ext cx="4748559" cy="3058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565327-9AAF-4342-B6C3-31CA346C6AA0}"/>
              </a:ext>
            </a:extLst>
          </p:cNvPr>
          <p:cNvSpPr txBox="1"/>
          <p:nvPr/>
        </p:nvSpPr>
        <p:spPr>
          <a:xfrm>
            <a:off x="850926" y="2675711"/>
            <a:ext cx="4424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Pre Normalization</a:t>
            </a:r>
          </a:p>
          <a:p>
            <a:r>
              <a:rPr lang="en-US" sz="1400" dirty="0"/>
              <a:t>(Clusters very bound around distance field only)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E34E3-E72D-4BC7-AE52-4BAD968D3E30}"/>
              </a:ext>
            </a:extLst>
          </p:cNvPr>
          <p:cNvSpPr txBox="1"/>
          <p:nvPr/>
        </p:nvSpPr>
        <p:spPr>
          <a:xfrm>
            <a:off x="6041200" y="2743483"/>
            <a:ext cx="323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With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05972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B34D-1AAF-4BD1-93EA-E424A1BE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61F72-CF84-4114-B390-FE73BD9BB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5535"/>
            <a:ext cx="6534150" cy="2485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Sushi is the most saturated with more than 30 restaurants therefore one can either </a:t>
            </a:r>
          </a:p>
          <a:p>
            <a:pPr>
              <a:buAutoNum type="arabicParenR"/>
            </a:pPr>
            <a:r>
              <a:rPr lang="en-ZA" dirty="0"/>
              <a:t>go with Thai (2nd highest) with an average price of $33 or </a:t>
            </a:r>
          </a:p>
          <a:p>
            <a:pPr>
              <a:buAutoNum type="arabicParenR"/>
            </a:pPr>
            <a:r>
              <a:rPr lang="en-ZA" dirty="0"/>
              <a:t>go for the least saturated market (French) with only 4 restaurants, average price of $ 45</a:t>
            </a:r>
          </a:p>
          <a:p>
            <a:pPr marL="0" indent="0">
              <a:buNone/>
            </a:pPr>
            <a:r>
              <a:rPr lang="en-ZA" dirty="0"/>
              <a:t>French might be better as there's less competition and a higher price attached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2B005-E21C-4418-A80C-C7E9234EA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568" y="2574401"/>
            <a:ext cx="2000250" cy="2876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4047B-17E5-44C7-8C31-80B47072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325" y="2631551"/>
            <a:ext cx="1981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923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1252</TotalTime>
  <Words>401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Toronto Restaurant</vt:lpstr>
      <vt:lpstr>Business Problem</vt:lpstr>
      <vt:lpstr>Data gathering</vt:lpstr>
      <vt:lpstr>Methodology</vt:lpstr>
      <vt:lpstr>Data issues and cleaning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</dc:title>
  <dc:creator>Ruan Haese</dc:creator>
  <cp:lastModifiedBy>Ruan Haese</cp:lastModifiedBy>
  <cp:revision>12</cp:revision>
  <dcterms:created xsi:type="dcterms:W3CDTF">2020-02-11T10:32:40Z</dcterms:created>
  <dcterms:modified xsi:type="dcterms:W3CDTF">2020-02-12T08:09:32Z</dcterms:modified>
</cp:coreProperties>
</file>