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handoutMasterIdLst>
    <p:handoutMasterId r:id="rId15"/>
  </p:handoutMasterIdLst>
  <p:sldIdLst>
    <p:sldId id="256" r:id="rId2"/>
    <p:sldId id="257" r:id="rId3"/>
    <p:sldId id="263" r:id="rId4"/>
    <p:sldId id="266" r:id="rId5"/>
    <p:sldId id="264" r:id="rId6"/>
    <p:sldId id="261" r:id="rId7"/>
    <p:sldId id="262" r:id="rId8"/>
    <p:sldId id="258" r:id="rId9"/>
    <p:sldId id="259" r:id="rId10"/>
    <p:sldId id="260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5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5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97297" y="1556554"/>
            <a:ext cx="2495526" cy="27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2018</a:t>
            </a:r>
            <a:r>
              <a:rPr lang="ko-KR" altLang="en-US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이호은 포트폴리오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593979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6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2018</a:t>
            </a:r>
            <a:r>
              <a:rPr lang="ko-KR" altLang="en-US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3389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thub.com/ghdms/LoveAssist.git" TargetMode="External"/><Relationship Id="rId2" Type="http://schemas.openxmlformats.org/officeDocument/2006/relationships/hyperlink" Target="Mobile%20Demo.mp4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DS_Simulator.ex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hdms/DataStructureTeacher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JAVA%20Demo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ghdms/BattleRoyaleGame.git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02571" y="3326884"/>
            <a:ext cx="1786855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301851" y="3579331"/>
            <a:ext cx="3588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경희대학교 컴퓨터공학과 </a:t>
            </a:r>
            <a:r>
              <a:rPr lang="en-US" altLang="ko-KR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14</a:t>
            </a: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학번</a:t>
            </a:r>
            <a:endParaRPr lang="en-US" altLang="ko-KR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6914" y="2466901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5085" y="1128663"/>
            <a:ext cx="190690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어려웠던 점 및 개선점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29541" y="1800052"/>
            <a:ext cx="7461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효율적인 </a:t>
            </a:r>
            <a:r>
              <a:rPr lang="ko-KR" altLang="en-US" b="1" dirty="0"/>
              <a:t>방어</a:t>
            </a:r>
            <a:r>
              <a:rPr lang="ko-KR" altLang="en-US" dirty="0"/>
              <a:t> 구현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</a:t>
            </a:r>
            <a:r>
              <a:rPr lang="ko-KR" altLang="en-US" dirty="0"/>
              <a:t> 이미 자신의 돌로 막혀 있거나 바둑판 테두리에 가까울 경우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</a:t>
            </a:r>
            <a:r>
              <a:rPr lang="ko-KR" altLang="en-US" dirty="0"/>
              <a:t> 하나의 돌로도 충분히 막을 수 있는 경우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상대의 직전 수 기준으로 </a:t>
            </a:r>
            <a:r>
              <a:rPr lang="ko-KR" altLang="en-US" b="1" dirty="0"/>
              <a:t>양 옆 </a:t>
            </a:r>
            <a:r>
              <a:rPr lang="en-US" altLang="ko-KR" b="1" dirty="0"/>
              <a:t>4</a:t>
            </a:r>
            <a:r>
              <a:rPr lang="ko-KR" altLang="en-US" b="1" dirty="0"/>
              <a:t>칸</a:t>
            </a:r>
            <a:r>
              <a:rPr lang="ko-KR" altLang="en-US" dirty="0"/>
              <a:t>을 탐색하며 돌의 수를 확인하되       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    </a:t>
            </a:r>
            <a:r>
              <a:rPr lang="ko-KR" altLang="en-US" dirty="0"/>
              <a:t>막혀 있거나 범위 밖일 경우 바로 멈추고 위험도 파악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b="1" dirty="0"/>
              <a:t>공격</a:t>
            </a:r>
            <a:r>
              <a:rPr lang="ko-KR" altLang="en-US" dirty="0"/>
              <a:t> 방법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</a:t>
            </a:r>
            <a:r>
              <a:rPr lang="ko-KR" altLang="en-US" dirty="0"/>
              <a:t> 바둑판 전체를 탐색하여 </a:t>
            </a:r>
            <a:r>
              <a:rPr lang="en-US" altLang="ko-KR" b="1" dirty="0"/>
              <a:t>5</a:t>
            </a:r>
            <a:r>
              <a:rPr lang="ko-KR" altLang="en-US" b="1" dirty="0"/>
              <a:t>목 이상의 가능성</a:t>
            </a:r>
            <a:r>
              <a:rPr lang="ko-KR" altLang="en-US" dirty="0"/>
              <a:t>이 있는 곳에 공격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en-US" altLang="ko-KR" dirty="0"/>
              <a:t>	1. </a:t>
            </a:r>
            <a:r>
              <a:rPr lang="ko-KR" altLang="en-US" dirty="0"/>
              <a:t>두 수를 다른 곳에 둬서 </a:t>
            </a:r>
            <a:r>
              <a:rPr lang="ko-KR" altLang="en-US" u="sng" dirty="0"/>
              <a:t>다양한 공격</a:t>
            </a:r>
            <a:r>
              <a:rPr lang="ko-KR" altLang="en-US" dirty="0"/>
              <a:t> 필요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2. </a:t>
            </a:r>
            <a:r>
              <a:rPr lang="ko-KR" altLang="en-US" dirty="0"/>
              <a:t>공격 가능한 위치 중 </a:t>
            </a:r>
            <a:r>
              <a:rPr lang="ko-KR" altLang="en-US" u="sng" dirty="0"/>
              <a:t>가치가 가장 높은 곳</a:t>
            </a:r>
            <a:r>
              <a:rPr lang="ko-KR" altLang="en-US" dirty="0"/>
              <a:t>으로 공격 필요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3.</a:t>
            </a:r>
            <a:r>
              <a:rPr lang="ko-KR" altLang="en-US" dirty="0"/>
              <a:t> </a:t>
            </a:r>
            <a:r>
              <a:rPr lang="ko-KR" altLang="en-US" u="sng" dirty="0"/>
              <a:t>기계 학습</a:t>
            </a:r>
            <a:r>
              <a:rPr lang="ko-KR" altLang="en-US" dirty="0"/>
              <a:t>을 통한 많은 정보 필요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ED2178-EA6B-4B22-A72D-8E15110BA049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60923650-33CF-42A9-8F0B-6205E95B542F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0347B5-DBF6-4F89-86D2-662E7793B490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2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연애에 서툰 복학생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주변 가게들로 데이트 코스 작성 후 쪽지 전송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Mobile Programming 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19B825-8DA0-45EB-8A31-A4CD4880E1DA}"/>
              </a:ext>
            </a:extLst>
          </p:cNvPr>
          <p:cNvSpPr/>
          <p:nvPr/>
        </p:nvSpPr>
        <p:spPr>
          <a:xfrm>
            <a:off x="468738" y="2124508"/>
            <a:ext cx="195598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#1. 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자료구조 학습 도우미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5FAEE8-13DC-4E22-9812-4A22FB21E42E}"/>
              </a:ext>
            </a:extLst>
          </p:cNvPr>
          <p:cNvGrpSpPr/>
          <p:nvPr/>
        </p:nvGrpSpPr>
        <p:grpSpPr>
          <a:xfrm>
            <a:off x="486342" y="2094720"/>
            <a:ext cx="1932493" cy="315590"/>
            <a:chOff x="10016855" y="2701383"/>
            <a:chExt cx="1932493" cy="31559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B4D315EA-86DD-48B6-A5E8-C9C495A5C918}"/>
                </a:ext>
              </a:extLst>
            </p:cNvPr>
            <p:cNvSpPr/>
            <p:nvPr/>
          </p:nvSpPr>
          <p:spPr>
            <a:xfrm>
              <a:off x="10016855" y="2701383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46CDAA3-5952-4419-AF64-92B45FEC21E3}"/>
                </a:ext>
              </a:extLst>
            </p:cNvPr>
            <p:cNvSpPr/>
            <p:nvPr/>
          </p:nvSpPr>
          <p:spPr>
            <a:xfrm>
              <a:off x="10103990" y="2722295"/>
              <a:ext cx="174759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#4.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매칭 어플리케이션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FEF83F-0B93-4377-827D-F8A87046C519}"/>
              </a:ext>
            </a:extLst>
          </p:cNvPr>
          <p:cNvSpPr txBox="1"/>
          <p:nvPr/>
        </p:nvSpPr>
        <p:spPr>
          <a:xfrm>
            <a:off x="4108553" y="6099232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 action="ppaction://hlinkfile"/>
              </a:rPr>
              <a:t>시연 영상 </a:t>
            </a:r>
            <a:r>
              <a:rPr lang="en-US" altLang="ko-KR" dirty="0">
                <a:hlinkClick r:id="rId2" action="ppaction://hlinkfile"/>
              </a:rPr>
              <a:t>(2</a:t>
            </a:r>
            <a:r>
              <a:rPr lang="ko-KR" altLang="en-US" dirty="0">
                <a:hlinkClick r:id="rId2" action="ppaction://hlinkfile"/>
              </a:rPr>
              <a:t>분</a:t>
            </a:r>
            <a:r>
              <a:rPr lang="en-US" altLang="ko-KR" dirty="0">
                <a:hlinkClick r:id="rId2" action="ppaction://hlinkfile"/>
              </a:rPr>
              <a:t> 17</a:t>
            </a:r>
            <a:r>
              <a:rPr lang="ko-KR" altLang="en-US" dirty="0">
                <a:hlinkClick r:id="rId2" action="ppaction://hlinkfile"/>
              </a:rPr>
              <a:t>초</a:t>
            </a:r>
            <a:r>
              <a:rPr lang="en-US" altLang="ko-KR" dirty="0">
                <a:hlinkClick r:id="rId2" action="ppaction://hlinkfile"/>
              </a:rPr>
              <a:t>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C7886-C26A-433A-803F-B3D79609B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8" b="8197"/>
          <a:stretch/>
        </p:blipFill>
        <p:spPr>
          <a:xfrm>
            <a:off x="5249456" y="1608818"/>
            <a:ext cx="2114165" cy="3757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4EB39E-EBE1-4DBE-B202-AED5A89A5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12" t="49052" r="20747" b="12416"/>
          <a:stretch/>
        </p:blipFill>
        <p:spPr>
          <a:xfrm>
            <a:off x="9740847" y="2296860"/>
            <a:ext cx="1969687" cy="26425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65EF5F-F767-42C7-A767-536C7F5FFE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0" b="5695"/>
          <a:stretch/>
        </p:blipFill>
        <p:spPr>
          <a:xfrm>
            <a:off x="3061764" y="1608819"/>
            <a:ext cx="1998159" cy="37578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B1E9C6-D7B3-4A79-954A-C5D2D1A82D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20" b="5695"/>
          <a:stretch/>
        </p:blipFill>
        <p:spPr>
          <a:xfrm>
            <a:off x="7553154" y="1608818"/>
            <a:ext cx="1998160" cy="37578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49E379-A608-49A5-A122-BAB72A52F240}"/>
              </a:ext>
            </a:extLst>
          </p:cNvPr>
          <p:cNvSpPr/>
          <p:nvPr/>
        </p:nvSpPr>
        <p:spPr>
          <a:xfrm>
            <a:off x="7059191" y="6099232"/>
            <a:ext cx="450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hlinkClick r:id="rId7"/>
              </a:rPr>
              <a:t>https://github.com/ghdms/LoveAssist.git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467C7-B887-4BD6-AF22-E944D4C8BF95}"/>
              </a:ext>
            </a:extLst>
          </p:cNvPr>
          <p:cNvSpPr txBox="1"/>
          <p:nvPr/>
        </p:nvSpPr>
        <p:spPr>
          <a:xfrm>
            <a:off x="4805741" y="5548260"/>
            <a:ext cx="506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: Android Studio (JAVA), PHP,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61760" y="1128663"/>
            <a:ext cx="1735454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개선점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66538" y="1775797"/>
            <a:ext cx="85258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서버 구축 및 데이터베이스 설계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APACHE, FTP </a:t>
            </a:r>
            <a:r>
              <a:rPr lang="ko-KR" altLang="en-US" dirty="0"/>
              <a:t>구축 및 </a:t>
            </a:r>
            <a:r>
              <a:rPr lang="en-US" altLang="ko-KR" dirty="0"/>
              <a:t>MySQL </a:t>
            </a:r>
            <a:r>
              <a:rPr lang="ko-KR" altLang="en-US" dirty="0"/>
              <a:t>릴레이션 관리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 </a:t>
            </a:r>
            <a:r>
              <a:rPr lang="ko-KR" altLang="en-US" dirty="0"/>
              <a:t>네트워크 연결 및 서비스 기능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php </a:t>
            </a:r>
            <a:r>
              <a:rPr lang="ko-KR" altLang="en-US" dirty="0"/>
              <a:t>통해 </a:t>
            </a:r>
            <a:r>
              <a:rPr lang="en-US" altLang="ko-KR" dirty="0"/>
              <a:t>APACHE </a:t>
            </a:r>
            <a:r>
              <a:rPr lang="ko-KR" altLang="en-US" dirty="0"/>
              <a:t>연동 및 </a:t>
            </a:r>
            <a:r>
              <a:rPr lang="ko-KR" altLang="en-US" dirty="0" err="1"/>
              <a:t>포트포워딩을</a:t>
            </a:r>
            <a:r>
              <a:rPr lang="ko-KR" altLang="en-US" dirty="0"/>
              <a:t> 통한 외부 접속 허용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- </a:t>
            </a:r>
            <a:r>
              <a:rPr lang="en-US" altLang="ko-KR" dirty="0" err="1"/>
              <a:t>Asynctask</a:t>
            </a:r>
            <a:r>
              <a:rPr lang="en-US" altLang="ko-KR" dirty="0"/>
              <a:t> </a:t>
            </a:r>
            <a:r>
              <a:rPr lang="ko-KR" altLang="en-US" dirty="0"/>
              <a:t>상속 및</a:t>
            </a:r>
            <a:r>
              <a:rPr lang="en-US" altLang="ko-KR" dirty="0"/>
              <a:t> </a:t>
            </a:r>
            <a:r>
              <a:rPr lang="en-US" altLang="ko-KR" dirty="0" err="1"/>
              <a:t>FTPClient</a:t>
            </a:r>
            <a:r>
              <a:rPr lang="en-US" altLang="ko-KR" dirty="0"/>
              <a:t> </a:t>
            </a:r>
            <a:r>
              <a:rPr lang="ko-KR" altLang="en-US" dirty="0"/>
              <a:t>사용하여 네트워크 연결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서비스를 통해 쪽지 알람 수신 기능 구현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 </a:t>
            </a:r>
            <a:r>
              <a:rPr lang="ko-KR" altLang="en-US" dirty="0"/>
              <a:t>데이터 통신</a:t>
            </a:r>
            <a:r>
              <a:rPr lang="en-US" altLang="ko-KR" dirty="0"/>
              <a:t>, </a:t>
            </a:r>
            <a:r>
              <a:rPr lang="ko-KR" altLang="en-US" dirty="0"/>
              <a:t>스레드 및 서비스 등 </a:t>
            </a:r>
            <a:r>
              <a:rPr lang="ko-KR" altLang="en-US" b="1" dirty="0" err="1"/>
              <a:t>백엔드</a:t>
            </a:r>
            <a:endParaRPr lang="ko-KR" altLang="en-US" b="1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연결 상대와의 채팅 기능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신청한 내역의 답이 갱신되었을 때에 대한 서비스 구현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3. </a:t>
            </a:r>
            <a:r>
              <a:rPr lang="ko-KR" altLang="en-US" dirty="0"/>
              <a:t>부가 기능 </a:t>
            </a:r>
            <a:r>
              <a:rPr lang="en-US" altLang="ko-KR" dirty="0"/>
              <a:t>(ex. </a:t>
            </a:r>
            <a:r>
              <a:rPr lang="ko-KR" altLang="en-US" dirty="0"/>
              <a:t>주간 호감 랭킹</a:t>
            </a:r>
            <a:r>
              <a:rPr lang="en-US" altLang="ko-KR" dirty="0"/>
              <a:t>, </a:t>
            </a:r>
            <a:r>
              <a:rPr lang="ko-KR" altLang="en-US" dirty="0"/>
              <a:t>인기 가게 리스트</a:t>
            </a:r>
            <a:r>
              <a:rPr lang="en-US" altLang="ko-KR" dirty="0"/>
              <a:t>, </a:t>
            </a:r>
            <a:r>
              <a:rPr lang="ko-KR" altLang="en-US" dirty="0"/>
              <a:t>이벤트 등</a:t>
            </a:r>
            <a:r>
              <a:rPr lang="en-US" altLang="ko-KR" dirty="0"/>
              <a:t>)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0F85E2-7D37-47B5-8264-AAA40F13A67B}"/>
              </a:ext>
            </a:extLst>
          </p:cNvPr>
          <p:cNvGrpSpPr/>
          <p:nvPr/>
        </p:nvGrpSpPr>
        <p:grpSpPr>
          <a:xfrm>
            <a:off x="486342" y="2094720"/>
            <a:ext cx="1932493" cy="315590"/>
            <a:chOff x="10016855" y="2701383"/>
            <a:chExt cx="1932493" cy="31559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9B1479C0-1904-46A1-8161-894DCFC63525}"/>
                </a:ext>
              </a:extLst>
            </p:cNvPr>
            <p:cNvSpPr/>
            <p:nvPr/>
          </p:nvSpPr>
          <p:spPr>
            <a:xfrm>
              <a:off x="10016855" y="2701383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56F838-152C-4ED4-B669-CBBD621A4D0A}"/>
                </a:ext>
              </a:extLst>
            </p:cNvPr>
            <p:cNvSpPr/>
            <p:nvPr/>
          </p:nvSpPr>
          <p:spPr>
            <a:xfrm>
              <a:off x="10103990" y="2722295"/>
              <a:ext cx="174759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#4.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매칭 어플리케이션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A97F85-5F77-48B0-A0DC-3539EF56E96C}"/>
              </a:ext>
            </a:extLst>
          </p:cNvPr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연애에 서툰 복학생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1AA619-E48E-4E62-B527-023872095682}"/>
              </a:ext>
            </a:extLst>
          </p:cNvPr>
          <p:cNvSpPr/>
          <p:nvPr/>
        </p:nvSpPr>
        <p:spPr>
          <a:xfrm>
            <a:off x="431371" y="3559403"/>
            <a:ext cx="246041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주변 가게들로 데이트 코스 작성 후 쪽지 전송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Mobile Programming 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613635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481913" y="3917120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2019</a:t>
            </a:r>
          </a:p>
          <a:p>
            <a:pPr algn="ctr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7211" y="2659101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847A35-F5FE-43EB-996E-E955493C6AA4}"/>
              </a:ext>
            </a:extLst>
          </p:cNvPr>
          <p:cNvGrpSpPr/>
          <p:nvPr/>
        </p:nvGrpSpPr>
        <p:grpSpPr>
          <a:xfrm>
            <a:off x="3491380" y="2548983"/>
            <a:ext cx="1955986" cy="2846427"/>
            <a:chOff x="3936908" y="2322481"/>
            <a:chExt cx="1955986" cy="2846427"/>
          </a:xfrm>
        </p:grpSpPr>
        <p:grpSp>
          <p:nvGrpSpPr>
            <p:cNvPr id="4" name="그룹 3"/>
            <p:cNvGrpSpPr/>
            <p:nvPr/>
          </p:nvGrpSpPr>
          <p:grpSpPr>
            <a:xfrm>
              <a:off x="3936908" y="2322481"/>
              <a:ext cx="1955986" cy="315590"/>
              <a:chOff x="150855" y="1840624"/>
              <a:chExt cx="1503836" cy="31559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50855" y="1861541"/>
                <a:ext cx="1503836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#1.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자료구조 학습 도우미</a:t>
                </a:r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H="1">
              <a:off x="4727322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671211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108128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276502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프로젝트 소개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63352" y="4891909"/>
              <a:ext cx="15792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개선점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E50504-4F7A-437F-93D0-09C4942F2222}"/>
              </a:ext>
            </a:extLst>
          </p:cNvPr>
          <p:cNvGrpSpPr/>
          <p:nvPr/>
        </p:nvGrpSpPr>
        <p:grpSpPr>
          <a:xfrm>
            <a:off x="5604333" y="2543456"/>
            <a:ext cx="1932493" cy="2846428"/>
            <a:chOff x="6608603" y="2322480"/>
            <a:chExt cx="1932493" cy="28464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608603" y="2322480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#2.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배틀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로얄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게임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7386931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7360304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6797221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966585" y="4621543"/>
              <a:ext cx="11639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게임 진행 방식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23685" y="4891909"/>
              <a:ext cx="1849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어려웠던 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1484CF-D9FC-45C6-AAA7-84DC24FC79BA}"/>
              </a:ext>
            </a:extLst>
          </p:cNvPr>
          <p:cNvGrpSpPr/>
          <p:nvPr/>
        </p:nvGrpSpPr>
        <p:grpSpPr>
          <a:xfrm>
            <a:off x="7666472" y="2543457"/>
            <a:ext cx="1932493" cy="2846427"/>
            <a:chOff x="9240340" y="2322481"/>
            <a:chExt cx="1932493" cy="2846427"/>
          </a:xfrm>
        </p:grpSpPr>
        <p:grpSp>
          <p:nvGrpSpPr>
            <p:cNvPr id="10" name="그룹 9"/>
            <p:cNvGrpSpPr/>
            <p:nvPr/>
          </p:nvGrpSpPr>
          <p:grpSpPr>
            <a:xfrm>
              <a:off x="9240340" y="2322481"/>
              <a:ext cx="1932493" cy="315590"/>
              <a:chOff x="160147" y="1840624"/>
              <a:chExt cx="1485774" cy="315590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43164" y="1861536"/>
                <a:ext cx="1311573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#3.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삼성 </a:t>
                </a:r>
                <a:r>
                  <a:rPr lang="ko-KR" altLang="en-US" sz="1200" b="1" dirty="0" err="1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육목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AI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대회</a:t>
                </a: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 flipH="1">
              <a:off x="10046540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0031467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9468384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629551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알고리즘 분석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344217" y="4891909"/>
              <a:ext cx="17331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어려웠던 점 및 개선점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A347E5-47FD-4195-924A-B2733B8396E2}"/>
              </a:ext>
            </a:extLst>
          </p:cNvPr>
          <p:cNvGrpSpPr/>
          <p:nvPr/>
        </p:nvGrpSpPr>
        <p:grpSpPr>
          <a:xfrm>
            <a:off x="9747009" y="2548983"/>
            <a:ext cx="1932493" cy="2846427"/>
            <a:chOff x="9240340" y="2322481"/>
            <a:chExt cx="1932493" cy="284642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3618811-0487-4063-A8DC-E19A31D570A9}"/>
                </a:ext>
              </a:extLst>
            </p:cNvPr>
            <p:cNvGrpSpPr/>
            <p:nvPr/>
          </p:nvGrpSpPr>
          <p:grpSpPr>
            <a:xfrm>
              <a:off x="9240340" y="2322481"/>
              <a:ext cx="1932493" cy="315590"/>
              <a:chOff x="160147" y="1840624"/>
              <a:chExt cx="1485774" cy="315590"/>
            </a:xfrm>
          </p:grpSpPr>
          <p:sp>
            <p:nvSpPr>
              <p:cNvPr id="41" name="모서리가 둥근 직사각형 10">
                <a:extLst>
                  <a:ext uri="{FF2B5EF4-FFF2-40B4-BE49-F238E27FC236}">
                    <a16:creationId xmlns:a16="http://schemas.microsoft.com/office/drawing/2014/main" id="{FC6278E9-70A5-4DEA-A41F-403F3A5A4C6B}"/>
                  </a:ext>
                </a:extLst>
              </p:cNvPr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F52FF5E-D59C-41DB-832B-BBB8CCBC936F}"/>
                  </a:ext>
                </a:extLst>
              </p:cNvPr>
              <p:cNvSpPr/>
              <p:nvPr/>
            </p:nvSpPr>
            <p:spPr>
              <a:xfrm>
                <a:off x="227140" y="1861536"/>
                <a:ext cx="1343617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#4.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매칭 어플리케이션</a:t>
                </a: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66B4802-1CCA-4692-9775-961F3A3CEC05}"/>
                </a:ext>
              </a:extLst>
            </p:cNvPr>
            <p:cNvCxnSpPr/>
            <p:nvPr/>
          </p:nvCxnSpPr>
          <p:spPr>
            <a:xfrm flipH="1">
              <a:off x="10046540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754E4E5-DB96-47AA-BF1D-2A688D3BE482}"/>
                </a:ext>
              </a:extLst>
            </p:cNvPr>
            <p:cNvCxnSpPr/>
            <p:nvPr/>
          </p:nvCxnSpPr>
          <p:spPr>
            <a:xfrm>
              <a:off x="10031467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75F97CE-458E-4E49-811F-6CD65B6521B3}"/>
                </a:ext>
              </a:extLst>
            </p:cNvPr>
            <p:cNvSpPr/>
            <p:nvPr/>
          </p:nvSpPr>
          <p:spPr>
            <a:xfrm>
              <a:off x="9468384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06B2135-BC06-43B4-9017-7C4A56B7B5EB}"/>
                </a:ext>
              </a:extLst>
            </p:cNvPr>
            <p:cNvSpPr/>
            <p:nvPr/>
          </p:nvSpPr>
          <p:spPr>
            <a:xfrm>
              <a:off x="9629552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프로젝트 소개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5B7789-7A93-4579-8D67-5694D6E0EC5C}"/>
                </a:ext>
              </a:extLst>
            </p:cNvPr>
            <p:cNvSpPr/>
            <p:nvPr/>
          </p:nvSpPr>
          <p:spPr>
            <a:xfrm>
              <a:off x="9421164" y="4891909"/>
              <a:ext cx="15792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개선점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4475" y="2234515"/>
            <a:ext cx="4269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바른고딕"/>
              </a:rPr>
              <a:t>대부분 강의 자료는 </a:t>
            </a:r>
            <a:r>
              <a:rPr lang="ko-KR" altLang="en-US" b="1" dirty="0">
                <a:latin typeface="나눔바른고딕"/>
              </a:rPr>
              <a:t>그림과 코드</a:t>
            </a:r>
            <a:r>
              <a:rPr lang="ko-KR" altLang="en-US" dirty="0">
                <a:latin typeface="나눔바른고딕"/>
              </a:rPr>
              <a:t>로 설명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11FC8A9-A402-4288-86BB-41821DE5446F}"/>
              </a:ext>
            </a:extLst>
          </p:cNvPr>
          <p:cNvSpPr/>
          <p:nvPr/>
        </p:nvSpPr>
        <p:spPr>
          <a:xfrm>
            <a:off x="9406854" y="2672639"/>
            <a:ext cx="484632" cy="66852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A1DE37-63BC-4151-8A1E-9B7C25E52ADB}"/>
              </a:ext>
            </a:extLst>
          </p:cNvPr>
          <p:cNvSpPr/>
          <p:nvPr/>
        </p:nvSpPr>
        <p:spPr>
          <a:xfrm>
            <a:off x="7781862" y="3540138"/>
            <a:ext cx="3734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중요한 과목인 만큼 </a:t>
            </a:r>
            <a:r>
              <a:rPr lang="ko-KR" altLang="en-US" b="1" dirty="0"/>
              <a:t>더 쉽게</a:t>
            </a:r>
            <a:endParaRPr lang="en-US" altLang="ko-KR" b="1" dirty="0"/>
          </a:p>
          <a:p>
            <a:pPr algn="ctr">
              <a:defRPr/>
            </a:pPr>
            <a:r>
              <a:rPr lang="ko-KR" altLang="en-US" dirty="0"/>
              <a:t>공부할 수 있는 도구를 만들어보자</a:t>
            </a:r>
            <a:endParaRPr lang="en-US" altLang="ko-KR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개발 환경 </a:t>
            </a:r>
            <a:r>
              <a:rPr lang="en-US" altLang="ko-KR" dirty="0"/>
              <a:t>: Visual Studio (C++)</a:t>
            </a:r>
            <a:r>
              <a:rPr lang="ko-KR" altLang="en-US" dirty="0"/>
              <a:t>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154E24-FE17-45AF-8BE0-D26E831D3818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37" name="모서리가 둥근 직사각형 4">
              <a:extLst>
                <a:ext uri="{FF2B5EF4-FFF2-40B4-BE49-F238E27FC236}">
                  <a16:creationId xmlns:a16="http://schemas.microsoft.com/office/drawing/2014/main" id="{298A0D27-1133-4D05-B9FC-35A24DC8DCF2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019B825-8DA0-45EB-8A31-A4CD4880E1DA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415A86-01AB-4B53-BCDA-B475EEB54867}"/>
              </a:ext>
            </a:extLst>
          </p:cNvPr>
          <p:cNvSpPr/>
          <p:nvPr/>
        </p:nvSpPr>
        <p:spPr>
          <a:xfrm>
            <a:off x="5637424" y="5296822"/>
            <a:ext cx="340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hlinkClick r:id="rId2" action="ppaction://hlinkfile" tooltip="자료 구조 학습 도우미 exe 파일"/>
              </a:rPr>
              <a:t>자료구조 학습 도우미 </a:t>
            </a:r>
            <a:r>
              <a:rPr lang="ko-KR" altLang="en-US" dirty="0" err="1">
                <a:hlinkClick r:id="rId2" action="ppaction://hlinkfile" tooltip="자료 구조 학습 도우미 exe 파일"/>
              </a:rPr>
              <a:t>exe</a:t>
            </a:r>
            <a:r>
              <a:rPr lang="ko-KR" altLang="en-US" dirty="0">
                <a:hlinkClick r:id="rId2" action="ppaction://hlinkfile" tooltip="자료 구조 학습 도우미 exe 파일"/>
              </a:rPr>
              <a:t> 파일</a:t>
            </a:r>
            <a:endParaRPr lang="ko-KR" altLang="en-US" dirty="0"/>
          </a:p>
        </p:txBody>
      </p:sp>
      <p:pic>
        <p:nvPicPr>
          <p:cNvPr id="1026" name="Picture 2" descr="ìë£êµ¬ì¡°ì ëí ì´ë¯¸ì§ ê²ìê²°ê³¼">
            <a:extLst>
              <a:ext uri="{FF2B5EF4-FFF2-40B4-BE49-F238E27FC236}">
                <a16:creationId xmlns:a16="http://schemas.microsoft.com/office/drawing/2014/main" id="{ACD9143B-8137-45F5-B4BE-F755221E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75" y="1965889"/>
            <a:ext cx="4485600" cy="29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DCCFB7-123D-48C3-9210-FE16F94AA97E}"/>
              </a:ext>
            </a:extLst>
          </p:cNvPr>
          <p:cNvSpPr/>
          <p:nvPr/>
        </p:nvSpPr>
        <p:spPr>
          <a:xfrm>
            <a:off x="4579918" y="5878735"/>
            <a:ext cx="55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https://github.com/ghdms/DataStructureTeacher.git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7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82618C-6DF0-42D2-9D70-2CB16E54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06" y="1648617"/>
            <a:ext cx="2790825" cy="2257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977E8-C8BD-4D9F-8AAC-6DF4FA71C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"/>
          <a:stretch/>
        </p:blipFill>
        <p:spPr>
          <a:xfrm>
            <a:off x="3663935" y="4028570"/>
            <a:ext cx="3562596" cy="22561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E961FA-B353-4E9B-A075-BBFEE5EC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95" y="1649896"/>
            <a:ext cx="3546450" cy="2256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AD79A-8165-417C-A269-D61EB658044E}"/>
              </a:ext>
            </a:extLst>
          </p:cNvPr>
          <p:cNvSpPr txBox="1"/>
          <p:nvPr/>
        </p:nvSpPr>
        <p:spPr>
          <a:xfrm>
            <a:off x="7346948" y="4751450"/>
            <a:ext cx="40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화면 및 </a:t>
            </a:r>
            <a:r>
              <a:rPr lang="en-US" altLang="ko-KR" dirty="0"/>
              <a:t>LIST, GRAPH </a:t>
            </a:r>
            <a:r>
              <a:rPr lang="ko-KR" altLang="en-US" dirty="0"/>
              <a:t>예시 화면</a:t>
            </a: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53943E-BE80-4AF4-83CE-6B2116682683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24" name="모서리가 둥근 직사각형 4">
              <a:extLst>
                <a:ext uri="{FF2B5EF4-FFF2-40B4-BE49-F238E27FC236}">
                  <a16:creationId xmlns:a16="http://schemas.microsoft.com/office/drawing/2014/main" id="{41D6B685-9738-41A7-9936-FC074BC55C9E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05D44F9-2C83-41DE-B56E-F8E40200EE84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61760" y="1128663"/>
            <a:ext cx="1735454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개선점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1286" y="1425195"/>
            <a:ext cx="8176402" cy="338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b="1" dirty="0"/>
              <a:t>Data Structure</a:t>
            </a:r>
            <a:r>
              <a:rPr lang="ko-KR" altLang="en-US" b="1" dirty="0"/>
              <a:t> </a:t>
            </a:r>
            <a:r>
              <a:rPr lang="ko-KR" altLang="en-US" dirty="0"/>
              <a:t>및 하위 클래스 설계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공통 함수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(insert, delete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bubble sort,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Max heap</a:t>
            </a:r>
            <a:r>
              <a:rPr lang="ko-KR" altLang="en-US" dirty="0"/>
              <a:t>과</a:t>
            </a:r>
            <a:r>
              <a:rPr lang="en-US" altLang="ko-KR" dirty="0"/>
              <a:t> Min heap</a:t>
            </a:r>
            <a:r>
              <a:rPr lang="ko-KR" altLang="en-US" dirty="0"/>
              <a:t> 구현 및</a:t>
            </a:r>
          </a:p>
          <a:p>
            <a:pPr>
              <a:defRPr/>
            </a:pPr>
            <a:r>
              <a:rPr lang="ko-KR" altLang="en-US" dirty="0"/>
              <a:t>	   특정 색깔로 시각화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sort</a:t>
            </a:r>
            <a:r>
              <a:rPr lang="ko-KR" altLang="en-US" dirty="0"/>
              <a:t>버튼을 누른 경우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heap</a:t>
            </a:r>
            <a:r>
              <a:rPr lang="ko-KR" altLang="en-US" dirty="0"/>
              <a:t> 버튼을 누른 후 </a:t>
            </a:r>
            <a:r>
              <a:rPr lang="en-US" altLang="ko-KR" dirty="0"/>
              <a:t>insert</a:t>
            </a:r>
            <a:r>
              <a:rPr lang="ko-KR" altLang="en-US" dirty="0"/>
              <a:t>할 경우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delete</a:t>
            </a:r>
            <a:r>
              <a:rPr lang="ko-KR" altLang="en-US" dirty="0"/>
              <a:t> 기능 추가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추가 기능 </a:t>
            </a:r>
            <a:r>
              <a:rPr lang="en-US" altLang="ko-KR" dirty="0"/>
              <a:t>(ex. heap</a:t>
            </a:r>
            <a:r>
              <a:rPr lang="ko-KR" altLang="en-US" dirty="0"/>
              <a:t> 과정 시각화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Binary Search, </a:t>
            </a:r>
            <a:r>
              <a:rPr lang="ko-KR" altLang="en-US" dirty="0"/>
              <a:t>다양한 </a:t>
            </a:r>
            <a:r>
              <a:rPr lang="en-US" altLang="ko-KR" dirty="0"/>
              <a:t>sort, </a:t>
            </a:r>
            <a:r>
              <a:rPr lang="ko-KR" altLang="en-US" dirty="0"/>
              <a:t>	   같은 데이터로 자료 구조 변경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최단 거리 계산 등</a:t>
            </a:r>
            <a:r>
              <a:rPr lang="en-US" altLang="ko-KR" dirty="0"/>
              <a:t>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3786E4-AAB6-4DFF-9514-D828FF9EF219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29" name="모서리가 둥근 직사각형 4">
              <a:extLst>
                <a:ext uri="{FF2B5EF4-FFF2-40B4-BE49-F238E27FC236}">
                  <a16:creationId xmlns:a16="http://schemas.microsoft.com/office/drawing/2014/main" id="{0A8148DE-1A5D-4393-8D4E-6C4C094C4D99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2FA85C-7189-47F3-9664-4F049802056A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456869AC-F967-49B2-AE93-7B6F039F0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47699" y="4945127"/>
            <a:ext cx="3765090" cy="150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39A3955-02FE-4013-8AF1-3E7BDB215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8699" y="4945127"/>
            <a:ext cx="3803228" cy="1509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0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4389" y="1573276"/>
            <a:ext cx="4058888" cy="290548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배틀 로얄 모티브 게임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421822"/>
            <a:ext cx="2413850" cy="19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로그인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회원가입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아이템 획득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적 탐색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핸드폰 흔든 횟수로  승패 결정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JAVA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Programming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   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552074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829073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80834" y="1128663"/>
            <a:ext cx="1325880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게임 진행 방식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1996819" y="5831189"/>
            <a:ext cx="345440" cy="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5805" y="5408295"/>
            <a:ext cx="3184948" cy="36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hlinkClick r:id="rId3" action="ppaction://hlinkfile" tooltip="게임 시현 영상"/>
              </a:rPr>
              <a:t>게임 시현 영상</a:t>
            </a:r>
            <a:r>
              <a:rPr lang="ko-KR" altLang="en-US" dirty="0"/>
              <a:t> </a:t>
            </a:r>
            <a:r>
              <a:rPr lang="en-US" altLang="ko-KR" dirty="0"/>
              <a:t>(91</a:t>
            </a:r>
            <a:r>
              <a:rPr lang="ko-KR" altLang="en-US" dirty="0"/>
              <a:t>초</a:t>
            </a:r>
            <a:r>
              <a:rPr lang="en-US" altLang="ko-KR" dirty="0"/>
              <a:t>,</a:t>
            </a:r>
            <a:r>
              <a:rPr lang="ko-KR" altLang="en-US" dirty="0"/>
              <a:t> 대전</a:t>
            </a:r>
            <a:r>
              <a:rPr lang="en-US" altLang="ko-KR" dirty="0"/>
              <a:t>)</a:t>
            </a:r>
          </a:p>
        </p:txBody>
      </p:sp>
      <p:sp>
        <p:nvSpPr>
          <p:cNvPr id="52" name="모서리가 둥근 직사각형 7"/>
          <p:cNvSpPr/>
          <p:nvPr/>
        </p:nvSpPr>
        <p:spPr>
          <a:xfrm>
            <a:off x="484814" y="2098650"/>
            <a:ext cx="1932493" cy="315590"/>
          </a:xfrm>
          <a:prstGeom prst="roundRect">
            <a:avLst>
              <a:gd name="adj" fmla="val 19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#2.</a:t>
            </a: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 배틀 로얄 게임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96420D-6102-441B-A182-20BE3BB76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87"/>
          <a:stretch/>
        </p:blipFill>
        <p:spPr>
          <a:xfrm>
            <a:off x="7601601" y="1573276"/>
            <a:ext cx="4165168" cy="21440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08F656-4917-4122-8C61-703D8F2D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571" y="3725732"/>
            <a:ext cx="3522794" cy="2643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9B65B8-D34B-4C0A-8B2E-3B45BFE51EE0}"/>
              </a:ext>
            </a:extLst>
          </p:cNvPr>
          <p:cNvSpPr/>
          <p:nvPr/>
        </p:nvSpPr>
        <p:spPr>
          <a:xfrm>
            <a:off x="7593212" y="3531765"/>
            <a:ext cx="2188350" cy="193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6A9B6-7FA0-45D8-88EE-7BF8A178A1A9}"/>
              </a:ext>
            </a:extLst>
          </p:cNvPr>
          <p:cNvSpPr txBox="1"/>
          <p:nvPr/>
        </p:nvSpPr>
        <p:spPr>
          <a:xfrm>
            <a:off x="3363347" y="4857230"/>
            <a:ext cx="418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: Eclipse (JAVA), PHP, MySQL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016950-BEAB-44C2-A0C7-65897B41DA2D}"/>
              </a:ext>
            </a:extLst>
          </p:cNvPr>
          <p:cNvSpPr/>
          <p:nvPr/>
        </p:nvSpPr>
        <p:spPr>
          <a:xfrm>
            <a:off x="2857574" y="5959822"/>
            <a:ext cx="5201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6"/>
              </a:rPr>
              <a:t>https://github.com/ghdms/BattleRoyaleGame.git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배틀 로얄 모티브 게임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421822"/>
            <a:ext cx="2413850" cy="19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로그인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회원가입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아이템 획득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적 탐색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핸드폰 흔든 횟수로  승패 결정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JAVA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Programming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   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552074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829073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280785" y="1128663"/>
            <a:ext cx="213550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어려웠던 점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1996819" y="5831189"/>
            <a:ext cx="345440" cy="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32524" y="1582789"/>
            <a:ext cx="77699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b="1" dirty="0"/>
              <a:t>DB</a:t>
            </a:r>
            <a:r>
              <a:rPr lang="ko-KR" altLang="en-US" dirty="0"/>
              <a:t> 관리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서버에서 아이템</a:t>
            </a:r>
            <a:r>
              <a:rPr lang="en-US" altLang="ko-KR" dirty="0"/>
              <a:t>,</a:t>
            </a:r>
            <a:r>
              <a:rPr lang="ko-KR" altLang="en-US" dirty="0"/>
              <a:t> 지역</a:t>
            </a:r>
            <a:r>
              <a:rPr lang="en-US" altLang="ko-KR" dirty="0"/>
              <a:t>,</a:t>
            </a:r>
            <a:r>
              <a:rPr lang="ko-KR" altLang="en-US" dirty="0"/>
              <a:t> 유저 등의 정보 관리 	</a:t>
            </a:r>
            <a:r>
              <a:rPr lang="en-US" altLang="ko-KR" dirty="0"/>
              <a:t>		- </a:t>
            </a:r>
            <a:r>
              <a:rPr lang="ko-KR" altLang="en-US" dirty="0"/>
              <a:t>릴레이션 관리 및 각종 </a:t>
            </a:r>
            <a:r>
              <a:rPr lang="en-US" altLang="ko-KR" dirty="0"/>
              <a:t>SQL</a:t>
            </a:r>
            <a:r>
              <a:rPr lang="ko-KR" altLang="en-US" dirty="0"/>
              <a:t>문으로 정보 변경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b="1" dirty="0"/>
              <a:t>게임 기능 </a:t>
            </a:r>
            <a:r>
              <a:rPr lang="ko-KR" altLang="en-US" dirty="0"/>
              <a:t>개발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로그인</a:t>
            </a:r>
            <a:r>
              <a:rPr lang="en-US" altLang="ko-KR" dirty="0"/>
              <a:t>,</a:t>
            </a:r>
            <a:r>
              <a:rPr lang="ko-KR" altLang="en-US" dirty="0"/>
              <a:t> 회원가입 등 기본적인 기능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- </a:t>
            </a:r>
            <a:r>
              <a:rPr lang="ko-KR" altLang="en-US" dirty="0"/>
              <a:t>스레드를 이용하여 지역 파괴</a:t>
            </a:r>
            <a:r>
              <a:rPr lang="en-US" altLang="ko-KR" dirty="0"/>
              <a:t>,</a:t>
            </a:r>
            <a:r>
              <a:rPr lang="ko-KR" altLang="en-US" dirty="0"/>
              <a:t> 대전 기능 개발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어려웠던 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언어 비율 </a:t>
            </a:r>
            <a:r>
              <a:rPr lang="en-US" altLang="ko-KR" dirty="0"/>
              <a:t>80%</a:t>
            </a:r>
            <a:r>
              <a:rPr lang="ko-KR" altLang="en-US" dirty="0"/>
              <a:t>이상이란 수업 조건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로 개발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아이템 사용 시 정보 갱신의 어려움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핸드폰 화면에서도 갱신 결과 적용 필요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3.</a:t>
            </a:r>
            <a:r>
              <a:rPr lang="ko-KR" altLang="en-US" dirty="0"/>
              <a:t> 대전에서 데미지 계산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여러 아이템 중 선택 및 비율 조정 필요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74750" y="4949505"/>
            <a:ext cx="2536100" cy="1572382"/>
          </a:xfrm>
          <a:prstGeom prst="rect">
            <a:avLst/>
          </a:prstGeom>
        </p:spPr>
      </p:pic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025A0333-53E2-4E02-BE3E-233039BDDBEC}"/>
              </a:ext>
            </a:extLst>
          </p:cNvPr>
          <p:cNvSpPr/>
          <p:nvPr/>
        </p:nvSpPr>
        <p:spPr>
          <a:xfrm>
            <a:off x="484814" y="2098650"/>
            <a:ext cx="1932493" cy="315590"/>
          </a:xfrm>
          <a:prstGeom prst="roundRect">
            <a:avLst>
              <a:gd name="adj" fmla="val 19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#2.</a:t>
            </a: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 배틀 로얄 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147434" y="1128663"/>
            <a:ext cx="2392681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알고리즘 분석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(1)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기본 방어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2558" y="4851322"/>
            <a:ext cx="2723442" cy="105833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1850" y="1779058"/>
            <a:ext cx="2724150" cy="26384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303156" y="4477409"/>
            <a:ext cx="538628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 dirty="0"/>
              <a:t>-</a:t>
            </a:r>
            <a:r>
              <a:rPr lang="ko-KR" altLang="en-US" sz="1700" dirty="0"/>
              <a:t> </a:t>
            </a:r>
            <a:r>
              <a:rPr lang="en-US" altLang="ko-KR" sz="1700" dirty="0"/>
              <a:t>1.</a:t>
            </a:r>
            <a:r>
              <a:rPr lang="ko-KR" altLang="en-US" sz="1700" dirty="0"/>
              <a:t> 흑 </a:t>
            </a:r>
            <a:r>
              <a:rPr lang="en-US" altLang="ko-KR" sz="1700" dirty="0"/>
              <a:t>4</a:t>
            </a:r>
            <a:r>
              <a:rPr lang="ko-KR" altLang="en-US" sz="1700" dirty="0"/>
              <a:t>개가 이어져 있는 모양이 두 개 있는 상황</a:t>
            </a:r>
            <a:r>
              <a:rPr lang="en-US" altLang="ko-KR" sz="1700" dirty="0"/>
              <a:t>.</a:t>
            </a:r>
            <a:r>
              <a:rPr lang="ko-KR" altLang="en-US" sz="1700" dirty="0"/>
              <a:t> 백이 두 수 모두 사용하여 방어 </a:t>
            </a:r>
            <a:r>
              <a:rPr lang="en-US" altLang="ko-KR" sz="1700" dirty="0"/>
              <a:t>(</a:t>
            </a:r>
            <a:r>
              <a:rPr lang="ko-KR" altLang="en-US" sz="1700" b="1" dirty="0"/>
              <a:t>안전</a:t>
            </a:r>
            <a:r>
              <a:rPr lang="en-US" altLang="ko-KR" sz="1700" dirty="0"/>
              <a:t>)</a:t>
            </a:r>
          </a:p>
          <a:p>
            <a:pPr>
              <a:defRPr/>
            </a:pPr>
            <a:endParaRPr lang="ko-KR" altLang="en-US" sz="1700" dirty="0"/>
          </a:p>
          <a:p>
            <a:pPr marL="285750" indent="-285750">
              <a:buFontTx/>
              <a:buChar char="-"/>
              <a:defRPr/>
            </a:pPr>
            <a:r>
              <a:rPr lang="en-US" altLang="ko-KR" sz="1700" dirty="0"/>
              <a:t>2.</a:t>
            </a:r>
            <a:r>
              <a:rPr lang="ko-KR" altLang="en-US" sz="1700" dirty="0"/>
              <a:t> 백의 입장에서 하나의 수로 방어 가능하다 판단 </a:t>
            </a:r>
            <a:r>
              <a:rPr lang="en-US" altLang="ko-KR" sz="1700" dirty="0"/>
              <a:t>(</a:t>
            </a:r>
            <a:r>
              <a:rPr lang="ko-KR" altLang="en-US" sz="1700" dirty="0"/>
              <a:t>한쪽이 막혀 있거나 범위 밖일 경우 </a:t>
            </a:r>
            <a:r>
              <a:rPr lang="en-US" altLang="ko-KR" sz="1700" dirty="0"/>
              <a:t>-</a:t>
            </a:r>
            <a:r>
              <a:rPr lang="ko-KR" altLang="en-US" sz="1700" dirty="0"/>
              <a:t> </a:t>
            </a:r>
            <a:r>
              <a:rPr lang="ko-KR" altLang="en-US" sz="1700" b="1" dirty="0"/>
              <a:t>효율</a:t>
            </a:r>
            <a:r>
              <a:rPr lang="en-US" altLang="ko-KR" sz="1700" dirty="0"/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/>
              <a:t>개발 환경 </a:t>
            </a:r>
            <a:r>
              <a:rPr lang="en-US" altLang="ko-KR" sz="1700" dirty="0"/>
              <a:t>: Visual Studio (C++)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06170" y="1689006"/>
            <a:ext cx="518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 이하 사용자를 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를 백이라 지칭</a:t>
            </a:r>
            <a:r>
              <a:rPr lang="en-US" altLang="ko-KR" dirty="0"/>
              <a:t>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406170" y="2162282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상대 </a:t>
            </a:r>
            <a:r>
              <a:rPr lang="en-US" altLang="ko-KR" b="1">
                <a:solidFill>
                  <a:schemeClr val="dk1"/>
                </a:solidFill>
              </a:rPr>
              <a:t>6</a:t>
            </a:r>
            <a:r>
              <a:rPr lang="ko-KR" altLang="en-US" b="1">
                <a:solidFill>
                  <a:schemeClr val="dk1"/>
                </a:solidFill>
              </a:rPr>
              <a:t>목 가능 여부 파악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221211" y="3403833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dk1"/>
                </a:solidFill>
              </a:rPr>
              <a:t>상대 공격 연결 가능 여부 파악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059535" y="3403833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자신 공격 연결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216978" y="2165457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자신 </a:t>
            </a:r>
            <a:r>
              <a:rPr lang="en-US" altLang="ko-KR" b="1">
                <a:solidFill>
                  <a:schemeClr val="dk1"/>
                </a:solidFill>
              </a:rPr>
              <a:t>6</a:t>
            </a:r>
            <a:r>
              <a:rPr lang="ko-KR" altLang="en-US" b="1">
                <a:solidFill>
                  <a:schemeClr val="dk1"/>
                </a:solidFill>
              </a:rPr>
              <a:t>목 가능 여부 파악</a:t>
            </a:r>
          </a:p>
        </p:txBody>
      </p:sp>
      <p:cxnSp>
        <p:nvCxnSpPr>
          <p:cNvPr id="52" name="직선 화살표 연결선 51"/>
          <p:cNvCxnSpPr>
            <a:cxnSpLocks/>
            <a:stCxn id="48" idx="3"/>
            <a:endCxn id="51" idx="1"/>
          </p:cNvCxnSpPr>
          <p:nvPr/>
        </p:nvCxnSpPr>
        <p:spPr>
          <a:xfrm>
            <a:off x="7757231" y="2628550"/>
            <a:ext cx="459747" cy="317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51" idx="2"/>
            <a:endCxn id="49" idx="0"/>
          </p:cNvCxnSpPr>
          <p:nvPr/>
        </p:nvCxnSpPr>
        <p:spPr>
          <a:xfrm>
            <a:off x="8892509" y="3097993"/>
            <a:ext cx="4233" cy="30584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9" idx="3"/>
            <a:endCxn id="50" idx="1"/>
          </p:cNvCxnSpPr>
          <p:nvPr/>
        </p:nvCxnSpPr>
        <p:spPr>
          <a:xfrm>
            <a:off x="9572272" y="3870101"/>
            <a:ext cx="48726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62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B42BD3-AF69-4983-83BB-DEE6E7076579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id="{94245710-79BD-490D-96CE-1ABC5477D5C4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CD0939-11C2-4145-B0AC-67E8D7E97F48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1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833110" y="1128663"/>
            <a:ext cx="30308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알고리즘 분석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(2)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추가 방어 및 공격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3222" y="1961443"/>
            <a:ext cx="1799166" cy="24588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887184" y="2310438"/>
            <a:ext cx="3546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왼쪽의 상황에서 막지 않고</a:t>
            </a:r>
            <a:r>
              <a:rPr lang="en-US" altLang="ko-KR" dirty="0"/>
              <a:t>,</a:t>
            </a:r>
          </a:p>
          <a:p>
            <a:pPr algn="ctr">
              <a:defRPr/>
            </a:pPr>
            <a:endParaRPr lang="ko-KR" altLang="en-US" dirty="0"/>
          </a:p>
          <a:p>
            <a:pPr algn="ctr">
              <a:defRPr/>
            </a:pPr>
            <a:r>
              <a:rPr lang="ko-KR" altLang="en-US" dirty="0"/>
              <a:t>오른쪽으로 이어진다면</a:t>
            </a:r>
            <a:endParaRPr lang="en-US" altLang="ko-KR" dirty="0"/>
          </a:p>
          <a:p>
            <a:pPr algn="ctr">
              <a:defRPr/>
            </a:pPr>
            <a:r>
              <a:rPr lang="ko-KR" altLang="en-US" b="1" dirty="0"/>
              <a:t>다음 턴에 패배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ko-KR" altLang="en-US" dirty="0"/>
          </a:p>
          <a:p>
            <a:pPr algn="ctr">
              <a:defRPr/>
            </a:pPr>
            <a:r>
              <a:rPr lang="ko-KR" altLang="en-US" dirty="0"/>
              <a:t>이 경우를 막기 위해 돌 </a:t>
            </a:r>
            <a:r>
              <a:rPr lang="en-US" altLang="ko-KR" dirty="0"/>
              <a:t>1</a:t>
            </a:r>
            <a:r>
              <a:rPr lang="ko-KR" altLang="en-US" dirty="0"/>
              <a:t>개 사용</a:t>
            </a:r>
            <a:r>
              <a:rPr lang="en-US" altLang="ko-KR" dirty="0"/>
              <a:t>.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55031" y="5016375"/>
            <a:ext cx="3267075" cy="43815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74369" y="1961091"/>
            <a:ext cx="2319032" cy="245302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887183" y="4635285"/>
            <a:ext cx="3546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/>
              <a:t>전체 탐색 </a:t>
            </a:r>
            <a:r>
              <a:rPr lang="ko-KR" altLang="en-US" dirty="0"/>
              <a:t>후 다음과 같을 때</a:t>
            </a:r>
            <a:endParaRPr lang="en-US" altLang="ko-KR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en-US" altLang="ko-KR" b="1" dirty="0"/>
              <a:t>6</a:t>
            </a:r>
            <a:r>
              <a:rPr lang="ko-KR" altLang="en-US" b="1" dirty="0"/>
              <a:t>목이 될 수 있으므로</a:t>
            </a:r>
            <a:r>
              <a:rPr lang="ko-KR" altLang="en-US" dirty="0"/>
              <a:t> 돌 </a:t>
            </a:r>
            <a:r>
              <a:rPr lang="en-US" altLang="ko-KR" dirty="0"/>
              <a:t>1</a:t>
            </a:r>
            <a:r>
              <a:rPr lang="ko-KR" altLang="en-US" dirty="0"/>
              <a:t>개를 사용하여 승리</a:t>
            </a:r>
            <a:r>
              <a:rPr lang="en-US" altLang="ko-KR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E24099-4CA9-4574-B4F9-8885B8F04F9B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:a16="http://schemas.microsoft.com/office/drawing/2014/main" id="{FB95F818-324C-4291-9D11-81AF01244F3A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F0A9F3-3011-4FE8-A258-2B0362D1C4B7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1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와이드스크린</PresentationFormat>
  <Paragraphs>200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나눔바른고딕</vt:lpstr>
      <vt:lpstr>나눔바른고딕 UltraLight</vt:lpstr>
      <vt:lpstr>나눔스퀘어 ExtraBold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ghdms</cp:lastModifiedBy>
  <cp:revision>94</cp:revision>
  <dcterms:created xsi:type="dcterms:W3CDTF">2018-06-16T09:30:48Z</dcterms:created>
  <dcterms:modified xsi:type="dcterms:W3CDTF">2019-01-24T02:53:41Z</dcterms:modified>
  <cp:version>1000.0000.01</cp:version>
</cp:coreProperties>
</file>