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97869c3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97869c3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7869c3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97869c3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Manifold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semi-supervised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Iterative Classification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 randomly drawn dataset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7869c3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97869c3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Manifold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semi-supervised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Iterative Classification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 randomly drawn dataset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97869c3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97869c3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97869c3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97869c3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7869c3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7869c3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7869c3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97869c3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Lo = supervised loss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lambda = weight</a:t>
            </a:r>
            <a:br>
              <a:rPr lang="ko"/>
            </a:br>
            <a:r>
              <a:rPr lang="ko"/>
              <a:t>A = adjacency matri</a:t>
            </a:r>
            <a:r>
              <a:rPr lang="ko"/>
              <a:t>x</a:t>
            </a:r>
            <a:br>
              <a:rPr lang="ko"/>
            </a:br>
            <a:r>
              <a:rPr lang="ko"/>
              <a:t>X = node feature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f() =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delta = graph Laplacian = D -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7869c3a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7869c3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7869c3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97869c3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97869c3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97869c3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97869c3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97869c3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97869c3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97869c3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7869c3a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7869c3a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Manifold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semi-supervised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 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Iterative Classification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 randomly drawn dataset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5400"/>
            <a:ext cx="8520600" cy="11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300"/>
              <a:t>SEMI-SUPERVISED CLASSIFICATION WITH 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300"/>
              <a:t>GRAPH CONVOLUTIONAL NETWORKS </a:t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95550"/>
            <a:ext cx="85206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Thomas N.Kipf &amp; Max Welling (ICLR 2017)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Presenter: 강홍석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Experiments - Dataset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5" y="1790225"/>
            <a:ext cx="8726226" cy="175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Experiments - Results of GCN and baseline methods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6025"/>
            <a:ext cx="8645026" cy="3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Experiments - Results of Propagation models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8839199" cy="27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Limitations &amp; Future Work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AutoNum type="arabicPeriod"/>
            </a:pPr>
            <a:r>
              <a:rPr lang="ko" sz="1695"/>
              <a:t>Memory </a:t>
            </a:r>
            <a:r>
              <a:rPr lang="ko" sz="1695"/>
              <a:t>requirement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ko" sz="1695"/>
              <a:t>현재 실험에서는 full-batch gradient descent로 진행하기 때문에 요구 메모리 양이 data size에 linear하게 증가한다. dataset이 큰 경우에는 mini batch로 작동하도록 하여야 한다.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AutoNum type="arabicPeriod"/>
            </a:pPr>
            <a:r>
              <a:rPr lang="ko" sz="1695"/>
              <a:t>Directed edges and edge features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ko" sz="1695"/>
              <a:t>GCN framework</a:t>
            </a:r>
            <a:r>
              <a:rPr lang="ko" sz="1695"/>
              <a:t>는 undirected graph에 대해서 support 한다.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AutoNum type="arabicPeriod"/>
            </a:pPr>
            <a:r>
              <a:rPr lang="ko" sz="1695"/>
              <a:t>Limiting Assumptions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695"/>
              <a:t>self connection</a:t>
            </a:r>
            <a:r>
              <a:rPr lang="ko" sz="1695"/>
              <a:t>과 edge to neighbor node의 가중치가 둘이 같다는 전제가 있지만, 이후에는 trainable weight을 이용하여 학습하도록 하는 실험이 필요하다.</a:t>
            </a:r>
            <a:endParaRPr sz="169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Implementation 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42550"/>
            <a:ext cx="8839197" cy="152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83057" cy="21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133200" y="1129875"/>
            <a:ext cx="34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GCN training on Cora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Accuray = 0.8150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Same results with the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18950" y="327700"/>
            <a:ext cx="55497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GCN - Graph Convolutional Networks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50" y="875525"/>
            <a:ext cx="5291424" cy="40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37050" y="1827500"/>
            <a:ext cx="28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on Image using convolution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237050" y="3649200"/>
            <a:ext cx="28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GCN on Graph using convolution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 Definition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problem of classifying nodes in graph, but labeled only subset of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=&gt; </a:t>
            </a:r>
            <a:r>
              <a:rPr lang="ko"/>
              <a:t>graph-based semi-supervised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Previous approaches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=&gt; graph Laplacian regularization term in loss function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5" y="3411625"/>
            <a:ext cx="81172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497125" y="4283100"/>
            <a:ext cx="54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연결되</a:t>
            </a:r>
            <a:r>
              <a:rPr lang="ko"/>
              <a:t>어 있는 node 들은 비슷한 label 값을 가진다는 assumption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</a:t>
            </a:r>
            <a:r>
              <a:rPr lang="ko">
                <a:solidFill>
                  <a:srgbClr val="F15B4E"/>
                </a:solidFill>
              </a:rPr>
              <a:t>Graph Capacity Restriction</a:t>
            </a:r>
            <a:endParaRPr>
              <a:solidFill>
                <a:srgbClr val="F15B4E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9282" l="0" r="0" t="21112"/>
          <a:stretch/>
        </p:blipFill>
        <p:spPr>
          <a:xfrm>
            <a:off x="490425" y="4283100"/>
            <a:ext cx="3006699" cy="4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Theoretical Motivation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0575" y="1335625"/>
            <a:ext cx="50151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Layer-wise propagation rule of GCN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5934" l="4375" r="5777" t="15913"/>
          <a:stretch/>
        </p:blipFill>
        <p:spPr>
          <a:xfrm>
            <a:off x="4658025" y="1335625"/>
            <a:ext cx="4281851" cy="6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0575" y="2343150"/>
            <a:ext cx="683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ko" sz="1600">
                <a:solidFill>
                  <a:schemeClr val="dk2"/>
                </a:solidFill>
              </a:rPr>
              <a:t>Spectral Graph Convolution (Graph Fourier Transform)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ko" sz="1600">
                <a:solidFill>
                  <a:schemeClr val="dk2"/>
                </a:solidFill>
              </a:rPr>
              <a:t>First-Order Approximation with Chebyshev P</a:t>
            </a:r>
            <a:r>
              <a:rPr lang="ko" sz="1600">
                <a:solidFill>
                  <a:schemeClr val="dk2"/>
                </a:solidFill>
              </a:rPr>
              <a:t>olynomials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ko" sz="1600">
                <a:solidFill>
                  <a:schemeClr val="dk2"/>
                </a:solidFill>
              </a:rPr>
              <a:t>Renormalization Trick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Theoretical Motivation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65250" y="1257325"/>
            <a:ext cx="7043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1. Spectral Graph Convolution (Graph Fourier Transform)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8460" l="12803" r="10479" t="30586"/>
          <a:stretch/>
        </p:blipFill>
        <p:spPr>
          <a:xfrm>
            <a:off x="737325" y="2693450"/>
            <a:ext cx="248612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8307" l="5872" r="12455" t="17978"/>
          <a:stretch/>
        </p:blipFill>
        <p:spPr>
          <a:xfrm>
            <a:off x="5743875" y="3370875"/>
            <a:ext cx="2625600" cy="9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035300" y="2708175"/>
            <a:ext cx="374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expensive computation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=&gt; Chebyshev Polynomials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8404" l="10715" r="8042" t="8053"/>
          <a:stretch/>
        </p:blipFill>
        <p:spPr>
          <a:xfrm>
            <a:off x="661124" y="3173675"/>
            <a:ext cx="3224275" cy="10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48250" y="3661675"/>
            <a:ext cx="269400" cy="224700"/>
          </a:xfrm>
          <a:prstGeom prst="rightArrow">
            <a:avLst>
              <a:gd fmla="val 3854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74875" y="4251300"/>
            <a:ext cx="813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g</a:t>
            </a:r>
            <a:r>
              <a:rPr lang="ko" sz="1200">
                <a:solidFill>
                  <a:schemeClr val="dk1"/>
                </a:solidFill>
              </a:rPr>
              <a:t>θ</a:t>
            </a:r>
            <a:r>
              <a:rPr lang="ko" sz="1600">
                <a:solidFill>
                  <a:schemeClr val="dk1"/>
                </a:solidFill>
              </a:rPr>
              <a:t>: filter		x: signal of nodes		L: laplacian matrix</a:t>
            </a:r>
            <a:r>
              <a:rPr lang="ko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UΛU</a:t>
            </a:r>
            <a:r>
              <a:rPr lang="ko" sz="1500">
                <a:solidFill>
                  <a:schemeClr val="dk1"/>
                </a:solidFill>
              </a:rPr>
              <a:t>⊤ </a:t>
            </a:r>
            <a:r>
              <a:rPr lang="ko" sz="1600">
                <a:solidFill>
                  <a:schemeClr val="dk1"/>
                </a:solidFill>
              </a:rPr>
              <a:t>: eigen decomposition of L		D: Degree matrix		I</a:t>
            </a:r>
            <a:r>
              <a:rPr lang="ko" sz="1200">
                <a:solidFill>
                  <a:schemeClr val="dk1"/>
                </a:solidFill>
              </a:rPr>
              <a:t>N</a:t>
            </a:r>
            <a:r>
              <a:rPr lang="ko" sz="1600">
                <a:solidFill>
                  <a:schemeClr val="dk1"/>
                </a:solidFill>
              </a:rPr>
              <a:t> = identity matrix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01" y="2012900"/>
            <a:ext cx="5975485" cy="4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48250" y="2899675"/>
            <a:ext cx="269400" cy="224700"/>
          </a:xfrm>
          <a:prstGeom prst="rightArrow">
            <a:avLst>
              <a:gd fmla="val 3854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Theoretical Motivation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0760" l="11159" r="8091" t="7593"/>
          <a:stretch/>
        </p:blipFill>
        <p:spPr>
          <a:xfrm>
            <a:off x="670050" y="2461375"/>
            <a:ext cx="3147196" cy="9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20651" l="2109" r="2888" t="23669"/>
          <a:stretch/>
        </p:blipFill>
        <p:spPr>
          <a:xfrm>
            <a:off x="719025" y="3444375"/>
            <a:ext cx="7565482" cy="5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22173" l="5100" r="6661" t="16574"/>
          <a:stretch/>
        </p:blipFill>
        <p:spPr>
          <a:xfrm>
            <a:off x="692700" y="4119225"/>
            <a:ext cx="4330974" cy="6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91" y="2168338"/>
            <a:ext cx="3131308" cy="11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65250" y="1257325"/>
            <a:ext cx="7043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2</a:t>
            </a:r>
            <a:r>
              <a:rPr lang="ko" sz="2000">
                <a:solidFill>
                  <a:schemeClr val="dk2"/>
                </a:solidFill>
              </a:rPr>
              <a:t>. First-Order Approximation of Chebyshev Polynomial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K =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θ = θ</a:t>
            </a:r>
            <a:r>
              <a:rPr lang="ko">
                <a:solidFill>
                  <a:schemeClr val="dk2"/>
                </a:solidFill>
              </a:rPr>
              <a:t>0</a:t>
            </a:r>
            <a:r>
              <a:rPr lang="ko" sz="1800">
                <a:solidFill>
                  <a:schemeClr val="dk2"/>
                </a:solidFill>
              </a:rPr>
              <a:t>′ = −θ</a:t>
            </a:r>
            <a:r>
              <a:rPr lang="ko" sz="1500">
                <a:solidFill>
                  <a:schemeClr val="dk2"/>
                </a:solidFill>
              </a:rPr>
              <a:t>1</a:t>
            </a:r>
            <a:r>
              <a:rPr lang="ko" sz="1800">
                <a:solidFill>
                  <a:schemeClr val="dk2"/>
                </a:solidFill>
              </a:rPr>
              <a:t>′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λ</a:t>
            </a:r>
            <a:r>
              <a:rPr lang="ko" sz="1500">
                <a:solidFill>
                  <a:schemeClr val="dk2"/>
                </a:solidFill>
              </a:rPr>
              <a:t>max</a:t>
            </a:r>
            <a:r>
              <a:rPr lang="ko" sz="1800">
                <a:solidFill>
                  <a:schemeClr val="dk2"/>
                </a:solidFill>
              </a:rPr>
              <a:t> = 2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55250" y="3589988"/>
            <a:ext cx="269400" cy="224700"/>
          </a:xfrm>
          <a:prstGeom prst="rightArrow">
            <a:avLst>
              <a:gd fmla="val 3854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55250" y="4330288"/>
            <a:ext cx="269400" cy="224700"/>
          </a:xfrm>
          <a:prstGeom prst="rightArrow">
            <a:avLst>
              <a:gd fmla="val 3854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962" y="1691948"/>
            <a:ext cx="1698175" cy="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Theoretical Motivation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2747" l="4354" r="6423" t="14760"/>
          <a:stretch/>
        </p:blipFill>
        <p:spPr>
          <a:xfrm>
            <a:off x="660425" y="2648426"/>
            <a:ext cx="5130373" cy="7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15649" l="2978" r="8360" t="25405"/>
          <a:stretch/>
        </p:blipFill>
        <p:spPr>
          <a:xfrm>
            <a:off x="736625" y="3760825"/>
            <a:ext cx="3074874" cy="4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65250" y="1257325"/>
            <a:ext cx="7043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3</a:t>
            </a:r>
            <a:r>
              <a:rPr lang="ko" sz="2000">
                <a:solidFill>
                  <a:schemeClr val="dk2"/>
                </a:solidFill>
              </a:rPr>
              <a:t>. Renormalization Trick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611" y="1736350"/>
            <a:ext cx="4345843" cy="4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8600" y="1239126"/>
            <a:ext cx="3783874" cy="4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977700" y="2672563"/>
            <a:ext cx="307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e</a:t>
            </a:r>
            <a:r>
              <a:rPr lang="ko" sz="1500"/>
              <a:t>xploding or vanishing gradient issues</a:t>
            </a:r>
            <a:endParaRPr sz="1500"/>
          </a:p>
        </p:txBody>
      </p:sp>
      <p:sp>
        <p:nvSpPr>
          <p:cNvPr id="119" name="Google Shape;119;p19"/>
          <p:cNvSpPr/>
          <p:nvPr/>
        </p:nvSpPr>
        <p:spPr>
          <a:xfrm>
            <a:off x="391800" y="3894375"/>
            <a:ext cx="269400" cy="224700"/>
          </a:xfrm>
          <a:prstGeom prst="rightArrow">
            <a:avLst>
              <a:gd fmla="val 3854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65250" y="1257325"/>
            <a:ext cx="77607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Two-layer GCN for semi-supervised node classification on graph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Pre-processing step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Forward 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Cross-entropy Loss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162" y="2331376"/>
            <a:ext cx="2140112" cy="3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600" y="3149425"/>
            <a:ext cx="56452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413" y="3923450"/>
            <a:ext cx="2649608" cy="9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06550" y="1266850"/>
            <a:ext cx="7271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ko" sz="1900">
                <a:solidFill>
                  <a:schemeClr val="dk2"/>
                </a:solidFill>
              </a:rPr>
              <a:t>Experiments for performance of GCN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GCN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semi-supervised embedding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Deep Walk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Planetoid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…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ko" sz="1900">
                <a:solidFill>
                  <a:schemeClr val="dk2"/>
                </a:solidFill>
              </a:rPr>
              <a:t>Experiments for proof of layer-wise propagation rule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Second-Order approximation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Third-Order approximation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No renormalization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eriod"/>
            </a:pPr>
            <a:r>
              <a:rPr lang="ko" sz="1900">
                <a:solidFill>
                  <a:schemeClr val="dk2"/>
                </a:solidFill>
              </a:rPr>
              <a:t>…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