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956ddab8c_0_191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0956ddab8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0956ddab8c_0_1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979349dfa_0_123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0979349d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0979349dfa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979349dfa_0_140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0979349d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0979349dfa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2b6ed61a7_0_40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a2b6ed61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a2b6ed61a7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956ddab8c_0_159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0956ddab8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0956ddab8c_0_1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956ddab8c_0_209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0956ddab8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20956ddab8c_0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956ddab8c_0_16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0956ddab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20956ddab8c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956ddab8c_0_24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0956ddab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20956ddab8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956ddab8c_0_40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0956ddab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0956ddab8c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956ddab8c_0_48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0956ddab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20956ddab8c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956ddab8c_0_56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0956ddab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20956ddab8c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0b4089cb_0_24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0f0b4089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0f0b4089cb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f0b4089cb_0_53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0f0b4089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20f0b4089cb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956ddab8c_0_251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0956ddab8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20956ddab8c_0_2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956ddab8c_0_268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0956ddab8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0956ddab8c_0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979349dfa_0_8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0979349d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0979349dfa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979349dfa_0_0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0979349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0979349df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f0b4089cb_0_0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f0b408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0f0b4089c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956ddab8c_0_298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0956ddab8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0956ddab8c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979349dfa_0_73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0979349d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0979349dfa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979349dfa_0_97:notes"/>
          <p:cNvSpPr/>
          <p:nvPr>
            <p:ph idx="2" type="sldImg"/>
          </p:nvPr>
        </p:nvSpPr>
        <p:spPr>
          <a:xfrm>
            <a:off x="381397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0979349d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0979349dfa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31" y="0"/>
            <a:ext cx="12191937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PACE">
  <p:cSld name="BLANK SPAC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8151608" y="2171700"/>
            <a:ext cx="3392100" cy="25146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3" type="pic"/>
          </p:nvPr>
        </p:nvSpPr>
        <p:spPr>
          <a:xfrm>
            <a:off x="4399247" y="2171700"/>
            <a:ext cx="3392100" cy="25146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4" type="pic"/>
          </p:nvPr>
        </p:nvSpPr>
        <p:spPr>
          <a:xfrm>
            <a:off x="648409" y="2171700"/>
            <a:ext cx="3392100" cy="251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70200" y="1703725"/>
            <a:ext cx="66411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Collaborative Filtering for </a:t>
            </a:r>
            <a:endParaRPr b="1" sz="3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Implicit Feedback Dataset</a:t>
            </a:r>
            <a:r>
              <a:rPr b="1" lang="en-US" sz="3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3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Yifan Hu, Yehuda Koren, Chris Volinsky (IEEE.ICDM 2008)</a:t>
            </a:r>
            <a:endParaRPr b="1" sz="18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강홍석</a:t>
            </a:r>
            <a:endParaRPr b="1" sz="24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5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25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3. Computation Bottleneck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886" y="2091525"/>
            <a:ext cx="6579414" cy="7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00" y="3464500"/>
            <a:ext cx="3902688" cy="5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>
            <a:off x="4800728" y="3581000"/>
            <a:ext cx="6162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>
            <a:off x="4406300" y="2743200"/>
            <a:ext cx="1332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/>
          <p:nvPr/>
        </p:nvCxnSpPr>
        <p:spPr>
          <a:xfrm flipH="1">
            <a:off x="4800703" y="2714550"/>
            <a:ext cx="9900" cy="10959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5"/>
          <p:cNvSpPr txBox="1"/>
          <p:nvPr/>
        </p:nvSpPr>
        <p:spPr>
          <a:xfrm>
            <a:off x="3956750" y="4880175"/>
            <a:ext cx="423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Computation cost</a:t>
            </a:r>
            <a:endParaRPr b="1" sz="23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O(f</a:t>
            </a:r>
            <a:r>
              <a:rPr b="1" baseline="30000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n) -&gt; O(f</a:t>
            </a:r>
            <a:r>
              <a:rPr b="1" baseline="30000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-US" sz="16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3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4250" y="4234084"/>
            <a:ext cx="2346617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4607500" y="2929625"/>
            <a:ext cx="7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26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Explaining Recommendation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26"/>
          <p:cNvGrpSpPr/>
          <p:nvPr/>
        </p:nvGrpSpPr>
        <p:grpSpPr>
          <a:xfrm>
            <a:off x="726172" y="2709600"/>
            <a:ext cx="10153707" cy="901800"/>
            <a:chOff x="1067034" y="1642407"/>
            <a:chExt cx="17347868" cy="901800"/>
          </a:xfrm>
        </p:grpSpPr>
        <p:sp>
          <p:nvSpPr>
            <p:cNvPr id="266" name="Google Shape;266;p26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10522"/>
          <a:stretch/>
        </p:blipFill>
        <p:spPr>
          <a:xfrm>
            <a:off x="1430625" y="2627500"/>
            <a:ext cx="2628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625" y="3483688"/>
            <a:ext cx="6305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5">
            <a:alphaModFix/>
          </a:blip>
          <a:srcRect b="0" l="19620" r="0" t="0"/>
          <a:stretch/>
        </p:blipFill>
        <p:spPr>
          <a:xfrm>
            <a:off x="2412775" y="4760225"/>
            <a:ext cx="31236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9710" y="3535200"/>
            <a:ext cx="549815" cy="46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6"/>
          <p:cNvCxnSpPr/>
          <p:nvPr/>
        </p:nvCxnSpPr>
        <p:spPr>
          <a:xfrm flipH="1" rot="10800000">
            <a:off x="3829000" y="4115488"/>
            <a:ext cx="3291600" cy="15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26"/>
          <p:cNvPicPr preferRelativeResize="0"/>
          <p:nvPr/>
        </p:nvPicPr>
        <p:blipFill rotWithShape="1">
          <a:blip r:embed="rId7">
            <a:alphaModFix/>
          </a:blip>
          <a:srcRect b="10522" l="0" r="0" t="0"/>
          <a:stretch/>
        </p:blipFill>
        <p:spPr>
          <a:xfrm>
            <a:off x="5447550" y="1796252"/>
            <a:ext cx="2628900" cy="5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8161050" y="1865780"/>
            <a:ext cx="4230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유저 u에게, item i, j의 유사도</a:t>
            </a:r>
            <a:endParaRPr b="1" sz="23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8">
            <a:alphaModFix/>
          </a:blip>
          <a:srcRect b="9802" l="0" r="26948" t="12887"/>
          <a:stretch/>
        </p:blipFill>
        <p:spPr>
          <a:xfrm>
            <a:off x="1693162" y="1806247"/>
            <a:ext cx="3123675" cy="52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856" y="1772276"/>
            <a:ext cx="590593" cy="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047" y="1744500"/>
            <a:ext cx="549815" cy="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7690" y="4234725"/>
            <a:ext cx="549825" cy="42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7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27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- Preprocessing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8" name="Google Shape;288;p27"/>
          <p:cNvGrpSpPr/>
          <p:nvPr/>
        </p:nvGrpSpPr>
        <p:grpSpPr>
          <a:xfrm>
            <a:off x="2797915" y="1510382"/>
            <a:ext cx="2086463" cy="2101891"/>
            <a:chOff x="1296987" y="2057400"/>
            <a:chExt cx="6019800" cy="5886000"/>
          </a:xfrm>
        </p:grpSpPr>
        <p:sp>
          <p:nvSpPr>
            <p:cNvPr id="289" name="Google Shape;289;p27"/>
            <p:cNvSpPr/>
            <p:nvPr/>
          </p:nvSpPr>
          <p:spPr>
            <a:xfrm>
              <a:off x="1296987" y="2057400"/>
              <a:ext cx="6019800" cy="5886000"/>
            </a:xfrm>
            <a:prstGeom prst="pie">
              <a:avLst>
                <a:gd fmla="val 16222989" name="adj1"/>
                <a:gd fmla="val 1621985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473830" y="2262750"/>
              <a:ext cx="5666100" cy="547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 txBox="1"/>
            <p:nvPr/>
          </p:nvSpPr>
          <p:spPr>
            <a:xfrm>
              <a:off x="1885896" y="4467901"/>
              <a:ext cx="4842000" cy="9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22850" lIns="45700" spcFirstLastPara="1" rIns="45700" wrap="square" tIns="22850">
              <a:spAutoFit/>
            </a:bodyPr>
            <a:lstStyle/>
            <a:p>
              <a:pPr indent="-88900" lvl="0" marL="889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5B4E"/>
                </a:buClr>
                <a:buSzPts val="2200"/>
                <a:buFont typeface="Arial"/>
                <a:buNone/>
              </a:pPr>
              <a:r>
                <a:rPr b="1" lang="en-US" sz="18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Raw data</a:t>
              </a:r>
              <a:endParaRPr b="1" sz="1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27"/>
          <p:cNvGrpSpPr/>
          <p:nvPr/>
        </p:nvGrpSpPr>
        <p:grpSpPr>
          <a:xfrm>
            <a:off x="7334470" y="1536855"/>
            <a:ext cx="2141845" cy="2170168"/>
            <a:chOff x="1296987" y="2057400"/>
            <a:chExt cx="6019800" cy="5886000"/>
          </a:xfrm>
        </p:grpSpPr>
        <p:sp>
          <p:nvSpPr>
            <p:cNvPr id="293" name="Google Shape;293;p27"/>
            <p:cNvSpPr/>
            <p:nvPr/>
          </p:nvSpPr>
          <p:spPr>
            <a:xfrm>
              <a:off x="1296987" y="2057400"/>
              <a:ext cx="6019800" cy="5886000"/>
            </a:xfrm>
            <a:prstGeom prst="pie">
              <a:avLst>
                <a:gd fmla="val 16222989" name="adj1"/>
                <a:gd fmla="val 1621985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473830" y="2262750"/>
              <a:ext cx="5666100" cy="547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1885896" y="4282002"/>
              <a:ext cx="4842000" cy="17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22850" lIns="45700" spcFirstLastPara="1" rIns="45700" wrap="square" tIns="22850">
              <a:spAutoFit/>
            </a:bodyPr>
            <a:lstStyle/>
            <a:p>
              <a:pPr indent="-88900" lvl="0" marL="889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15B4E"/>
                </a:buClr>
                <a:buSzPts val="2200"/>
                <a:buFont typeface="Arial"/>
                <a:buNone/>
              </a:pPr>
              <a:r>
                <a:rPr b="1" lang="en-US" sz="18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Preprocessed data</a:t>
              </a:r>
              <a:endParaRPr b="1" sz="1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27"/>
          <p:cNvSpPr/>
          <p:nvPr/>
        </p:nvSpPr>
        <p:spPr>
          <a:xfrm>
            <a:off x="5650510" y="2513701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27"/>
          <p:cNvGrpSpPr/>
          <p:nvPr/>
        </p:nvGrpSpPr>
        <p:grpSpPr>
          <a:xfrm>
            <a:off x="603697" y="4184125"/>
            <a:ext cx="5026280" cy="901800"/>
            <a:chOff x="1067034" y="1642395"/>
            <a:chExt cx="8587529" cy="901800"/>
          </a:xfrm>
        </p:grpSpPr>
        <p:sp>
          <p:nvSpPr>
            <p:cNvPr id="298" name="Google Shape;298;p27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1. Item 성격에 의해 r</a:t>
              </a:r>
              <a:r>
                <a:rPr b="1" i="1" lang="en-US" sz="16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값의 범위가 크기 때문에 log scale 적용함.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6164922" y="4184113"/>
            <a:ext cx="5026280" cy="901800"/>
            <a:chOff x="1067034" y="1642395"/>
            <a:chExt cx="8587529" cy="901800"/>
          </a:xfrm>
        </p:grpSpPr>
        <p:sp>
          <p:nvSpPr>
            <p:cNvPr id="301" name="Google Shape;301;p27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TV를 켜고 자거나, 다른 일을 하는 등의 momentum을 줄이기 위해 값 보정함.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27"/>
          <p:cNvSpPr txBox="1"/>
          <p:nvPr/>
        </p:nvSpPr>
        <p:spPr>
          <a:xfrm>
            <a:off x="244775" y="2083513"/>
            <a:ext cx="21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300,000 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17,000 TV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 weeks for training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1 week for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27"/>
          <p:cNvGrpSpPr/>
          <p:nvPr/>
        </p:nvGrpSpPr>
        <p:grpSpPr>
          <a:xfrm>
            <a:off x="6128404" y="5365513"/>
            <a:ext cx="5099330" cy="901800"/>
            <a:chOff x="1067034" y="1642395"/>
            <a:chExt cx="8712335" cy="901800"/>
          </a:xfrm>
        </p:grpSpPr>
        <p:sp>
          <p:nvSpPr>
            <p:cNvPr id="305" name="Google Shape;305;p27"/>
            <p:cNvSpPr txBox="1"/>
            <p:nvPr/>
          </p:nvSpPr>
          <p:spPr>
            <a:xfrm>
              <a:off x="1333769" y="1642395"/>
              <a:ext cx="84456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4. Test Set에서 user가 training set에서 시청한 경우 삭제하고 평가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567179" y="5365513"/>
            <a:ext cx="5099330" cy="901800"/>
            <a:chOff x="1067034" y="1642395"/>
            <a:chExt cx="8712335" cy="901800"/>
          </a:xfrm>
        </p:grpSpPr>
        <p:sp>
          <p:nvSpPr>
            <p:cNvPr id="308" name="Google Shape;308;p27"/>
            <p:cNvSpPr txBox="1"/>
            <p:nvPr/>
          </p:nvSpPr>
          <p:spPr>
            <a:xfrm>
              <a:off x="1333769" y="1642395"/>
              <a:ext cx="84456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3. T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est set에서 watching time이 program의 half time 이하이면 0으로 처리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8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28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&amp; Preprocessing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" name="Google Shape;319;p28"/>
          <p:cNvGrpSpPr/>
          <p:nvPr/>
        </p:nvGrpSpPr>
        <p:grpSpPr>
          <a:xfrm>
            <a:off x="726172" y="2099988"/>
            <a:ext cx="5026280" cy="901800"/>
            <a:chOff x="1067034" y="1642395"/>
            <a:chExt cx="8587529" cy="901800"/>
          </a:xfrm>
        </p:grpSpPr>
        <p:sp>
          <p:nvSpPr>
            <p:cNvPr id="320" name="Google Shape;320;p28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. item 성격에 의해 rui 값의 범위가 크기 때문에 log scale 적용함.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730154" y="4240813"/>
            <a:ext cx="5099330" cy="901800"/>
            <a:chOff x="1067034" y="1642395"/>
            <a:chExt cx="8712335" cy="901800"/>
          </a:xfrm>
        </p:grpSpPr>
        <p:sp>
          <p:nvSpPr>
            <p:cNvPr id="323" name="Google Shape;323;p28"/>
            <p:cNvSpPr txBox="1"/>
            <p:nvPr/>
          </p:nvSpPr>
          <p:spPr>
            <a:xfrm>
              <a:off x="1333769" y="1642395"/>
              <a:ext cx="84456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. TV를 켜고 자거나, 다른 일을 하는 등의 momentum을 줄이기 위해 값 보정함.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t 번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째 r</a:t>
              </a:r>
              <a:r>
                <a:rPr b="1" i="1" lang="en-US" sz="16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값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실험적으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로 a = 2, b = 6 일 때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113" y="4240820"/>
            <a:ext cx="3412950" cy="13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000" y="2145872"/>
            <a:ext cx="5725174" cy="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9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9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Evaluation - Rank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6" name="Google Shape;336;p29"/>
          <p:cNvGrpSpPr/>
          <p:nvPr/>
        </p:nvGrpSpPr>
        <p:grpSpPr>
          <a:xfrm>
            <a:off x="650009" y="1865975"/>
            <a:ext cx="8426942" cy="1122600"/>
            <a:chOff x="1067034" y="1642395"/>
            <a:chExt cx="8587529" cy="1122600"/>
          </a:xfrm>
        </p:grpSpPr>
        <p:sp>
          <p:nvSpPr>
            <p:cNvPr id="337" name="Google Shape;337;p29"/>
            <p:cNvSpPr txBox="1"/>
            <p:nvPr/>
          </p:nvSpPr>
          <p:spPr>
            <a:xfrm>
              <a:off x="1333763" y="1642395"/>
              <a:ext cx="8320800" cy="11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Implicit feedback does not give 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negative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feedback!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-&gt; False Negative 값을 계산할 수 없음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-&gt; Recall-Oriented measure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88" y="3618825"/>
            <a:ext cx="7121526" cy="2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0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30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for Experiment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9" name="Google Shape;349;p30"/>
          <p:cNvGrpSpPr/>
          <p:nvPr/>
        </p:nvGrpSpPr>
        <p:grpSpPr>
          <a:xfrm>
            <a:off x="650009" y="1865975"/>
            <a:ext cx="8426942" cy="901800"/>
            <a:chOff x="1067034" y="1642395"/>
            <a:chExt cx="8587529" cy="901800"/>
          </a:xfrm>
        </p:grpSpPr>
        <p:sp>
          <p:nvSpPr>
            <p:cNvPr id="350" name="Google Shape;350;p30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1. Popularity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Sorting the all TV shows based on the high popularity 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30"/>
          <p:cNvGrpSpPr/>
          <p:nvPr/>
        </p:nvGrpSpPr>
        <p:grpSpPr>
          <a:xfrm>
            <a:off x="656684" y="3244800"/>
            <a:ext cx="10519760" cy="901800"/>
            <a:chOff x="1067034" y="1642395"/>
            <a:chExt cx="10720229" cy="901800"/>
          </a:xfrm>
        </p:grpSpPr>
        <p:sp>
          <p:nvSpPr>
            <p:cNvPr id="353" name="Google Shape;353;p30"/>
            <p:cNvSpPr txBox="1"/>
            <p:nvPr/>
          </p:nvSpPr>
          <p:spPr>
            <a:xfrm>
              <a:off x="1333763" y="1642395"/>
              <a:ext cx="104535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2. Neighborhood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Regard all the TV shows as neighborhood and compute using cosine similarity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30"/>
          <p:cNvGrpSpPr/>
          <p:nvPr/>
        </p:nvGrpSpPr>
        <p:grpSpPr>
          <a:xfrm>
            <a:off x="656659" y="4547425"/>
            <a:ext cx="4492419" cy="901800"/>
            <a:chOff x="1067034" y="1642395"/>
            <a:chExt cx="4578029" cy="901800"/>
          </a:xfrm>
        </p:grpSpPr>
        <p:sp>
          <p:nvSpPr>
            <p:cNvPr id="356" name="Google Shape;356;p30"/>
            <p:cNvSpPr txBox="1"/>
            <p:nvPr/>
          </p:nvSpPr>
          <p:spPr>
            <a:xfrm>
              <a:off x="1333763" y="1642395"/>
              <a:ext cx="4311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3. Paper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30"/>
          <p:cNvSpPr txBox="1"/>
          <p:nvPr/>
        </p:nvSpPr>
        <p:spPr>
          <a:xfrm>
            <a:off x="0" y="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				 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1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Experiments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8" name="Google Shape;368;p31"/>
          <p:cNvGrpSpPr/>
          <p:nvPr/>
        </p:nvGrpSpPr>
        <p:grpSpPr>
          <a:xfrm>
            <a:off x="650009" y="1865975"/>
            <a:ext cx="8426942" cy="901800"/>
            <a:chOff x="1067034" y="1642395"/>
            <a:chExt cx="8587529" cy="901800"/>
          </a:xfrm>
        </p:grpSpPr>
        <p:sp>
          <p:nvSpPr>
            <p:cNvPr id="369" name="Google Shape;369;p31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1. Comparing the rank bar score of three models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The factor range for paper model is 10 ~ 200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31"/>
          <p:cNvGrpSpPr/>
          <p:nvPr/>
        </p:nvGrpSpPr>
        <p:grpSpPr>
          <a:xfrm>
            <a:off x="656684" y="2711400"/>
            <a:ext cx="10519760" cy="901800"/>
            <a:chOff x="1067034" y="1642395"/>
            <a:chExt cx="10720229" cy="901800"/>
          </a:xfrm>
        </p:grpSpPr>
        <p:sp>
          <p:nvSpPr>
            <p:cNvPr id="372" name="Google Shape;372;p31"/>
            <p:cNvSpPr txBox="1"/>
            <p:nvPr/>
          </p:nvSpPr>
          <p:spPr>
            <a:xfrm>
              <a:off x="1333763" y="1642395"/>
              <a:ext cx="104535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2. Comparing the quality of recommendation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추천한 상위 5%의 리스트에서 실제로 user가 시청한 item의 확률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factor 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value is 100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>
            <a:off x="656659" y="3937825"/>
            <a:ext cx="8968031" cy="901800"/>
            <a:chOff x="1067034" y="1642395"/>
            <a:chExt cx="9138929" cy="901800"/>
          </a:xfrm>
        </p:grpSpPr>
        <p:sp>
          <p:nvSpPr>
            <p:cNvPr id="375" name="Google Shape;375;p31"/>
            <p:cNvSpPr txBox="1"/>
            <p:nvPr/>
          </p:nvSpPr>
          <p:spPr>
            <a:xfrm>
              <a:off x="1333763" y="1642395"/>
              <a:ext cx="8872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3. Analyzing the performance with other features of item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Test Set의 item을 popularity가 낮은 순서대로 15개의 bin으로 나눈 후에 각 bin에 대한 rank score 확인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watching time에 대해서도 나눈 후 같은 실험 진행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31"/>
          <p:cNvGrpSpPr/>
          <p:nvPr/>
        </p:nvGrpSpPr>
        <p:grpSpPr>
          <a:xfrm>
            <a:off x="656659" y="5842825"/>
            <a:ext cx="8968031" cy="901800"/>
            <a:chOff x="1067034" y="1642395"/>
            <a:chExt cx="9138929" cy="901800"/>
          </a:xfrm>
        </p:grpSpPr>
        <p:sp>
          <p:nvSpPr>
            <p:cNvPr id="378" name="Google Shape;378;p31"/>
            <p:cNvSpPr txBox="1"/>
            <p:nvPr/>
          </p:nvSpPr>
          <p:spPr>
            <a:xfrm>
              <a:off x="1333763" y="1642395"/>
              <a:ext cx="8872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4. Loss 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function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study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32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p32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Experiment 1 Result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493" y="1716900"/>
            <a:ext cx="5779007" cy="452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32"/>
          <p:cNvGrpSpPr/>
          <p:nvPr/>
        </p:nvGrpSpPr>
        <p:grpSpPr>
          <a:xfrm>
            <a:off x="643334" y="1958525"/>
            <a:ext cx="4499190" cy="901800"/>
            <a:chOff x="1067034" y="1642395"/>
            <a:chExt cx="4584929" cy="901800"/>
          </a:xfrm>
        </p:grpSpPr>
        <p:sp>
          <p:nvSpPr>
            <p:cNvPr id="391" name="Google Shape;391;p32"/>
            <p:cNvSpPr txBox="1"/>
            <p:nvPr/>
          </p:nvSpPr>
          <p:spPr>
            <a:xfrm>
              <a:off x="1333763" y="1642395"/>
              <a:ext cx="4318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Popularity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Simple and powerful but not personalized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650009" y="3337350"/>
            <a:ext cx="4492419" cy="901800"/>
            <a:chOff x="1067034" y="1642395"/>
            <a:chExt cx="4578029" cy="901800"/>
          </a:xfrm>
        </p:grpSpPr>
        <p:sp>
          <p:nvSpPr>
            <p:cNvPr id="394" name="Google Shape;394;p32"/>
            <p:cNvSpPr txBox="1"/>
            <p:nvPr/>
          </p:nvSpPr>
          <p:spPr>
            <a:xfrm>
              <a:off x="1333763" y="1642395"/>
              <a:ext cx="4311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Neighborhood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Much better than popularity model and personalized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2"/>
          <p:cNvGrpSpPr/>
          <p:nvPr/>
        </p:nvGrpSpPr>
        <p:grpSpPr>
          <a:xfrm>
            <a:off x="649984" y="4639975"/>
            <a:ext cx="4492419" cy="901800"/>
            <a:chOff x="1067034" y="1642395"/>
            <a:chExt cx="4578029" cy="901800"/>
          </a:xfrm>
        </p:grpSpPr>
        <p:sp>
          <p:nvSpPr>
            <p:cNvPr id="397" name="Google Shape;397;p32"/>
            <p:cNvSpPr txBox="1"/>
            <p:nvPr/>
          </p:nvSpPr>
          <p:spPr>
            <a:xfrm>
              <a:off x="1333763" y="1642395"/>
              <a:ext cx="4311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paper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high factor num shows high performance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3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33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Experiment 2 Result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00" y="1270297"/>
            <a:ext cx="5491799" cy="5064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3"/>
          <p:cNvGrpSpPr/>
          <p:nvPr/>
        </p:nvGrpSpPr>
        <p:grpSpPr>
          <a:xfrm>
            <a:off x="643334" y="1958525"/>
            <a:ext cx="4499190" cy="901800"/>
            <a:chOff x="1067034" y="1642395"/>
            <a:chExt cx="4584929" cy="901800"/>
          </a:xfrm>
        </p:grpSpPr>
        <p:sp>
          <p:nvSpPr>
            <p:cNvPr id="410" name="Google Shape;410;p33"/>
            <p:cNvSpPr txBox="1"/>
            <p:nvPr/>
          </p:nvSpPr>
          <p:spPr>
            <a:xfrm>
              <a:off x="1333763" y="1642395"/>
              <a:ext cx="4318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dotted line은 기존 preprocessing 때 user가 시청했던 item을 제외하지 않을 때의 값 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4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34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Experiment 3 Result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338" y="1502250"/>
            <a:ext cx="5859175" cy="4812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4"/>
          <p:cNvGrpSpPr/>
          <p:nvPr/>
        </p:nvGrpSpPr>
        <p:grpSpPr>
          <a:xfrm>
            <a:off x="643334" y="1958525"/>
            <a:ext cx="4499190" cy="901800"/>
            <a:chOff x="1067034" y="1642395"/>
            <a:chExt cx="4584929" cy="901800"/>
          </a:xfrm>
        </p:grpSpPr>
        <p:sp>
          <p:nvSpPr>
            <p:cNvPr id="423" name="Google Shape;423;p34"/>
            <p:cNvSpPr txBox="1"/>
            <p:nvPr/>
          </p:nvSpPr>
          <p:spPr>
            <a:xfrm>
              <a:off x="1333763" y="1642395"/>
              <a:ext cx="4318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높은 popularity에 대해서는 잘 추천하지만, 그 반대의 경우 성능이 극도로 낮아진다.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34"/>
          <p:cNvGrpSpPr/>
          <p:nvPr/>
        </p:nvGrpSpPr>
        <p:grpSpPr>
          <a:xfrm>
            <a:off x="650009" y="3337350"/>
            <a:ext cx="4492419" cy="901800"/>
            <a:chOff x="1067034" y="1642395"/>
            <a:chExt cx="4578029" cy="901800"/>
          </a:xfrm>
        </p:grpSpPr>
        <p:sp>
          <p:nvSpPr>
            <p:cNvPr id="426" name="Google Shape;426;p34"/>
            <p:cNvSpPr txBox="1"/>
            <p:nvPr/>
          </p:nvSpPr>
          <p:spPr>
            <a:xfrm>
              <a:off x="1333763" y="1642395"/>
              <a:ext cx="4311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watching time에 대해서는 큰 영향을 받지 않음.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Background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Feedbacks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50" y="1580063"/>
            <a:ext cx="5491801" cy="457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35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35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Experiment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Experiment 4 Result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 b="0" l="0" r="0" t="15704"/>
          <a:stretch/>
        </p:blipFill>
        <p:spPr>
          <a:xfrm>
            <a:off x="1573025" y="2794000"/>
            <a:ext cx="7799574" cy="10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575" y="4455925"/>
            <a:ext cx="7759508" cy="118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35"/>
          <p:cNvGrpSpPr/>
          <p:nvPr/>
        </p:nvGrpSpPr>
        <p:grpSpPr>
          <a:xfrm>
            <a:off x="719534" y="3177725"/>
            <a:ext cx="4499190" cy="901800"/>
            <a:chOff x="1067034" y="1642395"/>
            <a:chExt cx="4584929" cy="901800"/>
          </a:xfrm>
        </p:grpSpPr>
        <p:sp>
          <p:nvSpPr>
            <p:cNvPr id="440" name="Google Shape;440;p35"/>
            <p:cNvSpPr txBox="1"/>
            <p:nvPr/>
          </p:nvSpPr>
          <p:spPr>
            <a:xfrm>
              <a:off x="1333763" y="1642395"/>
              <a:ext cx="4318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35"/>
          <p:cNvGrpSpPr/>
          <p:nvPr/>
        </p:nvGrpSpPr>
        <p:grpSpPr>
          <a:xfrm>
            <a:off x="719534" y="4930325"/>
            <a:ext cx="4499190" cy="901800"/>
            <a:chOff x="1067034" y="1642395"/>
            <a:chExt cx="4584929" cy="901800"/>
          </a:xfrm>
        </p:grpSpPr>
        <p:sp>
          <p:nvSpPr>
            <p:cNvPr id="443" name="Google Shape;443;p35"/>
            <p:cNvSpPr txBox="1"/>
            <p:nvPr/>
          </p:nvSpPr>
          <p:spPr>
            <a:xfrm>
              <a:off x="1333763" y="1642395"/>
              <a:ext cx="43182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35"/>
          <p:cNvSpPr/>
          <p:nvPr/>
        </p:nvSpPr>
        <p:spPr>
          <a:xfrm>
            <a:off x="1833110" y="4149326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1833110" y="5932101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24" y="1585837"/>
            <a:ext cx="6928649" cy="10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 txBox="1"/>
          <p:nvPr/>
        </p:nvSpPr>
        <p:spPr>
          <a:xfrm>
            <a:off x="1880475" y="1828675"/>
            <a:ext cx="168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New model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3100200" y="4091325"/>
            <a:ext cx="4237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Worse than Neighborhood model</a:t>
            </a:r>
            <a:endParaRPr b="1" sz="2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5"/>
          <p:cNvSpPr txBox="1"/>
          <p:nvPr/>
        </p:nvSpPr>
        <p:spPr>
          <a:xfrm>
            <a:off x="3176400" y="5920125"/>
            <a:ext cx="72162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b="1" lang="en-US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than Neighborhood model but Worse than new model</a:t>
            </a:r>
            <a:endParaRPr b="1" sz="2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6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36"/>
          <p:cNvSpPr/>
          <p:nvPr/>
        </p:nvSpPr>
        <p:spPr>
          <a:xfrm>
            <a:off x="726175" y="457200"/>
            <a:ext cx="1994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Implementation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0" name="Google Shape;4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0" y="1251413"/>
            <a:ext cx="7515956" cy="48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6"/>
          <p:cNvSpPr txBox="1"/>
          <p:nvPr/>
        </p:nvSpPr>
        <p:spPr>
          <a:xfrm>
            <a:off x="6406650" y="2384100"/>
            <a:ext cx="112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5B4E"/>
                </a:solidFill>
                <a:latin typeface="Calibri"/>
                <a:ea typeface="Calibri"/>
                <a:cs typeface="Calibri"/>
                <a:sym typeface="Calibri"/>
              </a:rPr>
              <a:t>factorize</a:t>
            </a:r>
            <a:endParaRPr sz="2000">
              <a:solidFill>
                <a:srgbClr val="F15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/>
          <p:nvPr/>
        </p:nvSpPr>
        <p:spPr>
          <a:xfrm flipH="1">
            <a:off x="5304746" y="2515050"/>
            <a:ext cx="9720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 flipH="1">
            <a:off x="7743146" y="4039050"/>
            <a:ext cx="9720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8790725" y="3908100"/>
            <a:ext cx="15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5B4E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sz="2000">
              <a:solidFill>
                <a:srgbClr val="F15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6"/>
          <p:cNvSpPr/>
          <p:nvPr/>
        </p:nvSpPr>
        <p:spPr>
          <a:xfrm flipH="1">
            <a:off x="8352746" y="4531650"/>
            <a:ext cx="9720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9400325" y="4400700"/>
            <a:ext cx="20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5B4E"/>
                </a:solidFill>
                <a:latin typeface="Calibri"/>
                <a:ea typeface="Calibri"/>
                <a:cs typeface="Calibri"/>
                <a:sym typeface="Calibri"/>
              </a:rPr>
              <a:t>Loss Compute</a:t>
            </a:r>
            <a:endParaRPr sz="2000">
              <a:solidFill>
                <a:srgbClr val="F15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6"/>
          <p:cNvSpPr/>
          <p:nvPr/>
        </p:nvSpPr>
        <p:spPr>
          <a:xfrm flipH="1">
            <a:off x="4636671" y="5185550"/>
            <a:ext cx="9720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5684250" y="5054600"/>
            <a:ext cx="20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5B4E"/>
                </a:solidFill>
                <a:latin typeface="Calibri"/>
                <a:ea typeface="Calibri"/>
                <a:cs typeface="Calibri"/>
                <a:sym typeface="Calibri"/>
              </a:rPr>
              <a:t>Rank bar metric</a:t>
            </a:r>
            <a:endParaRPr sz="2000">
              <a:solidFill>
                <a:srgbClr val="F15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6"/>
          <p:cNvSpPr/>
          <p:nvPr/>
        </p:nvSpPr>
        <p:spPr>
          <a:xfrm flipH="1">
            <a:off x="3018746" y="1981650"/>
            <a:ext cx="9720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4066325" y="1850700"/>
            <a:ext cx="27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15B4E"/>
                </a:solidFill>
                <a:latin typeface="Calibri"/>
                <a:ea typeface="Calibri"/>
                <a:cs typeface="Calibri"/>
                <a:sym typeface="Calibri"/>
              </a:rPr>
              <a:t>Preference, Confidence</a:t>
            </a:r>
            <a:endParaRPr sz="2000">
              <a:solidFill>
                <a:srgbClr val="F15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8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Background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Implicit Feedback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726172" y="1947600"/>
            <a:ext cx="10153707" cy="901800"/>
            <a:chOff x="1067034" y="1642407"/>
            <a:chExt cx="17347868" cy="901800"/>
          </a:xfrm>
        </p:grpSpPr>
        <p:sp>
          <p:nvSpPr>
            <p:cNvPr id="118" name="Google Shape;118;p18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No Negative Feedback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Roboto"/>
                <a:buChar char="-"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Implicit feedback data만으로는 user가 특정 item에 대해 부정적인지 판단하기 힘들다.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730154" y="2945425"/>
            <a:ext cx="9099799" cy="901800"/>
            <a:chOff x="1067034" y="1642407"/>
            <a:chExt cx="15547238" cy="901800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1333772" y="1642407"/>
              <a:ext cx="152805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Noisy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Roboto"/>
                <a:buChar char="-"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특정 item을 선물하려고 소비했는지, user가 사용하려고 소비했는지 알 수 없다.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726172" y="4005000"/>
            <a:ext cx="10347559" cy="901800"/>
            <a:chOff x="1067034" y="1642407"/>
            <a:chExt cx="17679069" cy="901800"/>
          </a:xfrm>
        </p:grpSpPr>
        <p:sp>
          <p:nvSpPr>
            <p:cNvPr id="124" name="Google Shape;124;p18"/>
            <p:cNvSpPr txBox="1"/>
            <p:nvPr/>
          </p:nvSpPr>
          <p:spPr>
            <a:xfrm>
              <a:off x="1333803" y="1642407"/>
              <a:ext cx="17412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Numerical Value of Implicit Feedback Only Indicates Confidence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Roboto"/>
                <a:buChar char="-"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Explicit feedback의 value는 user의 preference이지만, implicit의 경우에는 confidence 정도로만 해석할 수 있다.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730154" y="5231425"/>
            <a:ext cx="10343502" cy="901800"/>
            <a:chOff x="1067034" y="1642407"/>
            <a:chExt cx="17672137" cy="9018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1333771" y="1642407"/>
              <a:ext cx="174054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Requiring</a:t>
              </a: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Appropriate Evaluation Metric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Roboto"/>
                <a:buChar char="-"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item 간의 competition, user의 account availability 등 다양한 요소들을 고려하는 metric이 필요하다.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9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Background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50000" y="1013625"/>
            <a:ext cx="8103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CF Approach for Recommendation - </a:t>
            </a: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Neighborhood Model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26172" y="2099988"/>
            <a:ext cx="5026280" cy="901800"/>
            <a:chOff x="1067034" y="1642395"/>
            <a:chExt cx="8587529" cy="90180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1333763" y="1642395"/>
              <a:ext cx="83208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User-Oriented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비슷한 user가 좋아하는 item을 추천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730154" y="3707425"/>
            <a:ext cx="5993084" cy="901800"/>
            <a:chOff x="1067034" y="1642407"/>
            <a:chExt cx="10239337" cy="901800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1333771" y="1642407"/>
              <a:ext cx="99726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Item-Oriented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user가 좋아하는 item과 비슷한 item들을 추천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025" y="3707425"/>
            <a:ext cx="4817789" cy="1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730150" y="5199650"/>
            <a:ext cx="7870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: item i 에 대한 user u의 rating 값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: item i, j의 유사도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23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300">
                <a:latin typeface="Calibri"/>
                <a:ea typeface="Calibri"/>
                <a:cs typeface="Calibri"/>
                <a:sym typeface="Calibri"/>
              </a:rPr>
              <a:t>i;u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 : user i에 대해 item i와 유사한 neighborhood item의 집합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Background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50000" y="1013625"/>
            <a:ext cx="8908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CF Approach for </a:t>
            </a: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- Latent Factor Model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26172" y="1947600"/>
            <a:ext cx="10153707" cy="901800"/>
            <a:chOff x="1067034" y="1642407"/>
            <a:chExt cx="17347868" cy="901800"/>
          </a:xfrm>
        </p:grpSpPr>
        <p:sp>
          <p:nvSpPr>
            <p:cNvPr id="156" name="Google Shape;156;p20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Singular Value Decomposition from user-item observations matrix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2276" t="0"/>
          <a:stretch/>
        </p:blipFill>
        <p:spPr>
          <a:xfrm>
            <a:off x="7017700" y="3687588"/>
            <a:ext cx="2972350" cy="77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726172" y="2785800"/>
            <a:ext cx="10153707" cy="901800"/>
            <a:chOff x="1067034" y="1642407"/>
            <a:chExt cx="17347868" cy="901800"/>
          </a:xfrm>
        </p:grpSpPr>
        <p:sp>
          <p:nvSpPr>
            <p:cNvPr id="160" name="Google Shape;160;p20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Prediction is inner product of user-factor vector and item-factor vector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26" y="3367287"/>
            <a:ext cx="1830238" cy="65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498" y="4186355"/>
            <a:ext cx="1751503" cy="71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1052" y="5061563"/>
            <a:ext cx="7660450" cy="10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5673660" y="3923926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772985" y="5399451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02500" y="5291150"/>
            <a:ext cx="191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Loss function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726175" y="457200"/>
            <a:ext cx="2216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Definition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21"/>
          <p:cNvGrpSpPr/>
          <p:nvPr/>
        </p:nvGrpSpPr>
        <p:grpSpPr>
          <a:xfrm>
            <a:off x="726172" y="1947600"/>
            <a:ext cx="10153707" cy="901800"/>
            <a:chOff x="1067034" y="1642407"/>
            <a:chExt cx="17347868" cy="901800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Collaborative Filtering은 Explicit Feedback Data를 가지고 진행 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1"/>
          <p:cNvGrpSpPr/>
          <p:nvPr/>
        </p:nvGrpSpPr>
        <p:grpSpPr>
          <a:xfrm>
            <a:off x="726172" y="2785800"/>
            <a:ext cx="10153707" cy="901800"/>
            <a:chOff x="1067034" y="1642407"/>
            <a:chExt cx="17347868" cy="901800"/>
          </a:xfrm>
        </p:grpSpPr>
        <p:sp>
          <p:nvSpPr>
            <p:cNvPr id="181" name="Google Shape;181;p21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Explicit Feedback Data는 얻을 수 없는 경우도 있고 가능하더라도 수집하는데에 한계가 있음.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1"/>
          <p:cNvSpPr/>
          <p:nvPr/>
        </p:nvSpPr>
        <p:spPr>
          <a:xfrm>
            <a:off x="726185" y="4496226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2199900" y="4399650"/>
            <a:ext cx="77922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CF for Im</a:t>
            </a:r>
            <a:r>
              <a:rPr b="1" lang="en-US" sz="2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plicit Feedback Datasets</a:t>
            </a:r>
            <a:endParaRPr b="1" sz="2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2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from latent factor 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726172" y="3852600"/>
            <a:ext cx="4729024" cy="901800"/>
            <a:chOff x="1067034" y="1642407"/>
            <a:chExt cx="8079659" cy="901800"/>
          </a:xfrm>
        </p:grpSpPr>
        <p:sp>
          <p:nvSpPr>
            <p:cNvPr id="195" name="Google Shape;195;p22"/>
            <p:cNvSpPr txBox="1"/>
            <p:nvPr/>
          </p:nvSpPr>
          <p:spPr>
            <a:xfrm>
              <a:off x="1333793" y="1642407"/>
              <a:ext cx="78129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Observed Value(Level of Confidence)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to Preference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800" y="3442337"/>
            <a:ext cx="4477475" cy="11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2"/>
          <p:cNvGrpSpPr/>
          <p:nvPr/>
        </p:nvGrpSpPr>
        <p:grpSpPr>
          <a:xfrm>
            <a:off x="649997" y="5139000"/>
            <a:ext cx="10153707" cy="901800"/>
            <a:chOff x="1067034" y="1642407"/>
            <a:chExt cx="17347868" cy="901800"/>
          </a:xfrm>
        </p:grpSpPr>
        <p:sp>
          <p:nvSpPr>
            <p:cNvPr id="199" name="Google Shape;199;p22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Observed Value to Confidence Value about Preference 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(α is hyperparameter and empirically 40)</a:t>
              </a:r>
              <a:endParaRPr b="1" sz="1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800" y="5138975"/>
            <a:ext cx="3679525" cy="6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2"/>
          <p:cNvGrpSpPr/>
          <p:nvPr/>
        </p:nvGrpSpPr>
        <p:grpSpPr>
          <a:xfrm>
            <a:off x="726172" y="1809263"/>
            <a:ext cx="10347559" cy="901800"/>
            <a:chOff x="1067034" y="1642407"/>
            <a:chExt cx="17679069" cy="901800"/>
          </a:xfrm>
        </p:grpSpPr>
        <p:sp>
          <p:nvSpPr>
            <p:cNvPr id="203" name="Google Shape;203;p22"/>
            <p:cNvSpPr txBox="1"/>
            <p:nvPr/>
          </p:nvSpPr>
          <p:spPr>
            <a:xfrm>
              <a:off x="1333803" y="1642407"/>
              <a:ext cx="174123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F15B4E"/>
                  </a:solidFill>
                  <a:latin typeface="Roboto"/>
                  <a:ea typeface="Roboto"/>
                  <a:cs typeface="Roboto"/>
                  <a:sym typeface="Roboto"/>
                </a:rPr>
                <a:t>Numerical Value of Implicit Feedback Only Indicates Confidence</a:t>
              </a:r>
              <a:endParaRPr b="1" sz="1900">
                <a:solidFill>
                  <a:srgbClr val="F15B4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Roboto"/>
                <a:buChar char="-"/>
              </a:pPr>
              <a:r>
                <a:rPr b="1" lang="en-US" sz="19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Explicit feedback의 value는 user의 preference이지만, implicit의 경우에는 confidence 정도로만 해석할 수 있다.</a:t>
              </a:r>
              <a:endParaRPr b="1" sz="1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3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3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from latent factor 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726172" y="1947600"/>
            <a:ext cx="10153707" cy="901800"/>
            <a:chOff x="1067034" y="1642407"/>
            <a:chExt cx="17347868" cy="901800"/>
          </a:xfrm>
        </p:grpSpPr>
        <p:sp>
          <p:nvSpPr>
            <p:cNvPr id="215" name="Google Shape;215;p23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New cost function 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derived from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 latent factor model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36" y="4612987"/>
            <a:ext cx="8266864" cy="12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317" y="3015677"/>
            <a:ext cx="8286183" cy="1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611575" y="3340038"/>
            <a:ext cx="191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Latent factor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26175" y="4953250"/>
            <a:ext cx="168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New model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 flipH="1" rot="10800000">
            <a:off x="0" y="6546900"/>
            <a:ext cx="11581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>
            <a:off x="649996" y="876300"/>
            <a:ext cx="1883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4"/>
          <p:cNvSpPr/>
          <p:nvPr/>
        </p:nvSpPr>
        <p:spPr>
          <a:xfrm>
            <a:off x="726179" y="457200"/>
            <a:ext cx="1686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1200"/>
              <a:buFont typeface="Roboto Black"/>
              <a:buNone/>
            </a:pPr>
            <a:r>
              <a:rPr b="1" lang="en-US" sz="2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Method</a:t>
            </a:r>
            <a:endParaRPr b="0" i="0" sz="2000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50000" y="1013625"/>
            <a:ext cx="5491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5B4E"/>
              </a:buClr>
              <a:buSzPts val="2200"/>
              <a:buFont typeface="Roboto"/>
              <a:buNone/>
            </a:pPr>
            <a:r>
              <a:rPr b="1" lang="en-US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 Alternative Least Square</a:t>
            </a:r>
            <a:endParaRPr b="1"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0" name="Google Shape;230;p24"/>
          <p:cNvGrpSpPr/>
          <p:nvPr/>
        </p:nvGrpSpPr>
        <p:grpSpPr>
          <a:xfrm>
            <a:off x="726172" y="1947600"/>
            <a:ext cx="10153707" cy="901800"/>
            <a:chOff x="1067034" y="1642407"/>
            <a:chExt cx="17347868" cy="901800"/>
          </a:xfrm>
        </p:grpSpPr>
        <p:sp>
          <p:nvSpPr>
            <p:cNvPr id="231" name="Google Shape;231;p24"/>
            <p:cNvSpPr txBox="1"/>
            <p:nvPr/>
          </p:nvSpPr>
          <p:spPr>
            <a:xfrm>
              <a:off x="1333802" y="1642407"/>
              <a:ext cx="17081100" cy="9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Computation of new cost function is too expensive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user, item pair</a:t>
              </a: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가 너무 큰 숫자이기 때문에 gradient descent optimization이 불가능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x, y 중 하나를 상수로 취급하게 되면 항상 convex한 이차식이므로,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편미분으로 optimization 지점을 찾음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Roboto"/>
                <a:buChar char="-"/>
              </a:pPr>
              <a:r>
                <a:rPr b="1" lang="en-US" sz="20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번갈아 가면서 computation을 10회 정도 반복하여 값을 update</a:t>
              </a:r>
              <a:endParaRPr b="1" sz="2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067034" y="1681856"/>
              <a:ext cx="76800" cy="2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986" y="4046700"/>
            <a:ext cx="6579414" cy="7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037" y="5277738"/>
            <a:ext cx="6673827" cy="76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650" y="3952500"/>
            <a:ext cx="1796025" cy="1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363" y="5279208"/>
            <a:ext cx="1686600" cy="94514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3561135" y="4301276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3561135" y="5598476"/>
            <a:ext cx="8934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