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5727" y="214121"/>
            <a:ext cx="1148054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한컴 고딕"/>
                <a:cs typeface="한컴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한컴 고딕"/>
                <a:cs typeface="한컴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한컴 고딕"/>
                <a:cs typeface="한컴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0469" y="1842642"/>
            <a:ext cx="367106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한컴 고딕"/>
                <a:cs typeface="한컴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mailto:mculecture@gmail.com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Relationship Id="rId4" Type="http://schemas.openxmlformats.org/officeDocument/2006/relationships/image" Target="../media/image4.jpeg"  /><Relationship Id="rId5" Type="http://schemas.openxmlformats.org/officeDocument/2006/relationships/image" Target="../media/image5.png"  /><Relationship Id="rId6" Type="http://schemas.openxmlformats.org/officeDocument/2006/relationships/image" Target="../media/image6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Relationship Id="rId3" Type="http://schemas.openxmlformats.org/officeDocument/2006/relationships/image" Target="../media/image8.jpeg"  /><Relationship Id="rId4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88008"/>
            <a:ext cx="12192000" cy="3769360"/>
          </a:xfrm>
          <a:custGeom>
            <a:avLst/>
            <a:gdLst/>
            <a:rect l="l" t="t" r="r" b="b"/>
            <a:pathLst>
              <a:path w="12192000" h="3769360">
                <a:moveTo>
                  <a:pt x="0" y="3768852"/>
                </a:moveTo>
                <a:lnTo>
                  <a:pt x="12192000" y="3768852"/>
                </a:lnTo>
                <a:lnTo>
                  <a:pt x="12192000" y="0"/>
                </a:lnTo>
                <a:lnTo>
                  <a:pt x="0" y="0"/>
                </a:lnTo>
                <a:lnTo>
                  <a:pt x="0" y="3768852"/>
                </a:lnTo>
                <a:close/>
              </a:path>
            </a:pathLst>
          </a:custGeom>
          <a:solidFill>
            <a:srgbClr val="daa600">
              <a:alpha val="702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 idx="0"/>
          </p:nvPr>
        </p:nvSpPr>
        <p:spPr>
          <a:xfrm>
            <a:off x="4260469" y="1842642"/>
            <a:ext cx="4273931" cy="614808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1590">
              <a:lnSpc>
                <a:spcPct val="100000"/>
              </a:lnSpc>
              <a:spcBef>
                <a:spcPts val="95"/>
              </a:spcBef>
              <a:defRPr/>
            </a:pPr>
            <a:r>
              <a:rPr b="0" spc="-180"/>
              <a:t>1강_개발환경설</a:t>
            </a:r>
            <a:r>
              <a:rPr lang="ko-KR" altLang="en-US" b="0" spc="-180"/>
              <a:t>정</a:t>
            </a:r>
            <a:endParaRPr lang="ko-KR" altLang="en-US" b="0" spc="-180"/>
          </a:p>
        </p:txBody>
      </p:sp>
      <p:sp>
        <p:nvSpPr>
          <p:cNvPr id="4" name="object 4"/>
          <p:cNvSpPr txBox="1"/>
          <p:nvPr/>
        </p:nvSpPr>
        <p:spPr>
          <a:xfrm>
            <a:off x="4578858" y="5733694"/>
            <a:ext cx="3034665" cy="21943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4"/>
              </a:spcBef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400" b="0" spc="-5">
                <a:solidFill>
                  <a:srgbClr val="be9000"/>
                </a:solidFill>
                <a:latin typeface="맑은 고딕"/>
                <a:ea typeface="+mj-ea"/>
                <a:cs typeface="맑은 고딕"/>
              </a:rPr>
              <a:t>2017. 09 </a:t>
            </a:r>
            <a:r>
              <a:rPr sz="1400">
                <a:solidFill>
                  <a:srgbClr val="be9000"/>
                </a:solidFill>
                <a:latin typeface="맑은 고딕"/>
                <a:ea typeface="+mj-ea"/>
                <a:cs typeface="맑은 고딕"/>
              </a:rPr>
              <a:t>/ </a:t>
            </a:r>
            <a:r>
              <a:rPr sz="1400" b="0" spc="-5">
                <a:solidFill>
                  <a:srgbClr val="be9000"/>
                </a:solidFill>
                <a:latin typeface="맑은 고딕"/>
                <a:ea typeface="+mj-ea"/>
                <a:cs typeface="맑은 고딕"/>
                <a:hlinkClick r:id="rId2"/>
              </a:rPr>
              <a:t>mculecture@gmail.com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4604" y="2583179"/>
            <a:ext cx="8623935" cy="16510"/>
          </a:xfrm>
          <a:custGeom>
            <a:avLst/>
            <a:gdLst/>
            <a:rect l="l" t="t" r="r" b="b"/>
            <a:pathLst>
              <a:path w="8623935" h="16510">
                <a:moveTo>
                  <a:pt x="0" y="16256"/>
                </a:moveTo>
                <a:lnTo>
                  <a:pt x="8623427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3229482" y="2993517"/>
            <a:ext cx="3804285" cy="1073658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1">
              <a:lnSpc>
                <a:spcPct val="100000"/>
              </a:lnSpc>
              <a:spcBef>
                <a:spcPts val="104"/>
              </a:spcBef>
              <a:buAutoNum type="arabicPlain"/>
              <a:tabLst>
                <a:tab pos="361950" algn="l"/>
              </a:tabLst>
              <a:defRPr/>
            </a:pPr>
            <a:r>
              <a:rPr sz="1400" b="0" spc="5">
                <a:solidFill>
                  <a:srgbClr val="ffffff"/>
                </a:solidFill>
                <a:latin typeface="돋움"/>
                <a:cs typeface="돋움"/>
              </a:rPr>
              <a:t>javascript</a:t>
            </a:r>
            <a:r>
              <a:rPr sz="1400" b="0" spc="-190">
                <a:solidFill>
                  <a:srgbClr val="ffffff"/>
                </a:solidFill>
                <a:latin typeface="돋움"/>
                <a:cs typeface="돋움"/>
              </a:rPr>
              <a:t> </a:t>
            </a:r>
            <a:r>
              <a:rPr sz="1400" b="0" spc="-155">
                <a:solidFill>
                  <a:srgbClr val="ffffff"/>
                </a:solidFill>
                <a:latin typeface="돋움"/>
                <a:cs typeface="돋움"/>
              </a:rPr>
              <a:t>개요</a:t>
            </a:r>
            <a:endParaRPr sz="1400" b="0" spc="-155">
              <a:solidFill>
                <a:srgbClr val="ffffff"/>
              </a:solidFill>
              <a:latin typeface="돋움"/>
              <a:cs typeface="돋움"/>
            </a:endParaRPr>
          </a:p>
          <a:p>
            <a:pPr marL="361315" lvl="1" indent="-348615">
              <a:lnSpc>
                <a:spcPct val="100000"/>
              </a:lnSpc>
              <a:buAutoNum type="arabicPlain"/>
              <a:tabLst>
                <a:tab pos="361950" algn="l"/>
              </a:tabLst>
              <a:defRPr/>
            </a:pPr>
            <a:r>
              <a:rPr sz="1400" b="0" spc="-150">
                <a:solidFill>
                  <a:srgbClr val="ffffff"/>
                </a:solidFill>
                <a:latin typeface="돋움"/>
                <a:cs typeface="돋움"/>
              </a:rPr>
              <a:t>편집프로그램</a:t>
            </a:r>
            <a:r>
              <a:rPr sz="1400" b="0" spc="-170">
                <a:solidFill>
                  <a:srgbClr val="ffffff"/>
                </a:solidFill>
                <a:latin typeface="돋움"/>
                <a:cs typeface="돋움"/>
              </a:rPr>
              <a:t> </a:t>
            </a:r>
            <a:r>
              <a:rPr sz="1400" b="0" spc="-160">
                <a:solidFill>
                  <a:srgbClr val="ffffff"/>
                </a:solidFill>
                <a:latin typeface="돋움"/>
                <a:cs typeface="돋움"/>
              </a:rPr>
              <a:t>설치</a:t>
            </a:r>
            <a:endParaRPr sz="1400" b="0" spc="-160">
              <a:solidFill>
                <a:srgbClr val="ffffff"/>
              </a:solidFill>
              <a:latin typeface="돋움"/>
              <a:cs typeface="돋움"/>
            </a:endParaRPr>
          </a:p>
          <a:p>
            <a:pPr marL="12700" lvl="1">
              <a:lnSpc>
                <a:spcPct val="100000"/>
              </a:lnSpc>
              <a:buAutoNum type="arabicPlain"/>
              <a:tabLst>
                <a:tab pos="361950" algn="l"/>
              </a:tabLst>
              <a:defRPr/>
            </a:pPr>
            <a:r>
              <a:rPr sz="1400" b="0" spc="-10">
                <a:solidFill>
                  <a:srgbClr val="ffffff"/>
                </a:solidFill>
                <a:latin typeface="돋움"/>
                <a:cs typeface="돋움"/>
              </a:rPr>
              <a:t>Javascript</a:t>
            </a:r>
            <a:r>
              <a:rPr sz="1400" b="0" spc="-190">
                <a:solidFill>
                  <a:srgbClr val="ffffff"/>
                </a:solidFill>
                <a:latin typeface="돋움"/>
                <a:cs typeface="돋움"/>
              </a:rPr>
              <a:t> </a:t>
            </a:r>
            <a:r>
              <a:rPr sz="1400" b="0" spc="-155">
                <a:solidFill>
                  <a:srgbClr val="ffffff"/>
                </a:solidFill>
                <a:latin typeface="돋움"/>
                <a:cs typeface="돋움"/>
              </a:rPr>
              <a:t>작성</a:t>
            </a:r>
            <a:r>
              <a:rPr sz="1400" b="0" spc="-165">
                <a:solidFill>
                  <a:srgbClr val="ffffff"/>
                </a:solidFill>
                <a:latin typeface="돋움"/>
                <a:cs typeface="돋움"/>
              </a:rPr>
              <a:t> </a:t>
            </a:r>
            <a:r>
              <a:rPr sz="1400" b="0" spc="-155">
                <a:solidFill>
                  <a:srgbClr val="ffffff"/>
                </a:solidFill>
                <a:latin typeface="돋움"/>
                <a:cs typeface="돋움"/>
              </a:rPr>
              <a:t>방법</a:t>
            </a:r>
            <a:r>
              <a:rPr sz="1400" b="0" spc="-165">
                <a:solidFill>
                  <a:srgbClr val="ffffff"/>
                </a:solidFill>
                <a:latin typeface="돋움"/>
                <a:cs typeface="돋움"/>
              </a:rPr>
              <a:t> </a:t>
            </a:r>
            <a:r>
              <a:rPr sz="1400" b="0" spc="-10">
                <a:solidFill>
                  <a:srgbClr val="ffffff"/>
                </a:solidFill>
                <a:latin typeface="돋움"/>
                <a:cs typeface="돋움"/>
              </a:rPr>
              <a:t>-</a:t>
            </a:r>
            <a:r>
              <a:rPr sz="1400" b="0" spc="-165">
                <a:solidFill>
                  <a:srgbClr val="ffffff"/>
                </a:solidFill>
                <a:latin typeface="돋움"/>
                <a:cs typeface="돋움"/>
              </a:rPr>
              <a:t> </a:t>
            </a:r>
            <a:r>
              <a:rPr sz="1400" b="0" spc="-30">
                <a:solidFill>
                  <a:srgbClr val="ffffff"/>
                </a:solidFill>
                <a:latin typeface="돋움"/>
                <a:cs typeface="돋움"/>
              </a:rPr>
              <a:t>HTML문서</a:t>
            </a:r>
            <a:r>
              <a:rPr sz="1400" b="0" spc="-175">
                <a:solidFill>
                  <a:srgbClr val="ffffff"/>
                </a:solidFill>
                <a:latin typeface="돋움"/>
                <a:cs typeface="돋움"/>
              </a:rPr>
              <a:t> </a:t>
            </a:r>
            <a:r>
              <a:rPr sz="1400" b="0" spc="-155">
                <a:solidFill>
                  <a:srgbClr val="ffffff"/>
                </a:solidFill>
                <a:latin typeface="돋움"/>
                <a:cs typeface="돋움"/>
              </a:rPr>
              <a:t>이용하기</a:t>
            </a:r>
            <a:endParaRPr sz="1400" b="0" spc="-155">
              <a:solidFill>
                <a:srgbClr val="ffffff"/>
              </a:solidFill>
              <a:latin typeface="돋움"/>
              <a:cs typeface="돋움"/>
            </a:endParaRPr>
          </a:p>
          <a:p>
            <a:pPr marL="12700" marR="5080" lvl="1">
              <a:lnSpc>
                <a:spcPct val="100000"/>
              </a:lnSpc>
              <a:buAutoNum type="arabicPlain"/>
              <a:tabLst>
                <a:tab pos="361950" algn="l"/>
              </a:tabLst>
              <a:defRPr/>
            </a:pPr>
            <a:r>
              <a:rPr sz="1400" b="0" spc="-10">
                <a:solidFill>
                  <a:srgbClr val="ffffff"/>
                </a:solidFill>
                <a:latin typeface="돋움"/>
                <a:cs typeface="돋움"/>
              </a:rPr>
              <a:t>Javascript</a:t>
            </a:r>
            <a:r>
              <a:rPr sz="1400" b="0" spc="-195">
                <a:solidFill>
                  <a:srgbClr val="ffffff"/>
                </a:solidFill>
                <a:latin typeface="돋움"/>
                <a:cs typeface="돋움"/>
              </a:rPr>
              <a:t> </a:t>
            </a:r>
            <a:r>
              <a:rPr sz="1400" b="0" spc="-155">
                <a:solidFill>
                  <a:srgbClr val="ffffff"/>
                </a:solidFill>
                <a:latin typeface="돋움"/>
                <a:cs typeface="돋움"/>
              </a:rPr>
              <a:t>작성</a:t>
            </a:r>
            <a:r>
              <a:rPr sz="1400" b="0" spc="-160">
                <a:solidFill>
                  <a:srgbClr val="ffffff"/>
                </a:solidFill>
                <a:latin typeface="돋움"/>
                <a:cs typeface="돋움"/>
              </a:rPr>
              <a:t> </a:t>
            </a:r>
            <a:r>
              <a:rPr sz="1400" b="0" spc="-155">
                <a:solidFill>
                  <a:srgbClr val="ffffff"/>
                </a:solidFill>
                <a:latin typeface="돋움"/>
                <a:cs typeface="돋움"/>
              </a:rPr>
              <a:t>방법</a:t>
            </a:r>
            <a:r>
              <a:rPr sz="1400" b="0" spc="-160">
                <a:solidFill>
                  <a:srgbClr val="ffffff"/>
                </a:solidFill>
                <a:latin typeface="돋움"/>
                <a:cs typeface="돋움"/>
              </a:rPr>
              <a:t> </a:t>
            </a:r>
            <a:r>
              <a:rPr sz="1400" b="0" spc="550">
                <a:solidFill>
                  <a:srgbClr val="ffffff"/>
                </a:solidFill>
                <a:latin typeface="돋움"/>
                <a:cs typeface="돋움"/>
              </a:rPr>
              <a:t>–</a:t>
            </a:r>
            <a:r>
              <a:rPr sz="1400" b="0" spc="-150">
                <a:solidFill>
                  <a:srgbClr val="ffffff"/>
                </a:solidFill>
                <a:latin typeface="돋움"/>
                <a:cs typeface="돋움"/>
              </a:rPr>
              <a:t> </a:t>
            </a:r>
            <a:r>
              <a:rPr sz="1400" b="0" spc="-55">
                <a:solidFill>
                  <a:srgbClr val="ffffff"/>
                </a:solidFill>
                <a:latin typeface="돋움"/>
                <a:cs typeface="돋움"/>
              </a:rPr>
              <a:t>외부파일(.js)</a:t>
            </a:r>
            <a:r>
              <a:rPr sz="1400" b="0" spc="-160">
                <a:solidFill>
                  <a:srgbClr val="ffffff"/>
                </a:solidFill>
                <a:latin typeface="돋움"/>
                <a:cs typeface="돋움"/>
              </a:rPr>
              <a:t> </a:t>
            </a:r>
            <a:r>
              <a:rPr sz="1400" b="0" spc="-155">
                <a:solidFill>
                  <a:srgbClr val="ffffff"/>
                </a:solidFill>
                <a:latin typeface="돋움"/>
                <a:cs typeface="돋움"/>
              </a:rPr>
              <a:t>이용하기  </a:t>
            </a:r>
            <a:r>
              <a:rPr sz="1400" b="0" spc="-5">
                <a:solidFill>
                  <a:srgbClr val="ffffff"/>
                </a:solidFill>
                <a:latin typeface="돋움"/>
                <a:cs typeface="돋움"/>
              </a:rPr>
              <a:t>1-5</a:t>
            </a:r>
            <a:r>
              <a:rPr sz="1400" b="0" spc="-180">
                <a:solidFill>
                  <a:srgbClr val="ffffff"/>
                </a:solidFill>
                <a:latin typeface="돋움"/>
                <a:cs typeface="돋움"/>
              </a:rPr>
              <a:t> </a:t>
            </a:r>
            <a:r>
              <a:rPr sz="1400" b="0" spc="-155">
                <a:solidFill>
                  <a:srgbClr val="ffffff"/>
                </a:solidFill>
                <a:latin typeface="돋움"/>
                <a:cs typeface="돋움"/>
              </a:rPr>
              <a:t>디버깅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1047" y="214121"/>
            <a:ext cx="24352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javascript </a:t>
            </a:r>
            <a:r>
              <a:rPr dirty="0" sz="2000" b="1">
                <a:solidFill>
                  <a:srgbClr val="FFC000"/>
                </a:solidFill>
                <a:latin typeface="맑은 고딕"/>
                <a:cs typeface="맑은 고딕"/>
              </a:rPr>
              <a:t>&amp;</a:t>
            </a:r>
            <a:r>
              <a:rPr dirty="0" sz="2000" spc="-65" b="1">
                <a:solidFill>
                  <a:srgbClr val="FFC000"/>
                </a:solidFill>
                <a:latin typeface="맑은 고딕"/>
                <a:cs typeface="맑은 고딕"/>
              </a:rPr>
              <a:t> </a:t>
            </a: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node.js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21062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돋움"/>
                <a:cs typeface="돋움"/>
              </a:rPr>
              <a:t>1-1</a:t>
            </a:r>
            <a:r>
              <a:rPr dirty="0" sz="1800" spc="-210">
                <a:latin typeface="돋움"/>
                <a:cs typeface="돋움"/>
              </a:rPr>
              <a:t> </a:t>
            </a:r>
            <a:r>
              <a:rPr dirty="0" sz="1800" spc="-80">
                <a:latin typeface="돋움"/>
                <a:cs typeface="돋움"/>
              </a:rPr>
              <a:t>:</a:t>
            </a:r>
            <a:r>
              <a:rPr dirty="0" sz="1800" spc="-220">
                <a:latin typeface="돋움"/>
                <a:cs typeface="돋움"/>
              </a:rPr>
              <a:t> </a:t>
            </a:r>
            <a:r>
              <a:rPr dirty="0" sz="1800" spc="-15">
                <a:latin typeface="돋움"/>
                <a:cs typeface="돋움"/>
              </a:rPr>
              <a:t>Javascript</a:t>
            </a:r>
            <a:r>
              <a:rPr dirty="0" sz="1800" spc="-220">
                <a:latin typeface="돋움"/>
                <a:cs typeface="돋움"/>
              </a:rPr>
              <a:t> </a:t>
            </a:r>
            <a:r>
              <a:rPr dirty="0" sz="1800" spc="-195">
                <a:latin typeface="돋움"/>
                <a:cs typeface="돋움"/>
              </a:rPr>
              <a:t>개요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68879" y="2104644"/>
            <a:ext cx="2491740" cy="2825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41541" y="2176653"/>
            <a:ext cx="3435350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-265">
                <a:latin typeface="돋움"/>
                <a:cs typeface="돋움"/>
              </a:rPr>
              <a:t>다이나믹 웹문서</a:t>
            </a:r>
            <a:r>
              <a:rPr dirty="0" sz="2400" spc="-360">
                <a:latin typeface="돋움"/>
                <a:cs typeface="돋움"/>
              </a:rPr>
              <a:t> </a:t>
            </a:r>
            <a:r>
              <a:rPr dirty="0" sz="2400" spc="-265">
                <a:latin typeface="돋움"/>
                <a:cs typeface="돋움"/>
              </a:rPr>
              <a:t>제작</a:t>
            </a:r>
            <a:endParaRPr sz="2400">
              <a:latin typeface="돋움"/>
              <a:cs typeface="돋움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-260">
                <a:latin typeface="돋움"/>
                <a:cs typeface="돋움"/>
              </a:rPr>
              <a:t>웹 </a:t>
            </a:r>
            <a:r>
              <a:rPr dirty="0" sz="2400" spc="-265">
                <a:latin typeface="돋움"/>
                <a:cs typeface="돋움"/>
              </a:rPr>
              <a:t>어플리케이션</a:t>
            </a:r>
            <a:r>
              <a:rPr dirty="0" sz="2400" spc="-365">
                <a:latin typeface="돋움"/>
                <a:cs typeface="돋움"/>
              </a:rPr>
              <a:t> </a:t>
            </a:r>
            <a:r>
              <a:rPr dirty="0" sz="2400" spc="-265">
                <a:latin typeface="돋움"/>
                <a:cs typeface="돋움"/>
              </a:rPr>
              <a:t>제작</a:t>
            </a:r>
            <a:endParaRPr sz="2400">
              <a:latin typeface="돋움"/>
              <a:cs typeface="돋움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-265">
                <a:latin typeface="돋움"/>
                <a:cs typeface="돋움"/>
              </a:rPr>
              <a:t>모바일 어플리케이션</a:t>
            </a:r>
            <a:r>
              <a:rPr dirty="0" sz="2400" spc="-335">
                <a:latin typeface="돋움"/>
                <a:cs typeface="돋움"/>
              </a:rPr>
              <a:t> </a:t>
            </a:r>
            <a:r>
              <a:rPr dirty="0" sz="2400" spc="-265">
                <a:latin typeface="돋움"/>
                <a:cs typeface="돋움"/>
              </a:rPr>
              <a:t>제작</a:t>
            </a:r>
            <a:endParaRPr sz="2400">
              <a:latin typeface="돋움"/>
              <a:cs typeface="돋움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-265">
                <a:latin typeface="돋움"/>
                <a:cs typeface="돋움"/>
              </a:rPr>
              <a:t>게임</a:t>
            </a:r>
            <a:r>
              <a:rPr dirty="0" sz="2400" spc="-275">
                <a:latin typeface="돋움"/>
                <a:cs typeface="돋움"/>
              </a:rPr>
              <a:t> </a:t>
            </a:r>
            <a:r>
              <a:rPr dirty="0" sz="2400" spc="-265">
                <a:latin typeface="돋움"/>
                <a:cs typeface="돋움"/>
              </a:rPr>
              <a:t>제작</a:t>
            </a:r>
            <a:endParaRPr sz="2400">
              <a:latin typeface="돋움"/>
              <a:cs typeface="돋움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-210">
                <a:latin typeface="돋움"/>
                <a:cs typeface="돋움"/>
              </a:rPr>
              <a:t>UI프레임워크</a:t>
            </a:r>
            <a:endParaRPr sz="2400">
              <a:latin typeface="돋움"/>
              <a:cs typeface="돋움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-265">
                <a:latin typeface="돋움"/>
                <a:cs typeface="돋움"/>
              </a:rPr>
              <a:t>서버프레임워크</a:t>
            </a:r>
            <a:endParaRPr sz="2400">
              <a:latin typeface="돋움"/>
              <a:cs typeface="돋움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-265">
                <a:latin typeface="돋움"/>
                <a:cs typeface="돋움"/>
              </a:rPr>
              <a:t>수많은 산업분야에</a:t>
            </a:r>
            <a:r>
              <a:rPr dirty="0" sz="2400" spc="-290">
                <a:latin typeface="돋움"/>
                <a:cs typeface="돋움"/>
              </a:rPr>
              <a:t> </a:t>
            </a:r>
            <a:r>
              <a:rPr dirty="0" sz="2400" spc="-265">
                <a:latin typeface="돋움"/>
                <a:cs typeface="돋움"/>
              </a:rPr>
              <a:t>활용</a:t>
            </a:r>
            <a:endParaRPr sz="24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1047" y="214121"/>
            <a:ext cx="24352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javascript </a:t>
            </a:r>
            <a:r>
              <a:rPr dirty="0" sz="2000" b="1">
                <a:solidFill>
                  <a:srgbClr val="FFC000"/>
                </a:solidFill>
                <a:latin typeface="맑은 고딕"/>
                <a:cs typeface="맑은 고딕"/>
              </a:rPr>
              <a:t>&amp;</a:t>
            </a:r>
            <a:r>
              <a:rPr dirty="0" sz="2000" spc="-65" b="1">
                <a:solidFill>
                  <a:srgbClr val="FFC000"/>
                </a:solidFill>
                <a:latin typeface="맑은 고딕"/>
                <a:cs typeface="맑은 고딕"/>
              </a:rPr>
              <a:t> </a:t>
            </a: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node.js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2273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돋움"/>
                <a:cs typeface="돋움"/>
              </a:rPr>
              <a:t>1-2</a:t>
            </a:r>
            <a:r>
              <a:rPr dirty="0" sz="1800" spc="-445">
                <a:latin typeface="돋움"/>
                <a:cs typeface="돋움"/>
              </a:rPr>
              <a:t> </a:t>
            </a:r>
            <a:r>
              <a:rPr dirty="0" sz="1800" spc="-80">
                <a:latin typeface="돋움"/>
                <a:cs typeface="돋움"/>
              </a:rPr>
              <a:t>: </a:t>
            </a:r>
            <a:r>
              <a:rPr dirty="0" sz="1800" spc="-195">
                <a:latin typeface="돋움"/>
                <a:cs typeface="돋움"/>
              </a:rPr>
              <a:t>편집프로그램 설치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0557" y="2143709"/>
            <a:ext cx="4522470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-270">
                <a:latin typeface="돋움"/>
                <a:cs typeface="돋움"/>
              </a:rPr>
              <a:t>메모장</a:t>
            </a:r>
            <a:endParaRPr sz="2400">
              <a:latin typeface="돋움"/>
              <a:cs typeface="돋움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>
                <a:latin typeface="돋움"/>
                <a:cs typeface="돋움"/>
              </a:rPr>
              <a:t>Editplus</a:t>
            </a:r>
            <a:endParaRPr sz="2400">
              <a:latin typeface="돋움"/>
              <a:cs typeface="돋움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-10">
                <a:latin typeface="돋움"/>
                <a:cs typeface="돋움"/>
              </a:rPr>
              <a:t>Notepad++</a:t>
            </a:r>
            <a:endParaRPr sz="2400">
              <a:latin typeface="돋움"/>
              <a:cs typeface="돋움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5">
                <a:latin typeface="돋움"/>
                <a:cs typeface="돋움"/>
              </a:rPr>
              <a:t>Visual</a:t>
            </a:r>
            <a:r>
              <a:rPr dirty="0" sz="2400" spc="-260">
                <a:latin typeface="돋움"/>
                <a:cs typeface="돋움"/>
              </a:rPr>
              <a:t> </a:t>
            </a:r>
            <a:r>
              <a:rPr dirty="0" sz="2400" spc="0">
                <a:latin typeface="돋움"/>
                <a:cs typeface="돋움"/>
              </a:rPr>
              <a:t>studio</a:t>
            </a:r>
            <a:endParaRPr sz="2400">
              <a:latin typeface="돋움"/>
              <a:cs typeface="돋움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25">
                <a:latin typeface="돋움"/>
                <a:cs typeface="돋움"/>
              </a:rPr>
              <a:t>Ultraedit</a:t>
            </a:r>
            <a:endParaRPr sz="2400">
              <a:latin typeface="돋움"/>
              <a:cs typeface="돋움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-265">
                <a:latin typeface="돋움"/>
                <a:cs typeface="돋움"/>
              </a:rPr>
              <a:t>텍스를 편집할 </a:t>
            </a:r>
            <a:r>
              <a:rPr dirty="0" sz="2400" spc="-260">
                <a:latin typeface="돋움"/>
                <a:cs typeface="돋움"/>
              </a:rPr>
              <a:t>수 </a:t>
            </a:r>
            <a:r>
              <a:rPr dirty="0" sz="2400" spc="-265">
                <a:latin typeface="돋움"/>
                <a:cs typeface="돋움"/>
              </a:rPr>
              <a:t>있는 거의 모든</a:t>
            </a:r>
            <a:r>
              <a:rPr dirty="0" sz="2400" spc="-360">
                <a:latin typeface="돋움"/>
                <a:cs typeface="돋움"/>
              </a:rPr>
              <a:t> </a:t>
            </a:r>
            <a:r>
              <a:rPr dirty="0" sz="2400" spc="-260">
                <a:latin typeface="돋움"/>
                <a:cs typeface="돋움"/>
              </a:rPr>
              <a:t>툴</a:t>
            </a:r>
            <a:endParaRPr sz="2400">
              <a:latin typeface="돋움"/>
              <a:cs typeface="돋움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551" y="3149073"/>
            <a:ext cx="2619948" cy="1688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26107" y="1447800"/>
            <a:ext cx="1542288" cy="1542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34740" y="2549651"/>
            <a:ext cx="1501139" cy="1501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35908" y="4404359"/>
            <a:ext cx="2508504" cy="1316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45892" y="4960620"/>
            <a:ext cx="1188720" cy="11887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01047" y="214121"/>
            <a:ext cx="243522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javascript </a:t>
            </a:r>
            <a:r>
              <a:rPr dirty="0" sz="2000" b="1">
                <a:solidFill>
                  <a:srgbClr val="FFC000"/>
                </a:solidFill>
                <a:latin typeface="맑은 고딕"/>
                <a:cs typeface="맑은 고딕"/>
              </a:rPr>
              <a:t>&amp;</a:t>
            </a:r>
            <a:r>
              <a:rPr dirty="0" sz="2000" spc="-65" b="1">
                <a:solidFill>
                  <a:srgbClr val="FFC000"/>
                </a:solidFill>
                <a:latin typeface="맑은 고딕"/>
                <a:cs typeface="맑은 고딕"/>
              </a:rPr>
              <a:t> </a:t>
            </a: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node.js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29400" y="781810"/>
            <a:ext cx="4844796" cy="6016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7593" y="788289"/>
            <a:ext cx="2273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돋움"/>
                <a:cs typeface="돋움"/>
              </a:rPr>
              <a:t>1-2</a:t>
            </a:r>
            <a:r>
              <a:rPr dirty="0" sz="1800" spc="-445">
                <a:latin typeface="돋움"/>
                <a:cs typeface="돋움"/>
              </a:rPr>
              <a:t> </a:t>
            </a:r>
            <a:r>
              <a:rPr dirty="0" sz="1800" spc="-80">
                <a:latin typeface="돋움"/>
                <a:cs typeface="돋움"/>
              </a:rPr>
              <a:t>: </a:t>
            </a:r>
            <a:r>
              <a:rPr dirty="0" sz="1800" spc="-195">
                <a:latin typeface="돋움"/>
                <a:cs typeface="돋움"/>
              </a:rPr>
              <a:t>편집프로그램 설치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2571" y="1514855"/>
            <a:ext cx="1285128" cy="8168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86027" y="2528316"/>
            <a:ext cx="4791456" cy="3368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33515" y="4149852"/>
            <a:ext cx="416559" cy="494030"/>
          </a:xfrm>
          <a:custGeom>
            <a:avLst/>
            <a:gdLst/>
            <a:ahLst/>
            <a:cxnLst/>
            <a:rect l="l" t="t" r="r" b="b"/>
            <a:pathLst>
              <a:path w="416560" h="494029">
                <a:moveTo>
                  <a:pt x="208025" y="0"/>
                </a:moveTo>
                <a:lnTo>
                  <a:pt x="208025" y="123443"/>
                </a:lnTo>
                <a:lnTo>
                  <a:pt x="0" y="123443"/>
                </a:lnTo>
                <a:lnTo>
                  <a:pt x="0" y="370331"/>
                </a:lnTo>
                <a:lnTo>
                  <a:pt x="208025" y="370331"/>
                </a:lnTo>
                <a:lnTo>
                  <a:pt x="208025" y="493775"/>
                </a:lnTo>
                <a:lnTo>
                  <a:pt x="416051" y="246887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20645" y="2640329"/>
            <a:ext cx="1049020" cy="398145"/>
          </a:xfrm>
          <a:custGeom>
            <a:avLst/>
            <a:gdLst/>
            <a:ahLst/>
            <a:cxnLst/>
            <a:rect l="l" t="t" r="r" b="b"/>
            <a:pathLst>
              <a:path w="1049020" h="398144">
                <a:moveTo>
                  <a:pt x="0" y="397763"/>
                </a:moveTo>
                <a:lnTo>
                  <a:pt x="1048512" y="397763"/>
                </a:lnTo>
                <a:lnTo>
                  <a:pt x="1048512" y="0"/>
                </a:lnTo>
                <a:lnTo>
                  <a:pt x="0" y="0"/>
                </a:lnTo>
                <a:lnTo>
                  <a:pt x="0" y="3977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20645" y="3832097"/>
            <a:ext cx="3533140" cy="398145"/>
          </a:xfrm>
          <a:custGeom>
            <a:avLst/>
            <a:gdLst/>
            <a:ahLst/>
            <a:cxnLst/>
            <a:rect l="l" t="t" r="r" b="b"/>
            <a:pathLst>
              <a:path w="3533140" h="398145">
                <a:moveTo>
                  <a:pt x="0" y="397763"/>
                </a:moveTo>
                <a:lnTo>
                  <a:pt x="3532631" y="397763"/>
                </a:lnTo>
                <a:lnTo>
                  <a:pt x="3532631" y="0"/>
                </a:lnTo>
                <a:lnTo>
                  <a:pt x="0" y="0"/>
                </a:lnTo>
                <a:lnTo>
                  <a:pt x="0" y="3977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92645" y="3112770"/>
            <a:ext cx="1519555" cy="304800"/>
          </a:xfrm>
          <a:custGeom>
            <a:avLst/>
            <a:gdLst/>
            <a:ahLst/>
            <a:cxnLst/>
            <a:rect l="l" t="t" r="r" b="b"/>
            <a:pathLst>
              <a:path w="1519554" h="304800">
                <a:moveTo>
                  <a:pt x="0" y="304800"/>
                </a:moveTo>
                <a:lnTo>
                  <a:pt x="1519427" y="304800"/>
                </a:lnTo>
                <a:lnTo>
                  <a:pt x="1519427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682990" y="2919222"/>
            <a:ext cx="2411095" cy="3473450"/>
          </a:xfrm>
          <a:custGeom>
            <a:avLst/>
            <a:gdLst/>
            <a:ahLst/>
            <a:cxnLst/>
            <a:rect l="l" t="t" r="r" b="b"/>
            <a:pathLst>
              <a:path w="2411095" h="3473450">
                <a:moveTo>
                  <a:pt x="0" y="3473196"/>
                </a:moveTo>
                <a:lnTo>
                  <a:pt x="2410968" y="3473196"/>
                </a:lnTo>
                <a:lnTo>
                  <a:pt x="2410968" y="0"/>
                </a:lnTo>
                <a:lnTo>
                  <a:pt x="0" y="0"/>
                </a:lnTo>
                <a:lnTo>
                  <a:pt x="0" y="3473196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1183" y="1866900"/>
            <a:ext cx="4448556" cy="3105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68473" y="3022854"/>
            <a:ext cx="3272154" cy="699770"/>
          </a:xfrm>
          <a:custGeom>
            <a:avLst/>
            <a:gdLst/>
            <a:ahLst/>
            <a:cxnLst/>
            <a:rect l="l" t="t" r="r" b="b"/>
            <a:pathLst>
              <a:path w="3272154" h="699770">
                <a:moveTo>
                  <a:pt x="0" y="699516"/>
                </a:moveTo>
                <a:lnTo>
                  <a:pt x="3272028" y="699516"/>
                </a:lnTo>
                <a:lnTo>
                  <a:pt x="3272028" y="0"/>
                </a:lnTo>
                <a:lnTo>
                  <a:pt x="0" y="0"/>
                </a:lnTo>
                <a:lnTo>
                  <a:pt x="0" y="699516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91200" y="1866900"/>
            <a:ext cx="5718047" cy="383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84876" y="3125723"/>
            <a:ext cx="416559" cy="492759"/>
          </a:xfrm>
          <a:custGeom>
            <a:avLst/>
            <a:gdLst/>
            <a:ahLst/>
            <a:cxnLst/>
            <a:rect l="l" t="t" r="r" b="b"/>
            <a:pathLst>
              <a:path w="416560" h="492760">
                <a:moveTo>
                  <a:pt x="208025" y="0"/>
                </a:moveTo>
                <a:lnTo>
                  <a:pt x="208025" y="123062"/>
                </a:lnTo>
                <a:lnTo>
                  <a:pt x="0" y="123062"/>
                </a:lnTo>
                <a:lnTo>
                  <a:pt x="0" y="369188"/>
                </a:lnTo>
                <a:lnTo>
                  <a:pt x="208025" y="369188"/>
                </a:lnTo>
                <a:lnTo>
                  <a:pt x="208025" y="492251"/>
                </a:lnTo>
                <a:lnTo>
                  <a:pt x="416051" y="246125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07593" y="788289"/>
            <a:ext cx="469709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돋움"/>
                <a:cs typeface="돋움"/>
              </a:rPr>
              <a:t>1-3</a:t>
            </a:r>
            <a:r>
              <a:rPr dirty="0" sz="1800" spc="-195">
                <a:latin typeface="돋움"/>
                <a:cs typeface="돋움"/>
              </a:rPr>
              <a:t> </a:t>
            </a:r>
            <a:r>
              <a:rPr dirty="0" sz="1800" spc="-80">
                <a:latin typeface="돋움"/>
                <a:cs typeface="돋움"/>
              </a:rPr>
              <a:t>:</a:t>
            </a:r>
            <a:r>
              <a:rPr dirty="0" sz="1800" spc="-204">
                <a:latin typeface="돋움"/>
                <a:cs typeface="돋움"/>
              </a:rPr>
              <a:t> </a:t>
            </a:r>
            <a:r>
              <a:rPr dirty="0" sz="1800" spc="-15">
                <a:latin typeface="돋움"/>
                <a:cs typeface="돋움"/>
              </a:rPr>
              <a:t>Javascript</a:t>
            </a:r>
            <a:r>
              <a:rPr dirty="0" sz="1800" spc="-215">
                <a:latin typeface="돋움"/>
                <a:cs typeface="돋움"/>
              </a:rPr>
              <a:t> </a:t>
            </a:r>
            <a:r>
              <a:rPr dirty="0" sz="1800" spc="-195">
                <a:latin typeface="돋움"/>
                <a:cs typeface="돋움"/>
              </a:rPr>
              <a:t>작성</a:t>
            </a:r>
            <a:r>
              <a:rPr dirty="0" sz="1800" spc="-220">
                <a:latin typeface="돋움"/>
                <a:cs typeface="돋움"/>
              </a:rPr>
              <a:t> </a:t>
            </a:r>
            <a:r>
              <a:rPr dirty="0" sz="1800" spc="-195">
                <a:latin typeface="돋움"/>
                <a:cs typeface="돋움"/>
              </a:rPr>
              <a:t>방법</a:t>
            </a:r>
            <a:r>
              <a:rPr dirty="0" sz="1800" spc="-220">
                <a:latin typeface="돋움"/>
                <a:cs typeface="돋움"/>
              </a:rPr>
              <a:t> </a:t>
            </a:r>
            <a:r>
              <a:rPr dirty="0" sz="1800" spc="-15">
                <a:latin typeface="돋움"/>
                <a:cs typeface="돋움"/>
              </a:rPr>
              <a:t>-</a:t>
            </a:r>
            <a:r>
              <a:rPr dirty="0" sz="1800" spc="-204">
                <a:latin typeface="돋움"/>
                <a:cs typeface="돋움"/>
              </a:rPr>
              <a:t> </a:t>
            </a:r>
            <a:r>
              <a:rPr dirty="0" sz="1800" spc="-40">
                <a:latin typeface="돋움"/>
                <a:cs typeface="돋움"/>
              </a:rPr>
              <a:t>HTML문서</a:t>
            </a:r>
            <a:r>
              <a:rPr dirty="0" sz="1800" spc="-245">
                <a:latin typeface="돋움"/>
                <a:cs typeface="돋움"/>
              </a:rPr>
              <a:t> </a:t>
            </a:r>
            <a:r>
              <a:rPr dirty="0" sz="1800" spc="-195">
                <a:latin typeface="돋움"/>
                <a:cs typeface="돋움"/>
              </a:rPr>
              <a:t>이용하기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 spc="0">
                <a:latin typeface="돋움"/>
                <a:cs typeface="돋움"/>
              </a:rPr>
              <a:t>Ex </a:t>
            </a:r>
            <a:r>
              <a:rPr dirty="0" sz="1200" spc="-55">
                <a:latin typeface="돋움"/>
                <a:cs typeface="돋움"/>
              </a:rPr>
              <a:t>:</a:t>
            </a:r>
            <a:r>
              <a:rPr dirty="0" sz="1200" spc="-260">
                <a:latin typeface="돋움"/>
                <a:cs typeface="돋움"/>
              </a:rPr>
              <a:t> </a:t>
            </a:r>
            <a:r>
              <a:rPr dirty="0" sz="1200" spc="-15">
                <a:latin typeface="돋움"/>
                <a:cs typeface="돋움"/>
              </a:rPr>
              <a:t>1_01.html</a:t>
            </a:r>
            <a:endParaRPr sz="12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060703" y="1449324"/>
            <a:ext cx="7077456" cy="2980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53817" y="2672333"/>
            <a:ext cx="5785485" cy="454659"/>
          </a:xfrm>
          <a:custGeom>
            <a:avLst/>
            <a:gdLst/>
            <a:ahLst/>
            <a:cxnLst/>
            <a:rect l="l" t="t" r="r" b="b"/>
            <a:pathLst>
              <a:path w="5785484" h="454660">
                <a:moveTo>
                  <a:pt x="0" y="454151"/>
                </a:moveTo>
                <a:lnTo>
                  <a:pt x="5785104" y="454151"/>
                </a:lnTo>
                <a:lnTo>
                  <a:pt x="5785104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15428" y="3721608"/>
            <a:ext cx="4113276" cy="2761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24828" y="4562855"/>
            <a:ext cx="777240" cy="922019"/>
          </a:xfrm>
          <a:custGeom>
            <a:avLst/>
            <a:gdLst/>
            <a:ahLst/>
            <a:cxnLst/>
            <a:rect l="l" t="t" r="r" b="b"/>
            <a:pathLst>
              <a:path w="777240" h="922020">
                <a:moveTo>
                  <a:pt x="388620" y="0"/>
                </a:moveTo>
                <a:lnTo>
                  <a:pt x="388620" y="230505"/>
                </a:lnTo>
                <a:lnTo>
                  <a:pt x="0" y="230505"/>
                </a:lnTo>
                <a:lnTo>
                  <a:pt x="0" y="691515"/>
                </a:lnTo>
                <a:lnTo>
                  <a:pt x="388620" y="691515"/>
                </a:lnTo>
                <a:lnTo>
                  <a:pt x="388620" y="922020"/>
                </a:lnTo>
                <a:lnTo>
                  <a:pt x="777240" y="461010"/>
                </a:lnTo>
                <a:lnTo>
                  <a:pt x="388620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0703" y="4941951"/>
            <a:ext cx="3211068" cy="542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97276" y="4740783"/>
            <a:ext cx="138430" cy="146685"/>
          </a:xfrm>
          <a:custGeom>
            <a:avLst/>
            <a:gdLst/>
            <a:ahLst/>
            <a:cxnLst/>
            <a:rect l="l" t="t" r="r" b="b"/>
            <a:pathLst>
              <a:path w="138430" h="146685">
                <a:moveTo>
                  <a:pt x="137922" y="0"/>
                </a:moveTo>
                <a:lnTo>
                  <a:pt x="0" y="0"/>
                </a:lnTo>
                <a:lnTo>
                  <a:pt x="0" y="146685"/>
                </a:lnTo>
                <a:lnTo>
                  <a:pt x="137922" y="146685"/>
                </a:lnTo>
                <a:lnTo>
                  <a:pt x="13792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50592" y="4602860"/>
            <a:ext cx="431800" cy="138430"/>
          </a:xfrm>
          <a:custGeom>
            <a:avLst/>
            <a:gdLst/>
            <a:ahLst/>
            <a:cxnLst/>
            <a:rect l="l" t="t" r="r" b="b"/>
            <a:pathLst>
              <a:path w="431800" h="138429">
                <a:moveTo>
                  <a:pt x="431291" y="0"/>
                </a:moveTo>
                <a:lnTo>
                  <a:pt x="0" y="0"/>
                </a:lnTo>
                <a:lnTo>
                  <a:pt x="0" y="137921"/>
                </a:lnTo>
                <a:lnTo>
                  <a:pt x="431291" y="137921"/>
                </a:lnTo>
                <a:lnTo>
                  <a:pt x="43129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97276" y="4456176"/>
            <a:ext cx="138430" cy="146685"/>
          </a:xfrm>
          <a:custGeom>
            <a:avLst/>
            <a:gdLst/>
            <a:ahLst/>
            <a:cxnLst/>
            <a:rect l="l" t="t" r="r" b="b"/>
            <a:pathLst>
              <a:path w="138430" h="146685">
                <a:moveTo>
                  <a:pt x="137922" y="0"/>
                </a:moveTo>
                <a:lnTo>
                  <a:pt x="0" y="0"/>
                </a:lnTo>
                <a:lnTo>
                  <a:pt x="0" y="146685"/>
                </a:lnTo>
                <a:lnTo>
                  <a:pt x="137922" y="146685"/>
                </a:lnTo>
                <a:lnTo>
                  <a:pt x="13792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07593" y="788289"/>
            <a:ext cx="499427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돋움"/>
                <a:cs typeface="돋움"/>
              </a:rPr>
              <a:t>1-4</a:t>
            </a:r>
            <a:r>
              <a:rPr dirty="0" sz="1800" spc="-195">
                <a:latin typeface="돋움"/>
                <a:cs typeface="돋움"/>
              </a:rPr>
              <a:t> </a:t>
            </a:r>
            <a:r>
              <a:rPr dirty="0" sz="1800" spc="-80">
                <a:latin typeface="돋움"/>
                <a:cs typeface="돋움"/>
              </a:rPr>
              <a:t>:</a:t>
            </a:r>
            <a:r>
              <a:rPr dirty="0" sz="1800" spc="-204">
                <a:latin typeface="돋움"/>
                <a:cs typeface="돋움"/>
              </a:rPr>
              <a:t> </a:t>
            </a:r>
            <a:r>
              <a:rPr dirty="0" sz="1800" spc="-15">
                <a:latin typeface="돋움"/>
                <a:cs typeface="돋움"/>
              </a:rPr>
              <a:t>Javascript</a:t>
            </a:r>
            <a:r>
              <a:rPr dirty="0" sz="1800" spc="-215">
                <a:latin typeface="돋움"/>
                <a:cs typeface="돋움"/>
              </a:rPr>
              <a:t> </a:t>
            </a:r>
            <a:r>
              <a:rPr dirty="0" sz="1800" spc="-195">
                <a:latin typeface="돋움"/>
                <a:cs typeface="돋움"/>
              </a:rPr>
              <a:t>작성</a:t>
            </a:r>
            <a:r>
              <a:rPr dirty="0" sz="1800" spc="-220">
                <a:latin typeface="돋움"/>
                <a:cs typeface="돋움"/>
              </a:rPr>
              <a:t> </a:t>
            </a:r>
            <a:r>
              <a:rPr dirty="0" sz="1800" spc="-195">
                <a:latin typeface="돋움"/>
                <a:cs typeface="돋움"/>
              </a:rPr>
              <a:t>방법</a:t>
            </a:r>
            <a:r>
              <a:rPr dirty="0" sz="1800" spc="-220">
                <a:latin typeface="돋움"/>
                <a:cs typeface="돋움"/>
              </a:rPr>
              <a:t> </a:t>
            </a:r>
            <a:r>
              <a:rPr dirty="0" sz="1800" spc="700">
                <a:latin typeface="돋움"/>
                <a:cs typeface="돋움"/>
              </a:rPr>
              <a:t>–</a:t>
            </a:r>
            <a:r>
              <a:rPr dirty="0" sz="1800" spc="-210">
                <a:latin typeface="돋움"/>
                <a:cs typeface="돋움"/>
              </a:rPr>
              <a:t> </a:t>
            </a:r>
            <a:r>
              <a:rPr dirty="0" sz="1800" spc="-70">
                <a:latin typeface="돋움"/>
                <a:cs typeface="돋움"/>
              </a:rPr>
              <a:t>외부파일(.js)</a:t>
            </a:r>
            <a:r>
              <a:rPr dirty="0" sz="1800" spc="-250">
                <a:latin typeface="돋움"/>
                <a:cs typeface="돋움"/>
              </a:rPr>
              <a:t> </a:t>
            </a:r>
            <a:r>
              <a:rPr dirty="0" sz="1800" spc="-195">
                <a:latin typeface="돋움"/>
                <a:cs typeface="돋움"/>
              </a:rPr>
              <a:t>이용하기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 spc="0">
                <a:latin typeface="돋움"/>
                <a:cs typeface="돋움"/>
              </a:rPr>
              <a:t>Ex </a:t>
            </a:r>
            <a:r>
              <a:rPr dirty="0" sz="1200" spc="-55">
                <a:latin typeface="돋움"/>
                <a:cs typeface="돋움"/>
              </a:rPr>
              <a:t>:</a:t>
            </a:r>
            <a:r>
              <a:rPr dirty="0" sz="1200" spc="-260">
                <a:latin typeface="돋움"/>
                <a:cs typeface="돋움"/>
              </a:rPr>
              <a:t> </a:t>
            </a:r>
            <a:r>
              <a:rPr dirty="0" sz="1200" spc="-15">
                <a:latin typeface="돋움"/>
                <a:cs typeface="돋움"/>
              </a:rPr>
              <a:t>1_02.html</a:t>
            </a:r>
            <a:endParaRPr sz="12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4652771" y="1895096"/>
            <a:ext cx="3153155" cy="2905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09659" y="1898135"/>
            <a:ext cx="2956559" cy="810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4631" y="1876044"/>
            <a:ext cx="3587496" cy="2409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98230" y="2274570"/>
            <a:ext cx="3069590" cy="274320"/>
          </a:xfrm>
          <a:custGeom>
            <a:avLst/>
            <a:gdLst/>
            <a:ahLst/>
            <a:cxnLst/>
            <a:rect l="l" t="t" r="r" b="b"/>
            <a:pathLst>
              <a:path w="3069590" h="274319">
                <a:moveTo>
                  <a:pt x="0" y="274320"/>
                </a:moveTo>
                <a:lnTo>
                  <a:pt x="3069335" y="274320"/>
                </a:lnTo>
                <a:lnTo>
                  <a:pt x="3069335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00778" y="2079498"/>
            <a:ext cx="2837815" cy="1412875"/>
          </a:xfrm>
          <a:custGeom>
            <a:avLst/>
            <a:gdLst/>
            <a:ahLst/>
            <a:cxnLst/>
            <a:rect l="l" t="t" r="r" b="b"/>
            <a:pathLst>
              <a:path w="2837815" h="1412875">
                <a:moveTo>
                  <a:pt x="0" y="1412748"/>
                </a:moveTo>
                <a:lnTo>
                  <a:pt x="2837687" y="1412748"/>
                </a:lnTo>
                <a:lnTo>
                  <a:pt x="2837687" y="0"/>
                </a:lnTo>
                <a:lnTo>
                  <a:pt x="0" y="0"/>
                </a:lnTo>
                <a:lnTo>
                  <a:pt x="0" y="1412748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74164" y="3736847"/>
            <a:ext cx="1164336" cy="1097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48684" y="2017776"/>
            <a:ext cx="687705" cy="814069"/>
          </a:xfrm>
          <a:custGeom>
            <a:avLst/>
            <a:gdLst/>
            <a:ahLst/>
            <a:cxnLst/>
            <a:rect l="l" t="t" r="r" b="b"/>
            <a:pathLst>
              <a:path w="687704" h="814069">
                <a:moveTo>
                  <a:pt x="343662" y="0"/>
                </a:moveTo>
                <a:lnTo>
                  <a:pt x="343662" y="203453"/>
                </a:lnTo>
                <a:lnTo>
                  <a:pt x="0" y="203453"/>
                </a:lnTo>
                <a:lnTo>
                  <a:pt x="0" y="610362"/>
                </a:lnTo>
                <a:lnTo>
                  <a:pt x="343662" y="610362"/>
                </a:lnTo>
                <a:lnTo>
                  <a:pt x="343662" y="813815"/>
                </a:lnTo>
                <a:lnTo>
                  <a:pt x="687324" y="406908"/>
                </a:lnTo>
                <a:lnTo>
                  <a:pt x="34366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894319" y="2017776"/>
            <a:ext cx="685800" cy="814069"/>
          </a:xfrm>
          <a:custGeom>
            <a:avLst/>
            <a:gdLst/>
            <a:ahLst/>
            <a:cxnLst/>
            <a:rect l="l" t="t" r="r" b="b"/>
            <a:pathLst>
              <a:path w="685800" h="814069">
                <a:moveTo>
                  <a:pt x="342900" y="0"/>
                </a:moveTo>
                <a:lnTo>
                  <a:pt x="342900" y="203453"/>
                </a:lnTo>
                <a:lnTo>
                  <a:pt x="0" y="203453"/>
                </a:lnTo>
                <a:lnTo>
                  <a:pt x="0" y="610362"/>
                </a:lnTo>
                <a:lnTo>
                  <a:pt x="342900" y="610362"/>
                </a:lnTo>
                <a:lnTo>
                  <a:pt x="342900" y="813815"/>
                </a:lnTo>
                <a:lnTo>
                  <a:pt x="685800" y="406908"/>
                </a:lnTo>
                <a:lnTo>
                  <a:pt x="342900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07593" y="788289"/>
            <a:ext cx="120840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돋움"/>
                <a:cs typeface="돋움"/>
              </a:rPr>
              <a:t>1-5 </a:t>
            </a:r>
            <a:r>
              <a:rPr dirty="0" sz="1800" spc="-80">
                <a:latin typeface="돋움"/>
                <a:cs typeface="돋움"/>
              </a:rPr>
              <a:t>:</a:t>
            </a:r>
            <a:r>
              <a:rPr dirty="0" sz="1800" spc="-450">
                <a:latin typeface="돋움"/>
                <a:cs typeface="돋움"/>
              </a:rPr>
              <a:t> </a:t>
            </a:r>
            <a:r>
              <a:rPr dirty="0" sz="1800" spc="-195">
                <a:latin typeface="돋움"/>
                <a:cs typeface="돋움"/>
              </a:rPr>
              <a:t>디버깅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 spc="0">
                <a:latin typeface="돋움"/>
                <a:cs typeface="돋움"/>
              </a:rPr>
              <a:t>Ex </a:t>
            </a:r>
            <a:r>
              <a:rPr dirty="0" sz="1200" spc="-55">
                <a:latin typeface="돋움"/>
                <a:cs typeface="돋움"/>
              </a:rPr>
              <a:t>:</a:t>
            </a:r>
            <a:r>
              <a:rPr dirty="0" sz="1200" spc="-270">
                <a:latin typeface="돋움"/>
                <a:cs typeface="돋움"/>
              </a:rPr>
              <a:t> </a:t>
            </a:r>
            <a:r>
              <a:rPr dirty="0" sz="1200" spc="-15">
                <a:latin typeface="돋움"/>
                <a:cs typeface="돋움"/>
              </a:rPr>
              <a:t>1_03.html</a:t>
            </a:r>
            <a:endParaRPr sz="12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e9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Theme</vt:lpstr>
      <vt:lpstr>1강_개발환경설정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2019-12-27T00:30:47.000</dcterms:created>
  <dc:creator>house</dc:creator>
  <cp:lastModifiedBy>user</cp:lastModifiedBy>
  <dcterms:modified xsi:type="dcterms:W3CDTF">2019-12-27T00:43:03.578</dcterms:modified>
  <cp:revision>1</cp:revision>
  <dc:title>웹사이트 콘텐츠 디자인 보고서  (성수IT종합센터, 성수메이커스페이스)</dc:title>
  <cp:version>1000.0000.01</cp:version>
</cp:coreProperties>
</file>