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727" y="214121"/>
            <a:ext cx="1148054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C000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culecture@gmail.com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88008"/>
            <a:ext cx="12192000" cy="3769360"/>
          </a:xfrm>
          <a:custGeom>
            <a:avLst/>
            <a:gdLst/>
            <a:ahLst/>
            <a:cxnLst/>
            <a:rect l="l" t="t" r="r" b="b"/>
            <a:pathLst>
              <a:path w="12192000" h="3769360">
                <a:moveTo>
                  <a:pt x="0" y="3768852"/>
                </a:moveTo>
                <a:lnTo>
                  <a:pt x="12192000" y="3768852"/>
                </a:lnTo>
                <a:lnTo>
                  <a:pt x="12192000" y="0"/>
                </a:lnTo>
                <a:lnTo>
                  <a:pt x="0" y="0"/>
                </a:lnTo>
                <a:lnTo>
                  <a:pt x="0" y="3768852"/>
                </a:lnTo>
                <a:close/>
              </a:path>
            </a:pathLst>
          </a:custGeom>
          <a:solidFill>
            <a:srgbClr val="DAA600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7978" y="1842642"/>
            <a:ext cx="18776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 b="0">
                <a:solidFill>
                  <a:srgbClr val="FFFFFF"/>
                </a:solidFill>
                <a:latin typeface="한컴 고딕"/>
                <a:cs typeface="한컴 고딕"/>
              </a:rPr>
              <a:t>5</a:t>
            </a:r>
            <a:r>
              <a:rPr dirty="0" sz="4000" spc="-215" b="0">
                <a:solidFill>
                  <a:srgbClr val="FFFFFF"/>
                </a:solidFill>
                <a:latin typeface="한컴 고딕"/>
                <a:cs typeface="한컴 고딕"/>
              </a:rPr>
              <a:t>강</a:t>
            </a:r>
            <a:r>
              <a:rPr dirty="0" sz="4000" spc="-40" b="0">
                <a:solidFill>
                  <a:srgbClr val="FFFFFF"/>
                </a:solidFill>
                <a:latin typeface="한컴 고딕"/>
                <a:cs typeface="한컴 고딕"/>
              </a:rPr>
              <a:t>_</a:t>
            </a:r>
            <a:r>
              <a:rPr dirty="0" sz="4000" spc="-229" b="0">
                <a:solidFill>
                  <a:srgbClr val="FFFFFF"/>
                </a:solidFill>
                <a:latin typeface="한컴 고딕"/>
                <a:cs typeface="한컴 고딕"/>
              </a:rPr>
              <a:t>배열</a:t>
            </a:r>
            <a:endParaRPr sz="4000">
              <a:latin typeface="한컴 고딕"/>
              <a:cs typeface="한컴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8858" y="5733694"/>
            <a:ext cx="30346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</a:rPr>
              <a:t>2017. 09 </a:t>
            </a:r>
            <a:r>
              <a:rPr dirty="0" sz="1400">
                <a:solidFill>
                  <a:srgbClr val="BE9000"/>
                </a:solidFill>
                <a:latin typeface="맑은 고딕"/>
                <a:cs typeface="맑은 고딕"/>
              </a:rPr>
              <a:t>/ </a:t>
            </a:r>
            <a:r>
              <a:rPr dirty="0" sz="1400" spc="-5">
                <a:solidFill>
                  <a:srgbClr val="BE9000"/>
                </a:solidFill>
                <a:latin typeface="맑은 고딕"/>
                <a:cs typeface="맑은 고딕"/>
                <a:hlinkClick r:id="rId2"/>
              </a:rPr>
              <a:t>mculecture@gmail.com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84604" y="2583179"/>
            <a:ext cx="8623935" cy="16510"/>
          </a:xfrm>
          <a:custGeom>
            <a:avLst/>
            <a:gdLst/>
            <a:ahLst/>
            <a:cxnLst/>
            <a:rect l="l" t="t" r="r" b="b"/>
            <a:pathLst>
              <a:path w="8623935" h="16510">
                <a:moveTo>
                  <a:pt x="0" y="16256"/>
                </a:moveTo>
                <a:lnTo>
                  <a:pt x="8623427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29482" y="2993517"/>
            <a:ext cx="176339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lvl="1" marL="361315" indent="-348615">
              <a:lnSpc>
                <a:spcPct val="100000"/>
              </a:lnSpc>
              <a:spcBef>
                <a:spcPts val="105"/>
              </a:spcBef>
              <a:buAutoNum type="arabicPlain"/>
              <a:tabLst>
                <a:tab pos="361950" algn="l"/>
              </a:tabLst>
            </a:pPr>
            <a:r>
              <a:rPr dirty="0" sz="1400" spc="-50">
                <a:solidFill>
                  <a:srgbClr val="FFFFFF"/>
                </a:solidFill>
                <a:latin typeface="한컴 고딕"/>
                <a:cs typeface="한컴 고딕"/>
              </a:rPr>
              <a:t>배열이란?</a:t>
            </a:r>
            <a:endParaRPr sz="1400">
              <a:latin typeface="한컴 고딕"/>
              <a:cs typeface="한컴 고딕"/>
            </a:endParaRPr>
          </a:p>
          <a:p>
            <a:pPr lvl="1" marL="361315" indent="-348615">
              <a:lnSpc>
                <a:spcPct val="100000"/>
              </a:lnSpc>
              <a:buAutoNum type="arabicPlain"/>
              <a:tabLst>
                <a:tab pos="361950" algn="l"/>
              </a:tabLst>
            </a:pP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배열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객체 생성</a:t>
            </a:r>
            <a:r>
              <a:rPr dirty="0" sz="1400" spc="-130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한컴 고딕"/>
                <a:cs typeface="한컴 고딕"/>
              </a:rPr>
              <a:t>방법</a:t>
            </a:r>
            <a:endParaRPr sz="1400">
              <a:latin typeface="한컴 고딕"/>
              <a:cs typeface="한컴 고딕"/>
            </a:endParaRPr>
          </a:p>
          <a:p>
            <a:pPr lvl="1" marL="361315" indent="-348615">
              <a:lnSpc>
                <a:spcPct val="100000"/>
              </a:lnSpc>
              <a:buAutoNum type="arabicPlain"/>
              <a:tabLst>
                <a:tab pos="361950" algn="l"/>
              </a:tabLst>
            </a:pP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배열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 속성</a:t>
            </a:r>
            <a:endParaRPr sz="1400">
              <a:latin typeface="한컴 고딕"/>
              <a:cs typeface="한컴 고딕"/>
            </a:endParaRPr>
          </a:p>
          <a:p>
            <a:pPr lvl="1" marL="361315" indent="-348615">
              <a:lnSpc>
                <a:spcPct val="100000"/>
              </a:lnSpc>
              <a:buAutoNum type="arabicPlain"/>
              <a:tabLst>
                <a:tab pos="361950" algn="l"/>
              </a:tabLst>
            </a:pPr>
            <a:r>
              <a:rPr dirty="0" sz="1400" spc="-55">
                <a:solidFill>
                  <a:srgbClr val="FFFFFF"/>
                </a:solidFill>
                <a:latin typeface="한컴 고딕"/>
                <a:cs typeface="한컴 고딕"/>
              </a:rPr>
              <a:t>배열</a:t>
            </a:r>
            <a:r>
              <a:rPr dirty="0" sz="1400" spc="-65">
                <a:solidFill>
                  <a:srgbClr val="FFFFFF"/>
                </a:solidFill>
                <a:latin typeface="한컴 고딕"/>
                <a:cs typeface="한컴 고딕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한컴 고딕"/>
                <a:cs typeface="한컴 고딕"/>
              </a:rPr>
              <a:t>메소드</a:t>
            </a:r>
            <a:endParaRPr sz="1400">
              <a:latin typeface="한컴 고딕"/>
              <a:cs typeface="한컴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1047" y="214121"/>
            <a:ext cx="24352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javascript </a:t>
            </a:r>
            <a:r>
              <a:rPr dirty="0" sz="2000" b="1">
                <a:solidFill>
                  <a:srgbClr val="FFC000"/>
                </a:solidFill>
                <a:latin typeface="맑은 고딕"/>
                <a:cs typeface="맑은 고딕"/>
              </a:rPr>
              <a:t>&amp;</a:t>
            </a:r>
            <a:r>
              <a:rPr dirty="0" sz="2000" spc="-65" b="1">
                <a:solidFill>
                  <a:srgbClr val="FFC000"/>
                </a:solidFill>
                <a:latin typeface="맑은 고딕"/>
                <a:cs typeface="맑은 고딕"/>
              </a:rPr>
              <a:t> </a:t>
            </a:r>
            <a:r>
              <a:rPr dirty="0" sz="2000" spc="-5" b="1">
                <a:solidFill>
                  <a:srgbClr val="FFC000"/>
                </a:solidFill>
                <a:latin typeface="맑은 고딕"/>
                <a:cs typeface="맑은 고딕"/>
              </a:rPr>
              <a:t>node.js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7593" y="788289"/>
            <a:ext cx="9584690" cy="111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5-1 </a:t>
            </a:r>
            <a:r>
              <a:rPr dirty="0" sz="1800">
                <a:latin typeface="한컴 고딕"/>
                <a:cs typeface="한컴 고딕"/>
              </a:rPr>
              <a:t>:</a:t>
            </a:r>
            <a:r>
              <a:rPr dirty="0" sz="1800" spc="-135">
                <a:latin typeface="한컴 고딕"/>
                <a:cs typeface="한컴 고딕"/>
              </a:rPr>
              <a:t> </a:t>
            </a:r>
            <a:r>
              <a:rPr dirty="0" sz="1800" spc="-60">
                <a:latin typeface="한컴 고딕"/>
                <a:cs typeface="한컴 고딕"/>
              </a:rPr>
              <a:t>배열이란?</a:t>
            </a:r>
            <a:endParaRPr sz="180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27355">
              <a:lnSpc>
                <a:spcPct val="100000"/>
              </a:lnSpc>
              <a:spcBef>
                <a:spcPts val="1245"/>
              </a:spcBef>
            </a:pPr>
            <a:r>
              <a:rPr dirty="0" sz="2400" spc="-85">
                <a:solidFill>
                  <a:srgbClr val="2E5496"/>
                </a:solidFill>
                <a:latin typeface="한컴 고딕"/>
                <a:cs typeface="한컴 고딕"/>
              </a:rPr>
              <a:t>배열이란?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인덱스를 이용해서 </a:t>
            </a:r>
            <a:r>
              <a:rPr dirty="0" sz="2400" spc="-70">
                <a:solidFill>
                  <a:srgbClr val="2E5496"/>
                </a:solidFill>
                <a:latin typeface="한컴 고딕"/>
                <a:cs typeface="한컴 고딕"/>
              </a:rPr>
              <a:t>n개의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데이터를 하나의 변수에 담고 있는</a:t>
            </a:r>
            <a:r>
              <a:rPr dirty="0" sz="2400" spc="-17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형태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496550" cy="0"/>
          </a:xfrm>
          <a:custGeom>
            <a:avLst/>
            <a:gdLst/>
            <a:ahLst/>
            <a:cxnLst/>
            <a:rect l="l" t="t" r="r" b="b"/>
            <a:pathLst>
              <a:path w="10496550" h="0">
                <a:moveTo>
                  <a:pt x="0" y="0"/>
                </a:moveTo>
                <a:lnTo>
                  <a:pt x="10496423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58567" y="2898648"/>
          <a:ext cx="6152515" cy="123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6820"/>
                <a:gridCol w="1226820"/>
                <a:gridCol w="1226819"/>
                <a:gridCol w="1226820"/>
                <a:gridCol w="1226820"/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50190" marR="231775" indent="25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데이터  I</a:t>
                      </a:r>
                      <a:r>
                        <a:rPr dirty="0" sz="1800" spc="-5">
                          <a:latin typeface="맑은 고딕"/>
                          <a:cs typeface="맑은 고딕"/>
                        </a:rPr>
                        <a:t>ndex:0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50825" marR="231775" indent="25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데이터  I</a:t>
                      </a:r>
                      <a:r>
                        <a:rPr dirty="0" sz="1800" spc="-5">
                          <a:latin typeface="맑은 고딕"/>
                          <a:cs typeface="맑은 고딕"/>
                        </a:rPr>
                        <a:t>ndex:1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50825" marR="231775" indent="25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데이터  I</a:t>
                      </a:r>
                      <a:r>
                        <a:rPr dirty="0" sz="1800" spc="-5">
                          <a:latin typeface="맑은 고딕"/>
                          <a:cs typeface="맑은 고딕"/>
                        </a:rPr>
                        <a:t>ndex:2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50825" marR="231140" indent="25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데이터  I</a:t>
                      </a:r>
                      <a:r>
                        <a:rPr dirty="0" sz="1800" spc="-5">
                          <a:latin typeface="맑은 고딕"/>
                          <a:cs typeface="맑은 고딕"/>
                        </a:rPr>
                        <a:t>ndex:3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50825" marR="231140" indent="254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데이터  I</a:t>
                      </a:r>
                      <a:r>
                        <a:rPr dirty="0" sz="1800" spc="-5">
                          <a:latin typeface="맑은 고딕"/>
                          <a:cs typeface="맑은 고딕"/>
                        </a:rPr>
                        <a:t>ndex:4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635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625583" y="2904744"/>
            <a:ext cx="1226820" cy="122682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241935" marR="234315" indent="2857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맑은 고딕"/>
                <a:cs typeface="맑은 고딕"/>
              </a:rPr>
              <a:t>데이터  I</a:t>
            </a:r>
            <a:r>
              <a:rPr dirty="0" sz="1800" spc="-5">
                <a:latin typeface="맑은 고딕"/>
                <a:cs typeface="맑은 고딕"/>
              </a:rPr>
              <a:t>ndex:n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1890" y="2927680"/>
            <a:ext cx="47688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맑은 고딕"/>
                <a:cs typeface="맑은 고딕"/>
              </a:rPr>
              <a:t>…</a:t>
            </a:r>
            <a:endParaRPr sz="48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2621" y="3214878"/>
            <a:ext cx="957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맑은 고딕"/>
                <a:cs typeface="맑은 고딕"/>
              </a:rPr>
              <a:t>변수</a:t>
            </a:r>
            <a:r>
              <a:rPr dirty="0" sz="2400" spc="-80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=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1988" y="4765547"/>
            <a:ext cx="6940550" cy="59182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wrap="square" lIns="0" tIns="154305" rIns="0" bIns="0" rtlCol="0" vert="horz">
            <a:spAutoFit/>
          </a:bodyPr>
          <a:lstStyle/>
          <a:p>
            <a:pPr marL="829944">
              <a:lnSpc>
                <a:spcPct val="100000"/>
              </a:lnSpc>
              <a:spcBef>
                <a:spcPts val="1215"/>
              </a:spcBef>
            </a:pPr>
            <a:r>
              <a:rPr dirty="0" sz="1800">
                <a:latin typeface="맑은 고딕"/>
                <a:cs typeface="맑은 고딕"/>
              </a:rPr>
              <a:t>데이터 : 숫자, 문자열, 불리언, 함수, 객체,</a:t>
            </a:r>
            <a:r>
              <a:rPr dirty="0" sz="1800" spc="15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undifined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2915411" y="2121407"/>
            <a:ext cx="6426708" cy="2756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2731" y="1512823"/>
            <a:ext cx="3284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다양한 배열 객체 생성</a:t>
            </a:r>
            <a:r>
              <a:rPr dirty="0" sz="2400" spc="-18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방법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7593" y="788289"/>
            <a:ext cx="237553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5-2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배열 객체 생성</a:t>
            </a:r>
            <a:r>
              <a:rPr dirty="0" sz="1800" spc="-31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방법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85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5_01.html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81115" y="4908803"/>
            <a:ext cx="494030" cy="416559"/>
          </a:xfrm>
          <a:custGeom>
            <a:avLst/>
            <a:gdLst/>
            <a:ahLst/>
            <a:cxnLst/>
            <a:rect l="l" t="t" r="r" b="b"/>
            <a:pathLst>
              <a:path w="494029" h="416560">
                <a:moveTo>
                  <a:pt x="493775" y="208026"/>
                </a:moveTo>
                <a:lnTo>
                  <a:pt x="0" y="208026"/>
                </a:lnTo>
                <a:lnTo>
                  <a:pt x="246887" y="416052"/>
                </a:lnTo>
                <a:lnTo>
                  <a:pt x="493775" y="208026"/>
                </a:lnTo>
                <a:close/>
              </a:path>
              <a:path w="494029" h="416560">
                <a:moveTo>
                  <a:pt x="370332" y="0"/>
                </a:moveTo>
                <a:lnTo>
                  <a:pt x="123444" y="0"/>
                </a:lnTo>
                <a:lnTo>
                  <a:pt x="123444" y="208026"/>
                </a:lnTo>
                <a:lnTo>
                  <a:pt x="370332" y="208026"/>
                </a:lnTo>
                <a:lnTo>
                  <a:pt x="37033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44467" y="5375147"/>
            <a:ext cx="4767072" cy="1191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3117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length :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배열</a:t>
            </a:r>
            <a:r>
              <a:rPr dirty="0" sz="2400" spc="-36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70">
                <a:solidFill>
                  <a:srgbClr val="2E5496"/>
                </a:solidFill>
                <a:latin typeface="한컴 고딕"/>
                <a:cs typeface="한컴 고딕"/>
              </a:rPr>
              <a:t>크기(길이)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46113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5-3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배열</a:t>
            </a:r>
            <a:r>
              <a:rPr dirty="0" sz="1800" spc="-295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속성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5_02.html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61303" y="4023359"/>
            <a:ext cx="492759" cy="414655"/>
          </a:xfrm>
          <a:custGeom>
            <a:avLst/>
            <a:gdLst/>
            <a:ahLst/>
            <a:cxnLst/>
            <a:rect l="l" t="t" r="r" b="b"/>
            <a:pathLst>
              <a:path w="492760" h="414654">
                <a:moveTo>
                  <a:pt x="492251" y="207263"/>
                </a:moveTo>
                <a:lnTo>
                  <a:pt x="0" y="207263"/>
                </a:lnTo>
                <a:lnTo>
                  <a:pt x="246125" y="414527"/>
                </a:lnTo>
                <a:lnTo>
                  <a:pt x="492251" y="207263"/>
                </a:lnTo>
                <a:close/>
              </a:path>
              <a:path w="492760" h="414654">
                <a:moveTo>
                  <a:pt x="369188" y="0"/>
                </a:moveTo>
                <a:lnTo>
                  <a:pt x="123062" y="0"/>
                </a:lnTo>
                <a:lnTo>
                  <a:pt x="123062" y="207263"/>
                </a:lnTo>
                <a:lnTo>
                  <a:pt x="369188" y="207263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0608" y="2583179"/>
            <a:ext cx="5533644" cy="124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30523" y="4706111"/>
            <a:ext cx="5353812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3048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indexOf()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: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인덱스</a:t>
            </a:r>
            <a:r>
              <a:rPr dirty="0" sz="2400" spc="-34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검색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66560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5-4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배열</a:t>
            </a:r>
            <a:r>
              <a:rPr dirty="0" sz="1800" spc="-29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메소드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5_03.html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74435" y="4155947"/>
            <a:ext cx="492759" cy="416559"/>
          </a:xfrm>
          <a:custGeom>
            <a:avLst/>
            <a:gdLst/>
            <a:ahLst/>
            <a:cxnLst/>
            <a:rect l="l" t="t" r="r" b="b"/>
            <a:pathLst>
              <a:path w="492760" h="416560">
                <a:moveTo>
                  <a:pt x="492251" y="208025"/>
                </a:moveTo>
                <a:lnTo>
                  <a:pt x="0" y="208025"/>
                </a:lnTo>
                <a:lnTo>
                  <a:pt x="246125" y="416051"/>
                </a:lnTo>
                <a:lnTo>
                  <a:pt x="492251" y="208025"/>
                </a:lnTo>
                <a:close/>
              </a:path>
              <a:path w="492760" h="416560">
                <a:moveTo>
                  <a:pt x="369188" y="0"/>
                </a:moveTo>
                <a:lnTo>
                  <a:pt x="123062" y="0"/>
                </a:lnTo>
                <a:lnTo>
                  <a:pt x="123062" y="208025"/>
                </a:lnTo>
                <a:lnTo>
                  <a:pt x="369188" y="208025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41804" y="2583179"/>
            <a:ext cx="7557516" cy="1341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68852" y="4803647"/>
            <a:ext cx="4503420" cy="7492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2616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concat()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: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배열</a:t>
            </a:r>
            <a:r>
              <a:rPr dirty="0" sz="2400" spc="-31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연결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66560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5-4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배열</a:t>
            </a:r>
            <a:r>
              <a:rPr dirty="0" sz="1800" spc="-29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메소드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5_03.html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74435" y="4155947"/>
            <a:ext cx="492759" cy="416559"/>
          </a:xfrm>
          <a:custGeom>
            <a:avLst/>
            <a:gdLst/>
            <a:ahLst/>
            <a:cxnLst/>
            <a:rect l="l" t="t" r="r" b="b"/>
            <a:pathLst>
              <a:path w="492760" h="416560">
                <a:moveTo>
                  <a:pt x="492251" y="208025"/>
                </a:moveTo>
                <a:lnTo>
                  <a:pt x="0" y="208025"/>
                </a:lnTo>
                <a:lnTo>
                  <a:pt x="246125" y="416051"/>
                </a:lnTo>
                <a:lnTo>
                  <a:pt x="492251" y="208025"/>
                </a:lnTo>
                <a:close/>
              </a:path>
              <a:path w="492760" h="416560">
                <a:moveTo>
                  <a:pt x="369188" y="0"/>
                </a:moveTo>
                <a:lnTo>
                  <a:pt x="123062" y="0"/>
                </a:lnTo>
                <a:lnTo>
                  <a:pt x="123062" y="208025"/>
                </a:lnTo>
                <a:lnTo>
                  <a:pt x="369188" y="208025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67100" y="2587751"/>
            <a:ext cx="5100828" cy="1336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02508" y="4813161"/>
            <a:ext cx="5430012" cy="55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4512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join()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: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배열 데이터를 문자열로</a:t>
            </a:r>
            <a:r>
              <a:rPr dirty="0" sz="2400" spc="-31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반환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66560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5-4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배열</a:t>
            </a:r>
            <a:r>
              <a:rPr dirty="0" sz="1800" spc="-29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메소드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5_03.html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49111" y="4155947"/>
            <a:ext cx="494030" cy="416559"/>
          </a:xfrm>
          <a:custGeom>
            <a:avLst/>
            <a:gdLst/>
            <a:ahLst/>
            <a:cxnLst/>
            <a:rect l="l" t="t" r="r" b="b"/>
            <a:pathLst>
              <a:path w="494029" h="416560">
                <a:moveTo>
                  <a:pt x="493775" y="208025"/>
                </a:moveTo>
                <a:lnTo>
                  <a:pt x="0" y="208025"/>
                </a:lnTo>
                <a:lnTo>
                  <a:pt x="246887" y="416051"/>
                </a:lnTo>
                <a:lnTo>
                  <a:pt x="493775" y="208025"/>
                </a:lnTo>
                <a:close/>
              </a:path>
              <a:path w="494029" h="416560">
                <a:moveTo>
                  <a:pt x="370332" y="0"/>
                </a:moveTo>
                <a:lnTo>
                  <a:pt x="123443" y="0"/>
                </a:lnTo>
                <a:lnTo>
                  <a:pt x="123443" y="208025"/>
                </a:lnTo>
                <a:lnTo>
                  <a:pt x="370332" y="208025"/>
                </a:lnTo>
                <a:lnTo>
                  <a:pt x="37033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76600" y="2686811"/>
            <a:ext cx="5638800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61232" y="4919471"/>
            <a:ext cx="4669536" cy="644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2228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sort()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: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배열</a:t>
            </a:r>
            <a:r>
              <a:rPr dirty="0" sz="2400" spc="-320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정렬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66560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5-4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배열</a:t>
            </a:r>
            <a:r>
              <a:rPr dirty="0" sz="1800" spc="-29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메소드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5_03.html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803" y="2913888"/>
            <a:ext cx="492759" cy="416559"/>
          </a:xfrm>
          <a:custGeom>
            <a:avLst/>
            <a:gdLst/>
            <a:ahLst/>
            <a:cxnLst/>
            <a:rect l="l" t="t" r="r" b="b"/>
            <a:pathLst>
              <a:path w="492760" h="416560">
                <a:moveTo>
                  <a:pt x="492251" y="208025"/>
                </a:moveTo>
                <a:lnTo>
                  <a:pt x="0" y="208025"/>
                </a:lnTo>
                <a:lnTo>
                  <a:pt x="246125" y="416051"/>
                </a:lnTo>
                <a:lnTo>
                  <a:pt x="492251" y="208025"/>
                </a:lnTo>
                <a:close/>
              </a:path>
              <a:path w="492760" h="416560">
                <a:moveTo>
                  <a:pt x="369188" y="0"/>
                </a:moveTo>
                <a:lnTo>
                  <a:pt x="123062" y="0"/>
                </a:lnTo>
                <a:lnTo>
                  <a:pt x="123062" y="208025"/>
                </a:lnTo>
                <a:lnTo>
                  <a:pt x="369188" y="208025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98747" y="1993392"/>
            <a:ext cx="4434840" cy="918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47515" y="3377184"/>
            <a:ext cx="4338828" cy="444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22731" y="4029836"/>
            <a:ext cx="33420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reverse() :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배열 순서</a:t>
            </a:r>
            <a:r>
              <a:rPr dirty="0" sz="2400" spc="-37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반전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7136" y="4492752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70803" y="5477255"/>
            <a:ext cx="492759" cy="414655"/>
          </a:xfrm>
          <a:custGeom>
            <a:avLst/>
            <a:gdLst/>
            <a:ahLst/>
            <a:cxnLst/>
            <a:rect l="l" t="t" r="r" b="b"/>
            <a:pathLst>
              <a:path w="492760" h="414654">
                <a:moveTo>
                  <a:pt x="492251" y="207264"/>
                </a:moveTo>
                <a:lnTo>
                  <a:pt x="0" y="207264"/>
                </a:lnTo>
                <a:lnTo>
                  <a:pt x="246125" y="414528"/>
                </a:lnTo>
                <a:lnTo>
                  <a:pt x="492251" y="207264"/>
                </a:lnTo>
                <a:close/>
              </a:path>
              <a:path w="492760" h="414654">
                <a:moveTo>
                  <a:pt x="369188" y="0"/>
                </a:moveTo>
                <a:lnTo>
                  <a:pt x="123062" y="0"/>
                </a:lnTo>
                <a:lnTo>
                  <a:pt x="123062" y="207264"/>
                </a:lnTo>
                <a:lnTo>
                  <a:pt x="369188" y="207264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66288" y="4552188"/>
            <a:ext cx="5699760" cy="934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44595" y="5928359"/>
            <a:ext cx="5344667" cy="552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576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javascript </a:t>
            </a:r>
            <a:r>
              <a:rPr dirty="0"/>
              <a:t>&amp;</a:t>
            </a:r>
            <a:r>
              <a:rPr dirty="0" spc="-65"/>
              <a:t> </a:t>
            </a:r>
            <a:r>
              <a:rPr dirty="0" spc="-5"/>
              <a:t>node.js</a:t>
            </a:r>
          </a:p>
        </p:txBody>
      </p:sp>
      <p:sp>
        <p:nvSpPr>
          <p:cNvPr id="3" name="object 3"/>
          <p:cNvSpPr/>
          <p:nvPr/>
        </p:nvSpPr>
        <p:spPr>
          <a:xfrm>
            <a:off x="157734" y="576072"/>
            <a:ext cx="11943080" cy="20320"/>
          </a:xfrm>
          <a:custGeom>
            <a:avLst/>
            <a:gdLst/>
            <a:ahLst/>
            <a:cxnLst/>
            <a:rect l="l" t="t" r="r" b="b"/>
            <a:pathLst>
              <a:path w="11943080" h="20320">
                <a:moveTo>
                  <a:pt x="0" y="19811"/>
                </a:moveTo>
                <a:lnTo>
                  <a:pt x="11942572" y="19811"/>
                </a:lnTo>
                <a:lnTo>
                  <a:pt x="11942572" y="0"/>
                </a:lnTo>
                <a:lnTo>
                  <a:pt x="0" y="0"/>
                </a:lnTo>
                <a:lnTo>
                  <a:pt x="0" y="1981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22731" y="1512823"/>
            <a:ext cx="26365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push()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: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데이터</a:t>
            </a:r>
            <a:r>
              <a:rPr dirty="0" sz="2400" spc="-33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추가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1976627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7593" y="788289"/>
            <a:ext cx="1665605" cy="60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한컴 고딕"/>
                <a:cs typeface="한컴 고딕"/>
              </a:rPr>
              <a:t>5-4 </a:t>
            </a:r>
            <a:r>
              <a:rPr dirty="0" sz="1800">
                <a:latin typeface="한컴 고딕"/>
                <a:cs typeface="한컴 고딕"/>
              </a:rPr>
              <a:t>: </a:t>
            </a:r>
            <a:r>
              <a:rPr dirty="0" sz="1800" spc="-75">
                <a:latin typeface="한컴 고딕"/>
                <a:cs typeface="한컴 고딕"/>
              </a:rPr>
              <a:t>배열</a:t>
            </a:r>
            <a:r>
              <a:rPr dirty="0" sz="1800" spc="-290">
                <a:latin typeface="한컴 고딕"/>
                <a:cs typeface="한컴 고딕"/>
              </a:rPr>
              <a:t> </a:t>
            </a:r>
            <a:r>
              <a:rPr dirty="0" sz="1800" spc="-75">
                <a:latin typeface="한컴 고딕"/>
                <a:cs typeface="한컴 고딕"/>
              </a:rPr>
              <a:t>메소드</a:t>
            </a:r>
            <a:endParaRPr sz="18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한컴 고딕"/>
                <a:cs typeface="한컴 고딕"/>
              </a:rPr>
              <a:t>Ex :</a:t>
            </a:r>
            <a:r>
              <a:rPr dirty="0" sz="1200" spc="-90">
                <a:latin typeface="한컴 고딕"/>
                <a:cs typeface="한컴 고딕"/>
              </a:rPr>
              <a:t> </a:t>
            </a:r>
            <a:r>
              <a:rPr dirty="0" sz="1200" spc="-5">
                <a:latin typeface="한컴 고딕"/>
                <a:cs typeface="한컴 고딕"/>
              </a:rPr>
              <a:t>5_03.html</a:t>
            </a:r>
            <a:endParaRPr sz="1200">
              <a:latin typeface="한컴 고딕"/>
              <a:cs typeface="한컴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70803" y="2913888"/>
            <a:ext cx="492759" cy="416559"/>
          </a:xfrm>
          <a:custGeom>
            <a:avLst/>
            <a:gdLst/>
            <a:ahLst/>
            <a:cxnLst/>
            <a:rect l="l" t="t" r="r" b="b"/>
            <a:pathLst>
              <a:path w="492760" h="416560">
                <a:moveTo>
                  <a:pt x="492251" y="208025"/>
                </a:moveTo>
                <a:lnTo>
                  <a:pt x="0" y="208025"/>
                </a:lnTo>
                <a:lnTo>
                  <a:pt x="246125" y="416051"/>
                </a:lnTo>
                <a:lnTo>
                  <a:pt x="492251" y="208025"/>
                </a:lnTo>
                <a:close/>
              </a:path>
              <a:path w="492760" h="416560">
                <a:moveTo>
                  <a:pt x="369188" y="0"/>
                </a:moveTo>
                <a:lnTo>
                  <a:pt x="123062" y="0"/>
                </a:lnTo>
                <a:lnTo>
                  <a:pt x="123062" y="208025"/>
                </a:lnTo>
                <a:lnTo>
                  <a:pt x="369188" y="208025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22731" y="4029836"/>
            <a:ext cx="5454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2E5496"/>
                </a:solidFill>
                <a:latin typeface="한컴 고딕"/>
                <a:cs typeface="한컴 고딕"/>
              </a:rPr>
              <a:t>shift() </a:t>
            </a:r>
            <a:r>
              <a:rPr dirty="0" sz="2400">
                <a:solidFill>
                  <a:srgbClr val="2E5496"/>
                </a:solidFill>
                <a:latin typeface="한컴 고딕"/>
                <a:cs typeface="한컴 고딕"/>
              </a:rPr>
              <a:t>, pop() :</a:t>
            </a:r>
            <a:r>
              <a:rPr dirty="0" sz="2400" spc="-415">
                <a:solidFill>
                  <a:srgbClr val="2E5496"/>
                </a:solidFill>
                <a:latin typeface="한컴 고딕"/>
                <a:cs typeface="한컴 고딕"/>
              </a:rPr>
              <a:t> </a:t>
            </a:r>
            <a:r>
              <a:rPr dirty="0" sz="2400" spc="-80">
                <a:solidFill>
                  <a:srgbClr val="2E5496"/>
                </a:solidFill>
                <a:latin typeface="한컴 고딕"/>
                <a:cs typeface="한컴 고딕"/>
              </a:rPr>
              <a:t>첫번째, </a:t>
            </a:r>
            <a:r>
              <a:rPr dirty="0" sz="2400" spc="-100">
                <a:solidFill>
                  <a:srgbClr val="2E5496"/>
                </a:solidFill>
                <a:latin typeface="한컴 고딕"/>
                <a:cs typeface="한컴 고딕"/>
              </a:rPr>
              <a:t>마지막 데이터 </a:t>
            </a:r>
            <a:r>
              <a:rPr dirty="0" sz="2400" spc="-105">
                <a:solidFill>
                  <a:srgbClr val="2E5496"/>
                </a:solidFill>
                <a:latin typeface="한컴 고딕"/>
                <a:cs typeface="한컴 고딕"/>
              </a:rPr>
              <a:t>삭제</a:t>
            </a:r>
            <a:endParaRPr sz="2400">
              <a:latin typeface="한컴 고딕"/>
              <a:cs typeface="한컴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136" y="4492752"/>
            <a:ext cx="10801985" cy="0"/>
          </a:xfrm>
          <a:custGeom>
            <a:avLst/>
            <a:gdLst/>
            <a:ahLst/>
            <a:cxnLst/>
            <a:rect l="l" t="t" r="r" b="b"/>
            <a:pathLst>
              <a:path w="10801985" h="0">
                <a:moveTo>
                  <a:pt x="0" y="0"/>
                </a:moveTo>
                <a:lnTo>
                  <a:pt x="10801604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70803" y="5513832"/>
            <a:ext cx="492759" cy="416559"/>
          </a:xfrm>
          <a:custGeom>
            <a:avLst/>
            <a:gdLst/>
            <a:ahLst/>
            <a:cxnLst/>
            <a:rect l="l" t="t" r="r" b="b"/>
            <a:pathLst>
              <a:path w="492760" h="416560">
                <a:moveTo>
                  <a:pt x="492251" y="208026"/>
                </a:moveTo>
                <a:lnTo>
                  <a:pt x="0" y="208026"/>
                </a:lnTo>
                <a:lnTo>
                  <a:pt x="246125" y="416052"/>
                </a:lnTo>
                <a:lnTo>
                  <a:pt x="492251" y="208026"/>
                </a:lnTo>
                <a:close/>
              </a:path>
              <a:path w="492760" h="416560">
                <a:moveTo>
                  <a:pt x="369188" y="0"/>
                </a:moveTo>
                <a:lnTo>
                  <a:pt x="123062" y="0"/>
                </a:lnTo>
                <a:lnTo>
                  <a:pt x="123062" y="208026"/>
                </a:lnTo>
                <a:lnTo>
                  <a:pt x="369188" y="208026"/>
                </a:lnTo>
                <a:lnTo>
                  <a:pt x="369188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16351" y="2007107"/>
            <a:ext cx="6201156" cy="847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26307" y="3406537"/>
            <a:ext cx="5381244" cy="372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83508" y="5929884"/>
            <a:ext cx="4466844" cy="810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94816" y="4506467"/>
            <a:ext cx="4660392" cy="990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16167" y="4501896"/>
            <a:ext cx="4838699" cy="6126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E9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house</dc:creator>
  <dc:title>웹사이트 콘텐츠 디자인 보고서  (성수IT종합센터, 성수메이커스페이스)</dc:title>
  <dcterms:created xsi:type="dcterms:W3CDTF">2019-12-30T01:39:12Z</dcterms:created>
  <dcterms:modified xsi:type="dcterms:W3CDTF">2019-12-30T01:39:12Z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2019-12-30T00:00:00Z</vt:filetime>
  </property>
</Properties>
</file>