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123182" y="1842642"/>
            <a:ext cx="5325618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35">
                <a:solidFill>
                  <a:srgbClr val="ffffff"/>
                </a:solidFill>
                <a:latin typeface="한컴 고딕"/>
                <a:cs typeface="한컴 고딕"/>
              </a:rPr>
              <a:t>6</a:t>
            </a:r>
            <a:r>
              <a:rPr sz="4000" b="0" spc="-215">
                <a:solidFill>
                  <a:srgbClr val="ffffff"/>
                </a:solidFill>
                <a:latin typeface="한컴 고딕"/>
                <a:cs typeface="한컴 고딕"/>
              </a:rPr>
              <a:t>강</a:t>
            </a:r>
            <a:r>
              <a:rPr sz="4000" b="0" spc="-40">
                <a:solidFill>
                  <a:srgbClr val="ffffff"/>
                </a:solidFill>
                <a:latin typeface="한컴 고딕"/>
                <a:cs typeface="한컴 고딕"/>
              </a:rPr>
              <a:t>_</a:t>
            </a:r>
            <a:r>
              <a:rPr sz="4000" b="0" spc="-225">
                <a:solidFill>
                  <a:srgbClr val="ffffff"/>
                </a:solidFill>
                <a:latin typeface="한컴 고딕"/>
                <a:cs typeface="한컴 고딕"/>
              </a:rPr>
              <a:t>제</a:t>
            </a:r>
            <a:r>
              <a:rPr sz="4000" b="0" spc="-240">
                <a:solidFill>
                  <a:srgbClr val="ffffff"/>
                </a:solidFill>
                <a:latin typeface="한컴 고딕"/>
                <a:cs typeface="한컴 고딕"/>
              </a:rPr>
              <a:t>어</a:t>
            </a:r>
            <a:r>
              <a:rPr sz="4000" b="0" spc="-225">
                <a:solidFill>
                  <a:srgbClr val="ffffff"/>
                </a:solidFill>
                <a:latin typeface="한컴 고딕"/>
                <a:cs typeface="한컴 고딕"/>
              </a:rPr>
              <a:t>문</a:t>
            </a:r>
            <a:r>
              <a:rPr sz="4000" b="0" spc="-45">
                <a:solidFill>
                  <a:srgbClr val="ffffff"/>
                </a:solidFill>
                <a:latin typeface="한컴 고딕"/>
                <a:cs typeface="한컴 고딕"/>
              </a:rPr>
              <a:t>-</a:t>
            </a:r>
            <a:r>
              <a:rPr lang="ko-KR" altLang="en-US" sz="4000" b="0" spc="-45">
                <a:solidFill>
                  <a:srgbClr val="ffffff"/>
                </a:solidFill>
                <a:latin typeface="한컴 고딕"/>
                <a:cs typeface="한컴 고딕"/>
              </a:rPr>
              <a:t>조</a:t>
            </a:r>
            <a:r>
              <a:rPr sz="4000" b="0" spc="-225">
                <a:solidFill>
                  <a:srgbClr val="ffffff"/>
                </a:solidFill>
                <a:latin typeface="한컴 고딕"/>
                <a:cs typeface="한컴 고딕"/>
              </a:rPr>
              <a:t>건</a:t>
            </a:r>
            <a:r>
              <a:rPr sz="4000" b="0" spc="-165">
                <a:solidFill>
                  <a:srgbClr val="ffffff"/>
                </a:solidFill>
                <a:latin typeface="한컴 고딕"/>
                <a:cs typeface="한컴 고딕"/>
              </a:rPr>
              <a:t>문</a:t>
            </a:r>
            <a:endParaRPr sz="4000" b="0" spc="-165">
              <a:solidFill>
                <a:srgbClr val="ffffff"/>
              </a:solidFill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2063114" cy="107365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61315" lvl="1" indent="-34861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361950" algn="l"/>
              </a:tabLst>
              <a:defRPr/>
            </a:pPr>
            <a:r>
              <a:rPr sz="1400" b="0" spc="-70">
                <a:solidFill>
                  <a:srgbClr val="ffffff"/>
                </a:solidFill>
                <a:latin typeface="나눔고딕"/>
                <a:cs typeface="나눔고딕"/>
              </a:rPr>
              <a:t>조건문</a:t>
            </a:r>
            <a:r>
              <a:rPr sz="1400" b="0" spc="-8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5">
                <a:solidFill>
                  <a:srgbClr val="ffffff"/>
                </a:solidFill>
                <a:latin typeface="나눔고딕"/>
                <a:cs typeface="나눔고딕"/>
              </a:rPr>
              <a:t>이란?</a:t>
            </a:r>
            <a:endParaRPr sz="1400" b="0" spc="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15">
                <a:solidFill>
                  <a:srgbClr val="ffffff"/>
                </a:solidFill>
                <a:latin typeface="나눔고딕"/>
                <a:cs typeface="나눔고딕"/>
              </a:rPr>
              <a:t>if,</a:t>
            </a:r>
            <a:r>
              <a:rPr sz="1400" b="0" spc="-11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-15">
                <a:solidFill>
                  <a:srgbClr val="ffffff"/>
                </a:solidFill>
                <a:latin typeface="나눔고딕"/>
                <a:cs typeface="나눔고딕"/>
              </a:rPr>
              <a:t>if</a:t>
            </a:r>
            <a:r>
              <a:rPr sz="1400" b="0" spc="-1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25">
                <a:solidFill>
                  <a:srgbClr val="ffffff"/>
                </a:solidFill>
                <a:latin typeface="나눔고딕"/>
                <a:cs typeface="나눔고딕"/>
              </a:rPr>
              <a:t>~</a:t>
            </a:r>
            <a:r>
              <a:rPr sz="1400" b="0" spc="-9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15">
                <a:solidFill>
                  <a:srgbClr val="ffffff"/>
                </a:solidFill>
                <a:latin typeface="나눔고딕"/>
                <a:cs typeface="나눔고딕"/>
              </a:rPr>
              <a:t>else,</a:t>
            </a:r>
            <a:r>
              <a:rPr sz="1400" b="0" spc="-104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-15">
                <a:solidFill>
                  <a:srgbClr val="ffffff"/>
                </a:solidFill>
                <a:latin typeface="나눔고딕"/>
                <a:cs typeface="나눔고딕"/>
              </a:rPr>
              <a:t>if</a:t>
            </a:r>
            <a:r>
              <a:rPr sz="1400" b="0" spc="-1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25">
                <a:solidFill>
                  <a:srgbClr val="ffffff"/>
                </a:solidFill>
                <a:latin typeface="나눔고딕"/>
                <a:cs typeface="나눔고딕"/>
              </a:rPr>
              <a:t>~</a:t>
            </a:r>
            <a:r>
              <a:rPr sz="1400" b="0" spc="-9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25">
                <a:solidFill>
                  <a:srgbClr val="ffffff"/>
                </a:solidFill>
                <a:latin typeface="나눔고딕"/>
                <a:cs typeface="나눔고딕"/>
              </a:rPr>
              <a:t>else</a:t>
            </a:r>
            <a:r>
              <a:rPr sz="1400" b="0" spc="-9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-15">
                <a:solidFill>
                  <a:srgbClr val="ffffff"/>
                </a:solidFill>
                <a:latin typeface="나눔고딕"/>
                <a:cs typeface="나눔고딕"/>
              </a:rPr>
              <a:t>if</a:t>
            </a:r>
            <a:endParaRPr sz="1400" b="0" spc="-1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5">
                <a:solidFill>
                  <a:srgbClr val="ffffff"/>
                </a:solidFill>
                <a:latin typeface="나눔고딕"/>
                <a:cs typeface="나눔고딕"/>
              </a:rPr>
              <a:t>switch</a:t>
            </a:r>
            <a:endParaRPr sz="1400" b="0" spc="-5">
              <a:solidFill>
                <a:srgbClr val="ffffff"/>
              </a:solidFill>
              <a:latin typeface="나눔고딕"/>
              <a:cs typeface="나눔고딕"/>
            </a:endParaRPr>
          </a:p>
          <a:p>
            <a:pPr marL="361315" lvl="1" indent="-348615">
              <a:lnSpc>
                <a:spcPct val="100000"/>
              </a:lnSpc>
              <a:buAutoNum type="arabicPlain"/>
              <a:tabLst>
                <a:tab pos="361950" algn="l"/>
              </a:tabLst>
              <a:defRPr/>
            </a:pPr>
            <a:r>
              <a:rPr sz="1400" b="0" spc="-70">
                <a:solidFill>
                  <a:srgbClr val="ffffff"/>
                </a:solidFill>
                <a:latin typeface="나눔고딕"/>
                <a:cs typeface="나눔고딕"/>
              </a:rPr>
              <a:t>연산자를 이용한</a:t>
            </a:r>
            <a:r>
              <a:rPr sz="1400" b="0" spc="-15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400" b="0" spc="-70">
                <a:solidFill>
                  <a:srgbClr val="ffffff"/>
                </a:solidFill>
                <a:latin typeface="나눔고딕"/>
                <a:cs typeface="나눔고딕"/>
              </a:rPr>
              <a:t>조건문</a:t>
            </a:r>
            <a:endParaRPr sz="1400">
              <a:latin typeface="나눔고딕"/>
              <a:cs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818134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6-1 </a:t>
            </a:r>
            <a:r>
              <a:rPr dirty="0" sz="1800" spc="-15">
                <a:latin typeface="나눔고딕"/>
                <a:cs typeface="나눔고딕"/>
              </a:rPr>
              <a:t>:</a:t>
            </a:r>
            <a:r>
              <a:rPr dirty="0" sz="1800" spc="-340">
                <a:latin typeface="나눔고딕"/>
                <a:cs typeface="나눔고딕"/>
              </a:rPr>
              <a:t> </a:t>
            </a:r>
            <a:r>
              <a:rPr dirty="0" sz="1800" spc="-90">
                <a:latin typeface="나눔고딕"/>
                <a:cs typeface="나눔고딕"/>
              </a:rPr>
              <a:t>조건문 </a:t>
            </a:r>
            <a:r>
              <a:rPr dirty="0" sz="1800" spc="10">
                <a:latin typeface="나눔고딕"/>
                <a:cs typeface="나눔고딕"/>
              </a:rPr>
              <a:t>이란?</a:t>
            </a:r>
            <a:endParaRPr sz="1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55">
                <a:solidFill>
                  <a:srgbClr val="2E5496"/>
                </a:solidFill>
                <a:latin typeface="나눔고딕"/>
                <a:cs typeface="나눔고딕"/>
              </a:rPr>
              <a:t>조건문이란? </a:t>
            </a:r>
            <a:r>
              <a:rPr dirty="0" sz="2400" spc="-120">
                <a:solidFill>
                  <a:srgbClr val="2E5496"/>
                </a:solidFill>
                <a:latin typeface="나눔고딕"/>
                <a:cs typeface="나눔고딕"/>
              </a:rPr>
              <a:t>특정한 조건에 의해서 프로그램 진행이 분기되는</a:t>
            </a:r>
            <a:r>
              <a:rPr dirty="0" sz="2400" spc="-340">
                <a:solidFill>
                  <a:srgbClr val="2E5496"/>
                </a:solidFill>
                <a:latin typeface="나눔고딕"/>
                <a:cs typeface="나눔고딕"/>
              </a:rPr>
              <a:t> </a:t>
            </a:r>
            <a:r>
              <a:rPr dirty="0" sz="2400" spc="-120">
                <a:solidFill>
                  <a:srgbClr val="2E5496"/>
                </a:solidFill>
                <a:latin typeface="나눔고딕"/>
                <a:cs typeface="나눔고딕"/>
              </a:rPr>
              <a:t>것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49977" y="2186304"/>
            <a:ext cx="1735455" cy="1735455"/>
          </a:xfrm>
          <a:custGeom>
            <a:avLst/>
            <a:gdLst/>
            <a:ahLst/>
            <a:cxnLst/>
            <a:rect l="l" t="t" r="r" b="b"/>
            <a:pathLst>
              <a:path w="1735454" h="1735454">
                <a:moveTo>
                  <a:pt x="867537" y="0"/>
                </a:moveTo>
                <a:lnTo>
                  <a:pt x="1734947" y="867537"/>
                </a:lnTo>
                <a:lnTo>
                  <a:pt x="867537" y="1734947"/>
                </a:lnTo>
                <a:lnTo>
                  <a:pt x="0" y="867537"/>
                </a:lnTo>
                <a:lnTo>
                  <a:pt x="867537" y="0"/>
                </a:lnTo>
                <a:close/>
              </a:path>
            </a:pathLst>
          </a:custGeom>
          <a:ln w="158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73928" y="289814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조건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6752" y="3921252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6971" y="445160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 h="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1523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19344" y="4451603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 h="0">
                <a:moveTo>
                  <a:pt x="0" y="0"/>
                </a:moveTo>
                <a:lnTo>
                  <a:pt x="1304544" y="0"/>
                </a:lnTo>
              </a:path>
            </a:pathLst>
          </a:custGeom>
          <a:ln w="1523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30752" y="4451603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 h="0">
                <a:moveTo>
                  <a:pt x="0" y="0"/>
                </a:moveTo>
                <a:lnTo>
                  <a:pt x="635508" y="0"/>
                </a:lnTo>
              </a:path>
            </a:pathLst>
          </a:custGeom>
          <a:ln w="1523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0564" y="4451603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02752" y="4451603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36392" y="4981955"/>
            <a:ext cx="1226820" cy="809625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2080"/>
              </a:spcBef>
            </a:pPr>
            <a:r>
              <a:rPr dirty="0" sz="1800">
                <a:latin typeface="맑은 고딕"/>
                <a:cs typeface="맑은 고딕"/>
              </a:rPr>
              <a:t>실행A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0104" y="4981955"/>
            <a:ext cx="1226820" cy="809625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264160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2080"/>
              </a:spcBef>
            </a:pPr>
            <a:r>
              <a:rPr dirty="0" sz="1800">
                <a:latin typeface="맑은 고딕"/>
                <a:cs typeface="맑은 고딕"/>
              </a:rPr>
              <a:t>실행B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6259" y="4255008"/>
            <a:ext cx="1053465" cy="39370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588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440"/>
              </a:spcBef>
            </a:pPr>
            <a:r>
              <a:rPr dirty="0" sz="1800" spc="-45">
                <a:solidFill>
                  <a:srgbClr val="FFFFFF"/>
                </a:solidFill>
                <a:latin typeface="맑은 고딕"/>
                <a:cs typeface="맑은 고딕"/>
              </a:rPr>
              <a:t>True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3888" y="4255008"/>
            <a:ext cx="1053465" cy="39370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5880" rIns="0" bIns="0" rtlCol="0" vert="horz">
            <a:spAutoFit/>
          </a:bodyPr>
          <a:lstStyle/>
          <a:p>
            <a:pPr marL="276860">
              <a:lnSpc>
                <a:spcPct val="100000"/>
              </a:lnSpc>
              <a:spcBef>
                <a:spcPts val="440"/>
              </a:spcBef>
            </a:pPr>
            <a:r>
              <a:rPr dirty="0" sz="1800" spc="-20">
                <a:solidFill>
                  <a:srgbClr val="FFFFFF"/>
                </a:solidFill>
                <a:latin typeface="맑은 고딕"/>
                <a:cs typeface="맑은 고딕"/>
              </a:rPr>
              <a:t>False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475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나눔고딕"/>
                <a:cs typeface="나눔고딕"/>
              </a:rPr>
              <a:t>i</a:t>
            </a:r>
            <a:r>
              <a:rPr dirty="0" sz="2400" spc="-60">
                <a:solidFill>
                  <a:srgbClr val="2E5496"/>
                </a:solidFill>
                <a:latin typeface="나눔고딕"/>
                <a:cs typeface="나눔고딕"/>
              </a:rPr>
              <a:t>f</a:t>
            </a:r>
            <a:r>
              <a:rPr dirty="0" sz="2400" spc="-120">
                <a:solidFill>
                  <a:srgbClr val="2E5496"/>
                </a:solidFill>
                <a:latin typeface="나눔고딕"/>
                <a:cs typeface="나눔고딕"/>
              </a:rPr>
              <a:t>문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7622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6-2</a:t>
            </a:r>
            <a:r>
              <a:rPr dirty="0" sz="1800" spc="-100">
                <a:latin typeface="나눔고딕"/>
                <a:cs typeface="나눔고딕"/>
              </a:rPr>
              <a:t> </a:t>
            </a:r>
            <a:r>
              <a:rPr dirty="0" sz="1800" spc="-15">
                <a:latin typeface="나눔고딕"/>
                <a:cs typeface="나눔고딕"/>
              </a:rPr>
              <a:t>: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if,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25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~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else,</a:t>
            </a:r>
            <a:r>
              <a:rPr dirty="0" sz="1800" spc="-13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~</a:t>
            </a:r>
            <a:r>
              <a:rPr dirty="0" sz="1800" spc="-120">
                <a:latin typeface="나눔고딕"/>
                <a:cs typeface="나눔고딕"/>
              </a:rPr>
              <a:t> </a:t>
            </a:r>
            <a:r>
              <a:rPr dirty="0" sz="1800" spc="30">
                <a:latin typeface="나눔고딕"/>
                <a:cs typeface="나눔고딕"/>
              </a:rPr>
              <a:t>else</a:t>
            </a:r>
            <a:r>
              <a:rPr dirty="0" sz="1800" spc="-13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endParaRPr sz="18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15">
                <a:latin typeface="나눔고딕"/>
                <a:cs typeface="나눔고딕"/>
              </a:rPr>
              <a:t>Ex </a:t>
            </a:r>
            <a:r>
              <a:rPr dirty="0" sz="1200" spc="-10">
                <a:latin typeface="나눔고딕"/>
                <a:cs typeface="나눔고딕"/>
              </a:rPr>
              <a:t>:</a:t>
            </a:r>
            <a:r>
              <a:rPr dirty="0" sz="1200" spc="-145">
                <a:latin typeface="나눔고딕"/>
                <a:cs typeface="나눔고딕"/>
              </a:rPr>
              <a:t> </a:t>
            </a:r>
            <a:r>
              <a:rPr dirty="0" sz="1200" spc="-30">
                <a:latin typeface="나눔고딕"/>
                <a:cs typeface="나눔고딕"/>
              </a:rPr>
              <a:t>6_01.html</a:t>
            </a:r>
            <a:endParaRPr sz="12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3622675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7716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395"/>
              </a:spcBef>
            </a:pPr>
            <a:r>
              <a:rPr dirty="0" sz="1800">
                <a:solidFill>
                  <a:srgbClr val="FFFFFF"/>
                </a:solidFill>
                <a:latin typeface="나눔고딕"/>
                <a:cs typeface="나눔고딕"/>
              </a:rPr>
              <a:t>if(조건식)</a:t>
            </a:r>
            <a:r>
              <a:rPr dirty="0" sz="1800" spc="-15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</a:pPr>
            <a:r>
              <a:rPr dirty="0" sz="1800" spc="-85">
                <a:solidFill>
                  <a:srgbClr val="FFFFFF"/>
                </a:solidFill>
                <a:latin typeface="나눔고딕"/>
                <a:cs typeface="나눔고딕"/>
              </a:rPr>
              <a:t>조건식이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85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22747" y="2225039"/>
            <a:ext cx="3429000" cy="276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75776" y="2253614"/>
            <a:ext cx="2086355" cy="1152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69452" y="2950464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67655" y="2225039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376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5496"/>
                </a:solidFill>
                <a:latin typeface="나눔고딕"/>
                <a:cs typeface="나눔고딕"/>
              </a:rPr>
              <a:t>if </a:t>
            </a:r>
            <a:r>
              <a:rPr dirty="0" sz="2400" spc="30">
                <a:solidFill>
                  <a:srgbClr val="2E5496"/>
                </a:solidFill>
                <a:latin typeface="나눔고딕"/>
                <a:cs typeface="나눔고딕"/>
              </a:rPr>
              <a:t>~</a:t>
            </a:r>
            <a:r>
              <a:rPr dirty="0" sz="2400" spc="-325">
                <a:solidFill>
                  <a:srgbClr val="2E5496"/>
                </a:solidFill>
                <a:latin typeface="나눔고딕"/>
                <a:cs typeface="나눔고딕"/>
              </a:rPr>
              <a:t> </a:t>
            </a:r>
            <a:r>
              <a:rPr dirty="0" sz="2400" spc="10">
                <a:solidFill>
                  <a:srgbClr val="2E5496"/>
                </a:solidFill>
                <a:latin typeface="나눔고딕"/>
                <a:cs typeface="나눔고딕"/>
              </a:rPr>
              <a:t>else문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8136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6-2</a:t>
            </a:r>
            <a:r>
              <a:rPr dirty="0" sz="1800" spc="-100">
                <a:latin typeface="나눔고딕"/>
                <a:cs typeface="나눔고딕"/>
              </a:rPr>
              <a:t> </a:t>
            </a:r>
            <a:r>
              <a:rPr dirty="0" sz="1800" spc="-15">
                <a:latin typeface="나눔고딕"/>
                <a:cs typeface="나눔고딕"/>
              </a:rPr>
              <a:t>: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if,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25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~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else,</a:t>
            </a:r>
            <a:r>
              <a:rPr dirty="0" sz="1800" spc="-13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860">
                <a:latin typeface="나눔고딕"/>
                <a:cs typeface="나눔고딕"/>
              </a:rPr>
              <a:t>–</a:t>
            </a:r>
            <a:r>
              <a:rPr dirty="0" sz="1800" spc="-125">
                <a:latin typeface="나눔고딕"/>
                <a:cs typeface="나눔고딕"/>
              </a:rPr>
              <a:t> </a:t>
            </a:r>
            <a:r>
              <a:rPr dirty="0" sz="1800" spc="30">
                <a:latin typeface="나눔고딕"/>
                <a:cs typeface="나눔고딕"/>
              </a:rPr>
              <a:t>else</a:t>
            </a:r>
            <a:r>
              <a:rPr dirty="0" sz="1800" spc="-12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endParaRPr sz="18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15">
                <a:latin typeface="나눔고딕"/>
                <a:cs typeface="나눔고딕"/>
              </a:rPr>
              <a:t>Ex </a:t>
            </a:r>
            <a:r>
              <a:rPr dirty="0" sz="1200" spc="-10">
                <a:latin typeface="나눔고딕"/>
                <a:cs typeface="나눔고딕"/>
              </a:rPr>
              <a:t>:</a:t>
            </a:r>
            <a:r>
              <a:rPr dirty="0" sz="1200" spc="-145">
                <a:latin typeface="나눔고딕"/>
                <a:cs typeface="나눔고딕"/>
              </a:rPr>
              <a:t> </a:t>
            </a:r>
            <a:r>
              <a:rPr dirty="0" sz="1200" spc="-30">
                <a:latin typeface="나눔고딕"/>
                <a:cs typeface="나눔고딕"/>
              </a:rPr>
              <a:t>6_01.html</a:t>
            </a:r>
            <a:endParaRPr sz="12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3622675" cy="172529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5049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185"/>
              </a:spcBef>
            </a:pPr>
            <a:r>
              <a:rPr dirty="0" sz="1800" spc="-20">
                <a:solidFill>
                  <a:srgbClr val="FFFFFF"/>
                </a:solidFill>
                <a:latin typeface="나눔고딕"/>
                <a:cs typeface="나눔고딕"/>
              </a:rPr>
              <a:t>If </a:t>
            </a:r>
            <a:r>
              <a:rPr dirty="0" sz="1800" spc="0">
                <a:solidFill>
                  <a:srgbClr val="FFFFFF"/>
                </a:solidFill>
                <a:latin typeface="나눔고딕"/>
                <a:cs typeface="나눔고딕"/>
              </a:rPr>
              <a:t>(조건식)</a:t>
            </a:r>
            <a:r>
              <a:rPr dirty="0" sz="1800" spc="-2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  <a:spcBef>
                <a:spcPts val="5"/>
              </a:spcBef>
            </a:pP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조건식이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r>
              <a:rPr dirty="0" sz="1800" spc="-28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나눔고딕"/>
                <a:cs typeface="나눔고딕"/>
              </a:rPr>
              <a:t>else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</a:pP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조건식이 </a:t>
            </a:r>
            <a:r>
              <a:rPr dirty="0" sz="1800">
                <a:solidFill>
                  <a:srgbClr val="FFFFFF"/>
                </a:solidFill>
                <a:latin typeface="나눔고딕"/>
                <a:cs typeface="나눔고딕"/>
              </a:rPr>
              <a:t>false인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2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3376" y="2950464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67655" y="2225039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07508" y="2225039"/>
            <a:ext cx="3361943" cy="183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65919" y="3087203"/>
            <a:ext cx="1104900" cy="19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620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5496"/>
                </a:solidFill>
                <a:latin typeface="나눔고딕"/>
                <a:cs typeface="나눔고딕"/>
              </a:rPr>
              <a:t>if </a:t>
            </a:r>
            <a:r>
              <a:rPr dirty="0" sz="2400" spc="30">
                <a:solidFill>
                  <a:srgbClr val="2E5496"/>
                </a:solidFill>
                <a:latin typeface="나눔고딕"/>
                <a:cs typeface="나눔고딕"/>
              </a:rPr>
              <a:t>~ </a:t>
            </a:r>
            <a:r>
              <a:rPr dirty="0" sz="2400" spc="40">
                <a:solidFill>
                  <a:srgbClr val="2E5496"/>
                </a:solidFill>
                <a:latin typeface="나눔고딕"/>
                <a:cs typeface="나눔고딕"/>
              </a:rPr>
              <a:t>else</a:t>
            </a:r>
            <a:r>
              <a:rPr dirty="0" sz="2400" spc="-495">
                <a:solidFill>
                  <a:srgbClr val="2E5496"/>
                </a:solidFill>
                <a:latin typeface="나눔고딕"/>
                <a:cs typeface="나눔고딕"/>
              </a:rPr>
              <a:t> </a:t>
            </a:r>
            <a:r>
              <a:rPr dirty="0" sz="2400" spc="-60">
                <a:solidFill>
                  <a:srgbClr val="2E5496"/>
                </a:solidFill>
                <a:latin typeface="나눔고딕"/>
                <a:cs typeface="나눔고딕"/>
              </a:rPr>
              <a:t>if문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76225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6-2</a:t>
            </a:r>
            <a:r>
              <a:rPr dirty="0" sz="1800" spc="-100">
                <a:latin typeface="나눔고딕"/>
                <a:cs typeface="나눔고딕"/>
              </a:rPr>
              <a:t> </a:t>
            </a:r>
            <a:r>
              <a:rPr dirty="0" sz="1800" spc="-15">
                <a:latin typeface="나눔고딕"/>
                <a:cs typeface="나눔고딕"/>
              </a:rPr>
              <a:t>: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if,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25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~</a:t>
            </a:r>
            <a:r>
              <a:rPr dirty="0" sz="1800" spc="-110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else,</a:t>
            </a:r>
            <a:r>
              <a:rPr dirty="0" sz="1800" spc="-13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r>
              <a:rPr dirty="0" sz="1800" spc="-105">
                <a:latin typeface="나눔고딕"/>
                <a:cs typeface="나눔고딕"/>
              </a:rPr>
              <a:t> </a:t>
            </a:r>
            <a:r>
              <a:rPr dirty="0" sz="1800" spc="25">
                <a:latin typeface="나눔고딕"/>
                <a:cs typeface="나눔고딕"/>
              </a:rPr>
              <a:t>~</a:t>
            </a:r>
            <a:r>
              <a:rPr dirty="0" sz="1800" spc="-120">
                <a:latin typeface="나눔고딕"/>
                <a:cs typeface="나눔고딕"/>
              </a:rPr>
              <a:t> </a:t>
            </a:r>
            <a:r>
              <a:rPr dirty="0" sz="1800" spc="30">
                <a:latin typeface="나눔고딕"/>
                <a:cs typeface="나눔고딕"/>
              </a:rPr>
              <a:t>else</a:t>
            </a:r>
            <a:r>
              <a:rPr dirty="0" sz="1800" spc="-135">
                <a:latin typeface="나눔고딕"/>
                <a:cs typeface="나눔고딕"/>
              </a:rPr>
              <a:t> </a:t>
            </a:r>
            <a:r>
              <a:rPr dirty="0" sz="1800" spc="-20">
                <a:latin typeface="나눔고딕"/>
                <a:cs typeface="나눔고딕"/>
              </a:rPr>
              <a:t>if</a:t>
            </a:r>
            <a:endParaRPr sz="18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15">
                <a:latin typeface="나눔고딕"/>
                <a:cs typeface="나눔고딕"/>
              </a:rPr>
              <a:t>Ex </a:t>
            </a:r>
            <a:r>
              <a:rPr dirty="0" sz="1200" spc="-10">
                <a:latin typeface="나눔고딕"/>
                <a:cs typeface="나눔고딕"/>
              </a:rPr>
              <a:t>:</a:t>
            </a:r>
            <a:r>
              <a:rPr dirty="0" sz="1200" spc="-145">
                <a:latin typeface="나눔고딕"/>
                <a:cs typeface="나눔고딕"/>
              </a:rPr>
              <a:t> </a:t>
            </a:r>
            <a:r>
              <a:rPr dirty="0" sz="1200" spc="-30">
                <a:latin typeface="나눔고딕"/>
                <a:cs typeface="나눔고딕"/>
              </a:rPr>
              <a:t>6_01.html</a:t>
            </a:r>
            <a:endParaRPr sz="12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251960" cy="172529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5049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185"/>
              </a:spcBef>
            </a:pPr>
            <a:r>
              <a:rPr dirty="0" sz="1800" spc="-20">
                <a:solidFill>
                  <a:srgbClr val="FFFFFF"/>
                </a:solidFill>
                <a:latin typeface="나눔고딕"/>
                <a:cs typeface="나눔고딕"/>
              </a:rPr>
              <a:t>If </a:t>
            </a:r>
            <a:r>
              <a:rPr dirty="0" sz="1800" spc="-5">
                <a:solidFill>
                  <a:srgbClr val="FFFFFF"/>
                </a:solidFill>
                <a:latin typeface="나눔고딕"/>
                <a:cs typeface="나눔고딕"/>
              </a:rPr>
              <a:t>(조건식1)</a:t>
            </a:r>
            <a:r>
              <a:rPr dirty="0" sz="1800" spc="-2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  <a:spcBef>
                <a:spcPts val="5"/>
              </a:spcBef>
            </a:pPr>
            <a:r>
              <a:rPr dirty="0" sz="1800" spc="-80">
                <a:solidFill>
                  <a:srgbClr val="FFFFFF"/>
                </a:solidFill>
                <a:latin typeface="나눔고딕"/>
                <a:cs typeface="나눔고딕"/>
              </a:rPr>
              <a:t>조건식1이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r>
              <a:rPr dirty="0" sz="1800" spc="-28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나눔고딕"/>
                <a:cs typeface="나눔고딕"/>
              </a:rPr>
              <a:t>else </a:t>
            </a:r>
            <a:r>
              <a:rPr dirty="0" sz="1800" spc="15">
                <a:solidFill>
                  <a:srgbClr val="FFFFFF"/>
                </a:solidFill>
                <a:latin typeface="나눔고딕"/>
                <a:cs typeface="나눔고딕"/>
              </a:rPr>
              <a:t>if(조건식2){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나눔고딕"/>
                <a:cs typeface="나눔고딕"/>
              </a:rPr>
              <a:t>조건식2가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0407" y="2950464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4688" y="2225039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0496" y="4264152"/>
            <a:ext cx="4251960" cy="219011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0922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860"/>
              </a:spcBef>
            </a:pPr>
            <a:r>
              <a:rPr dirty="0" sz="1800" spc="-20">
                <a:solidFill>
                  <a:srgbClr val="FFFFFF"/>
                </a:solidFill>
                <a:latin typeface="나눔고딕"/>
                <a:cs typeface="나눔고딕"/>
              </a:rPr>
              <a:t>If </a:t>
            </a:r>
            <a:r>
              <a:rPr dirty="0" sz="1800" spc="-5">
                <a:solidFill>
                  <a:srgbClr val="FFFFFF"/>
                </a:solidFill>
                <a:latin typeface="나눔고딕"/>
                <a:cs typeface="나눔고딕"/>
              </a:rPr>
              <a:t>(조건식1)</a:t>
            </a:r>
            <a:r>
              <a:rPr dirty="0" sz="1800" spc="-22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  <a:spcBef>
                <a:spcPts val="5"/>
              </a:spcBef>
            </a:pPr>
            <a:r>
              <a:rPr dirty="0" sz="1800" spc="-80">
                <a:solidFill>
                  <a:srgbClr val="FFFFFF"/>
                </a:solidFill>
                <a:latin typeface="나눔고딕"/>
                <a:cs typeface="나눔고딕"/>
              </a:rPr>
              <a:t>조건식1이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r>
              <a:rPr dirty="0" sz="1800" spc="-28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나눔고딕"/>
                <a:cs typeface="나눔고딕"/>
              </a:rPr>
              <a:t>else </a:t>
            </a:r>
            <a:r>
              <a:rPr dirty="0" sz="1800" spc="15">
                <a:solidFill>
                  <a:srgbClr val="FFFFFF"/>
                </a:solidFill>
                <a:latin typeface="나눔고딕"/>
                <a:cs typeface="나눔고딕"/>
              </a:rPr>
              <a:t>if(조건식2){</a:t>
            </a:r>
            <a:endParaRPr sz="1800">
              <a:latin typeface="나눔고딕"/>
              <a:cs typeface="나눔고딕"/>
            </a:endParaRPr>
          </a:p>
          <a:p>
            <a:pPr marL="101346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나눔고딕"/>
                <a:cs typeface="나눔고딕"/>
              </a:rPr>
              <a:t>조건식2가 </a:t>
            </a:r>
            <a:r>
              <a:rPr dirty="0" sz="1800" spc="-15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0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r>
              <a:rPr dirty="0" sz="1800" spc="-28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나눔고딕"/>
                <a:cs typeface="나눔고딕"/>
              </a:rPr>
              <a:t>else </a:t>
            </a: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800">
              <a:latin typeface="나눔고딕"/>
              <a:cs typeface="나눔고딕"/>
            </a:endParaRPr>
          </a:p>
          <a:p>
            <a:pPr marL="1063625">
              <a:lnSpc>
                <a:spcPct val="100000"/>
              </a:lnSpc>
            </a:pPr>
            <a:r>
              <a:rPr dirty="0" sz="1800" spc="-65">
                <a:solidFill>
                  <a:srgbClr val="FFFFFF"/>
                </a:solidFill>
                <a:latin typeface="나눔고딕"/>
                <a:cs typeface="나눔고딕"/>
              </a:rPr>
              <a:t>조건식1,2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모두 </a:t>
            </a:r>
            <a:r>
              <a:rPr dirty="0" sz="1800">
                <a:solidFill>
                  <a:srgbClr val="FFFFFF"/>
                </a:solidFill>
                <a:latin typeface="나눔고딕"/>
                <a:cs typeface="나눔고딕"/>
              </a:rPr>
              <a:t>false인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800" spc="-34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나눔고딕"/>
                <a:cs typeface="나눔고딕"/>
              </a:rPr>
              <a:t>실행</a:t>
            </a:r>
            <a:endParaRPr sz="1800">
              <a:latin typeface="나눔고딕"/>
              <a:cs typeface="나눔고딕"/>
            </a:endParaRPr>
          </a:p>
          <a:p>
            <a:pPr marL="98425">
              <a:lnSpc>
                <a:spcPct val="100000"/>
              </a:lnSpc>
            </a:pPr>
            <a:r>
              <a:rPr dirty="0" sz="1800" spc="250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5771" y="2225039"/>
            <a:ext cx="3438144" cy="2647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02952" y="3076611"/>
            <a:ext cx="1133855" cy="190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19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5496"/>
                </a:solidFill>
                <a:latin typeface="나눔고딕"/>
                <a:cs typeface="나눔고딕"/>
              </a:rPr>
              <a:t>switch문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26936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6-3 </a:t>
            </a:r>
            <a:r>
              <a:rPr dirty="0" sz="1800" spc="-15">
                <a:latin typeface="나눔고딕"/>
                <a:cs typeface="나눔고딕"/>
              </a:rPr>
              <a:t>:</a:t>
            </a:r>
            <a:r>
              <a:rPr dirty="0" sz="1800" spc="-360">
                <a:latin typeface="나눔고딕"/>
                <a:cs typeface="나눔고딕"/>
              </a:rPr>
              <a:t> </a:t>
            </a:r>
            <a:r>
              <a:rPr dirty="0" sz="1800" spc="-10">
                <a:latin typeface="나눔고딕"/>
                <a:cs typeface="나눔고딕"/>
              </a:rPr>
              <a:t>switch</a:t>
            </a:r>
            <a:endParaRPr sz="18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15">
                <a:latin typeface="나눔고딕"/>
                <a:cs typeface="나눔고딕"/>
              </a:rPr>
              <a:t>Ex </a:t>
            </a:r>
            <a:r>
              <a:rPr dirty="0" sz="1200" spc="-10">
                <a:latin typeface="나눔고딕"/>
                <a:cs typeface="나눔고딕"/>
              </a:rPr>
              <a:t>:</a:t>
            </a:r>
            <a:r>
              <a:rPr dirty="0" sz="1200" spc="-160">
                <a:latin typeface="나눔고딕"/>
                <a:cs typeface="나눔고딕"/>
              </a:rPr>
              <a:t> </a:t>
            </a:r>
            <a:r>
              <a:rPr dirty="0" sz="1200" spc="-30">
                <a:latin typeface="나눔고딕"/>
                <a:cs typeface="나눔고딕"/>
              </a:rPr>
              <a:t>6_02.html</a:t>
            </a:r>
            <a:endParaRPr sz="1200">
              <a:latin typeface="나눔고딕"/>
              <a:cs typeface="나눔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8116" y="2225038"/>
            <a:ext cx="4236720" cy="4544695"/>
          </a:xfrm>
          <a:custGeom>
            <a:avLst/>
            <a:gdLst/>
            <a:ahLst/>
            <a:cxnLst/>
            <a:rect l="l" t="t" r="r" b="b"/>
            <a:pathLst>
              <a:path w="4236720" h="4544695">
                <a:moveTo>
                  <a:pt x="0" y="4544568"/>
                </a:moveTo>
                <a:lnTo>
                  <a:pt x="4236720" y="4544568"/>
                </a:lnTo>
                <a:lnTo>
                  <a:pt x="4236720" y="0"/>
                </a:lnTo>
                <a:lnTo>
                  <a:pt x="0" y="0"/>
                </a:lnTo>
                <a:lnTo>
                  <a:pt x="0" y="45445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8116" y="2225038"/>
            <a:ext cx="4236720" cy="4544695"/>
          </a:xfrm>
          <a:custGeom>
            <a:avLst/>
            <a:gdLst/>
            <a:ahLst/>
            <a:cxnLst/>
            <a:rect l="l" t="t" r="r" b="b"/>
            <a:pathLst>
              <a:path w="4236720" h="4544695">
                <a:moveTo>
                  <a:pt x="0" y="4544568"/>
                </a:moveTo>
                <a:lnTo>
                  <a:pt x="4236720" y="4544568"/>
                </a:lnTo>
                <a:lnTo>
                  <a:pt x="4236720" y="0"/>
                </a:lnTo>
                <a:lnTo>
                  <a:pt x="0" y="0"/>
                </a:lnTo>
                <a:lnTo>
                  <a:pt x="0" y="4544568"/>
                </a:lnTo>
                <a:close/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6855" y="2389758"/>
            <a:ext cx="3713479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나눔고딕"/>
                <a:cs typeface="나눔고딕"/>
              </a:rPr>
              <a:t>switch(비교값)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225">
                <a:solidFill>
                  <a:srgbClr val="FFFFFF"/>
                </a:solidFill>
                <a:latin typeface="나눔고딕"/>
                <a:cs typeface="나눔고딕"/>
              </a:rPr>
              <a:t>{</a:t>
            </a:r>
            <a:endParaRPr sz="1600">
              <a:latin typeface="나눔고딕"/>
              <a:cs typeface="나눔고딕"/>
            </a:endParaRPr>
          </a:p>
          <a:p>
            <a:pPr marL="927100">
              <a:lnSpc>
                <a:spcPct val="100000"/>
              </a:lnSpc>
            </a:pPr>
            <a:r>
              <a:rPr dirty="0" sz="1600" spc="25">
                <a:solidFill>
                  <a:srgbClr val="FFFFFF"/>
                </a:solidFill>
                <a:latin typeface="나눔고딕"/>
                <a:cs typeface="나눔고딕"/>
              </a:rPr>
              <a:t>case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나눔고딕"/>
                <a:cs typeface="나눔고딕"/>
              </a:rPr>
              <a:t>조건1:</a:t>
            </a:r>
            <a:endParaRPr sz="1600">
              <a:latin typeface="나눔고딕"/>
              <a:cs typeface="나눔고딕"/>
            </a:endParaRPr>
          </a:p>
          <a:p>
            <a:pPr marL="1018540">
              <a:lnSpc>
                <a:spcPct val="100000"/>
              </a:lnSpc>
            </a:pPr>
            <a:r>
              <a:rPr dirty="0" sz="1600" spc="-75">
                <a:solidFill>
                  <a:srgbClr val="FFFFFF"/>
                </a:solidFill>
                <a:latin typeface="나눔고딕"/>
                <a:cs typeface="나눔고딕"/>
              </a:rPr>
              <a:t>조건1이 </a:t>
            </a:r>
            <a:r>
              <a:rPr dirty="0" sz="1600" spc="-20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600" spc="-14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실행문;</a:t>
            </a:r>
            <a:endParaRPr sz="1600">
              <a:latin typeface="나눔고딕"/>
              <a:cs typeface="나눔고딕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나눔고딕"/>
                <a:cs typeface="나눔고딕"/>
              </a:rPr>
              <a:t>break;</a:t>
            </a:r>
            <a:endParaRPr sz="16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600" spc="25">
                <a:solidFill>
                  <a:srgbClr val="FFFFFF"/>
                </a:solidFill>
                <a:latin typeface="나눔고딕"/>
                <a:cs typeface="나눔고딕"/>
              </a:rPr>
              <a:t>case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나눔고딕"/>
                <a:cs typeface="나눔고딕"/>
              </a:rPr>
              <a:t>조건2:</a:t>
            </a:r>
            <a:endParaRPr sz="1600">
              <a:latin typeface="나눔고딕"/>
              <a:cs typeface="나눔고딕"/>
            </a:endParaRPr>
          </a:p>
          <a:p>
            <a:pPr marL="927100" marR="398145" indent="45720">
              <a:lnSpc>
                <a:spcPct val="100000"/>
              </a:lnSpc>
            </a:pPr>
            <a:r>
              <a:rPr dirty="0" sz="1600" spc="-75">
                <a:solidFill>
                  <a:srgbClr val="FFFFFF"/>
                </a:solidFill>
                <a:latin typeface="나눔고딕"/>
                <a:cs typeface="나눔고딕"/>
              </a:rPr>
              <a:t>조건2가 </a:t>
            </a:r>
            <a:r>
              <a:rPr dirty="0" sz="1600" spc="-20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600" spc="-16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실행문;  </a:t>
            </a:r>
            <a:r>
              <a:rPr dirty="0" sz="1600">
                <a:solidFill>
                  <a:srgbClr val="FFFFFF"/>
                </a:solidFill>
                <a:latin typeface="나눔고딕"/>
                <a:cs typeface="나눔고딕"/>
              </a:rPr>
              <a:t>break;</a:t>
            </a:r>
            <a:endParaRPr sz="16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600" spc="25">
                <a:solidFill>
                  <a:srgbClr val="FFFFFF"/>
                </a:solidFill>
                <a:latin typeface="나눔고딕"/>
                <a:cs typeface="나눔고딕"/>
              </a:rPr>
              <a:t>case</a:t>
            </a:r>
            <a:r>
              <a:rPr dirty="0" sz="1600" spc="-7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나눔고딕"/>
                <a:cs typeface="나눔고딕"/>
              </a:rPr>
              <a:t>조건n:</a:t>
            </a:r>
            <a:endParaRPr sz="1600">
              <a:latin typeface="나눔고딕"/>
              <a:cs typeface="나눔고딕"/>
            </a:endParaRPr>
          </a:p>
          <a:p>
            <a:pPr marL="927100" marR="396240" indent="45720">
              <a:lnSpc>
                <a:spcPct val="100000"/>
              </a:lnSpc>
              <a:spcBef>
                <a:spcPts val="5"/>
              </a:spcBef>
            </a:pPr>
            <a:r>
              <a:rPr dirty="0" sz="1600" spc="-70">
                <a:solidFill>
                  <a:srgbClr val="FFFFFF"/>
                </a:solidFill>
                <a:latin typeface="나눔고딕"/>
                <a:cs typeface="나눔고딕"/>
              </a:rPr>
              <a:t>조건n이 </a:t>
            </a:r>
            <a:r>
              <a:rPr dirty="0" sz="1600" spc="-20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600" spc="-18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실행문;  </a:t>
            </a:r>
            <a:r>
              <a:rPr dirty="0" sz="1600">
                <a:solidFill>
                  <a:srgbClr val="FFFFFF"/>
                </a:solidFill>
                <a:latin typeface="나눔고딕"/>
                <a:cs typeface="나눔고딕"/>
              </a:rPr>
              <a:t>break;</a:t>
            </a:r>
            <a:endParaRPr sz="16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600" spc="-15">
                <a:solidFill>
                  <a:srgbClr val="FFFFFF"/>
                </a:solidFill>
                <a:latin typeface="나눔고딕"/>
                <a:cs typeface="나눔고딕"/>
              </a:rPr>
              <a:t>default:</a:t>
            </a:r>
            <a:endParaRPr sz="1600">
              <a:latin typeface="나눔고딕"/>
              <a:cs typeface="나눔고딕"/>
            </a:endParaRPr>
          </a:p>
          <a:p>
            <a:pPr marL="927100" marR="5080" indent="91440">
              <a:lnSpc>
                <a:spcPct val="100000"/>
              </a:lnSpc>
            </a:pP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모든 조건이 </a:t>
            </a:r>
            <a:r>
              <a:rPr dirty="0" sz="1600" spc="-5">
                <a:solidFill>
                  <a:srgbClr val="FFFFFF"/>
                </a:solidFill>
                <a:latin typeface="나눔고딕"/>
                <a:cs typeface="나눔고딕"/>
              </a:rPr>
              <a:t>false인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</a:t>
            </a:r>
            <a:r>
              <a:rPr dirty="0" sz="1600" spc="-17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나눔고딕"/>
                <a:cs typeface="나눔고딕"/>
              </a:rPr>
              <a:t>실행문;  </a:t>
            </a:r>
            <a:r>
              <a:rPr dirty="0" sz="1600">
                <a:solidFill>
                  <a:srgbClr val="FFFFFF"/>
                </a:solidFill>
                <a:latin typeface="나눔고딕"/>
                <a:cs typeface="나눔고딕"/>
              </a:rPr>
              <a:t>break;</a:t>
            </a:r>
            <a:endParaRPr sz="16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225">
                <a:solidFill>
                  <a:srgbClr val="FFFFFF"/>
                </a:solidFill>
                <a:latin typeface="나눔고딕"/>
                <a:cs typeface="나눔고딕"/>
              </a:rPr>
              <a:t>}</a:t>
            </a:r>
            <a:endParaRPr sz="1600">
              <a:latin typeface="나눔고딕"/>
              <a:cs typeface="나눔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44456" y="2950464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4688" y="2225039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37292" y="3005327"/>
            <a:ext cx="1170431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06440" y="2225039"/>
            <a:ext cx="3762756" cy="309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2E5496"/>
                </a:solidFill>
                <a:latin typeface="나눔고딕"/>
                <a:cs typeface="나눔고딕"/>
              </a:rPr>
              <a:t>삼항연산자</a:t>
            </a:r>
            <a:endParaRPr sz="24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7324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나눔고딕"/>
                <a:cs typeface="나눔고딕"/>
              </a:rPr>
              <a:t>6-4</a:t>
            </a:r>
            <a:r>
              <a:rPr dirty="0" sz="1800" spc="-315">
                <a:latin typeface="나눔고딕"/>
                <a:cs typeface="나눔고딕"/>
              </a:rPr>
              <a:t> </a:t>
            </a:r>
            <a:r>
              <a:rPr dirty="0" sz="1800" spc="-15">
                <a:latin typeface="나눔고딕"/>
                <a:cs typeface="나눔고딕"/>
              </a:rPr>
              <a:t>: </a:t>
            </a:r>
            <a:r>
              <a:rPr dirty="0" sz="1800" spc="-90">
                <a:latin typeface="나눔고딕"/>
                <a:cs typeface="나눔고딕"/>
              </a:rPr>
              <a:t>연산자를 이용한 조건문</a:t>
            </a:r>
            <a:endParaRPr sz="18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15">
                <a:latin typeface="나눔고딕"/>
                <a:cs typeface="나눔고딕"/>
              </a:rPr>
              <a:t>Ex </a:t>
            </a:r>
            <a:r>
              <a:rPr dirty="0" sz="1200" spc="-10">
                <a:latin typeface="나눔고딕"/>
                <a:cs typeface="나눔고딕"/>
              </a:rPr>
              <a:t>:</a:t>
            </a:r>
            <a:r>
              <a:rPr dirty="0" sz="1200" spc="-145">
                <a:latin typeface="나눔고딕"/>
                <a:cs typeface="나눔고딕"/>
              </a:rPr>
              <a:t> </a:t>
            </a:r>
            <a:r>
              <a:rPr dirty="0" sz="1200" spc="-30">
                <a:latin typeface="나눔고딕"/>
                <a:cs typeface="나눔고딕"/>
              </a:rPr>
              <a:t>6_03.html</a:t>
            </a:r>
            <a:endParaRPr sz="12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0632" y="2473451"/>
            <a:ext cx="6716395" cy="12344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나눔고딕"/>
                <a:cs typeface="나눔고딕"/>
              </a:rPr>
              <a:t>(조건식) </a:t>
            </a:r>
            <a:r>
              <a:rPr dirty="0" sz="1600" spc="190">
                <a:solidFill>
                  <a:srgbClr val="FFFFFF"/>
                </a:solidFill>
                <a:latin typeface="나눔고딕"/>
                <a:cs typeface="나눔고딕"/>
              </a:rPr>
              <a:t>?</a:t>
            </a:r>
            <a:r>
              <a:rPr dirty="0" sz="1600" spc="-335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조건식이 </a:t>
            </a:r>
            <a:r>
              <a:rPr dirty="0" sz="1600" spc="-20">
                <a:solidFill>
                  <a:srgbClr val="FFFFFF"/>
                </a:solidFill>
                <a:latin typeface="나눔고딕"/>
                <a:cs typeface="나눔고딕"/>
              </a:rPr>
              <a:t>true인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 실행문 </a:t>
            </a:r>
            <a:r>
              <a:rPr dirty="0" sz="1600" spc="-15">
                <a:solidFill>
                  <a:srgbClr val="FFFFFF"/>
                </a:solidFill>
                <a:latin typeface="나눔고딕"/>
                <a:cs typeface="나눔고딕"/>
              </a:rPr>
              <a:t>: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조건식이 </a:t>
            </a:r>
            <a:r>
              <a:rPr dirty="0" sz="1600" spc="-5">
                <a:solidFill>
                  <a:srgbClr val="FFFFFF"/>
                </a:solidFill>
                <a:latin typeface="나눔고딕"/>
                <a:cs typeface="나눔고딕"/>
              </a:rPr>
              <a:t>false인 </a:t>
            </a:r>
            <a:r>
              <a:rPr dirty="0" sz="1600" spc="-85">
                <a:solidFill>
                  <a:srgbClr val="FFFFFF"/>
                </a:solidFill>
                <a:latin typeface="나눔고딕"/>
                <a:cs typeface="나눔고딕"/>
              </a:rPr>
              <a:t>경우 실행문</a:t>
            </a:r>
            <a:endParaRPr sz="1600">
              <a:latin typeface="나눔고딕"/>
              <a:cs typeface="나눔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71204" y="5138928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8025" y="370332"/>
                </a:lnTo>
                <a:lnTo>
                  <a:pt x="208025" y="493776"/>
                </a:lnTo>
                <a:lnTo>
                  <a:pt x="416051" y="246888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8116" y="4480559"/>
            <a:ext cx="7886700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43643" y="5215128"/>
            <a:ext cx="2334768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6강_제어문-조건문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2019-12-30T00:41:45.000</dcterms:created>
  <dc:creator>house</dc:creator>
  <cp:lastModifiedBy>user</cp:lastModifiedBy>
  <dcterms:modified xsi:type="dcterms:W3CDTF">2019-12-30T00:43:27.516</dcterms:modified>
  <cp:revision>1</cp:revision>
  <dc:title>웹사이트 콘텐츠 디자인 보고서  (성수IT종합센터, 성수메이커스페이스)</dc:title>
  <cp:version>1000.0000.01</cp:version>
</cp:coreProperties>
</file>