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182" y="1842642"/>
            <a:ext cx="39535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 b="0">
                <a:solidFill>
                  <a:srgbClr val="FFFFFF"/>
                </a:solidFill>
                <a:latin typeface="한컴 고딕"/>
                <a:cs typeface="한컴 고딕"/>
              </a:rPr>
              <a:t>7</a:t>
            </a:r>
            <a:r>
              <a:rPr dirty="0" sz="4000" spc="-215" b="0">
                <a:solidFill>
                  <a:srgbClr val="FFFFFF"/>
                </a:solidFill>
                <a:latin typeface="한컴 고딕"/>
                <a:cs typeface="한컴 고딕"/>
              </a:rPr>
              <a:t>강</a:t>
            </a:r>
            <a:r>
              <a:rPr dirty="0" sz="4000" spc="-40" b="0">
                <a:solidFill>
                  <a:srgbClr val="FFFFFF"/>
                </a:solidFill>
                <a:latin typeface="한컴 고딕"/>
                <a:cs typeface="한컴 고딕"/>
              </a:rPr>
              <a:t>_</a:t>
            </a:r>
            <a:r>
              <a:rPr dirty="0" sz="4000" spc="-225" b="0">
                <a:solidFill>
                  <a:srgbClr val="FFFFFF"/>
                </a:solidFill>
                <a:latin typeface="한컴 고딕"/>
                <a:cs typeface="한컴 고딕"/>
              </a:rPr>
              <a:t>제</a:t>
            </a:r>
            <a:r>
              <a:rPr dirty="0" sz="4000" spc="-240" b="0">
                <a:solidFill>
                  <a:srgbClr val="FFFFFF"/>
                </a:solidFill>
                <a:latin typeface="한컴 고딕"/>
                <a:cs typeface="한컴 고딕"/>
              </a:rPr>
              <a:t>어</a:t>
            </a:r>
            <a:r>
              <a:rPr dirty="0" sz="4000" spc="-225" b="0">
                <a:solidFill>
                  <a:srgbClr val="FFFFFF"/>
                </a:solidFill>
                <a:latin typeface="한컴 고딕"/>
                <a:cs typeface="한컴 고딕"/>
              </a:rPr>
              <a:t>문</a:t>
            </a:r>
            <a:r>
              <a:rPr dirty="0" sz="4000" spc="-45" b="0">
                <a:solidFill>
                  <a:srgbClr val="FFFFFF"/>
                </a:solidFill>
                <a:latin typeface="한컴 고딕"/>
                <a:cs typeface="한컴 고딕"/>
              </a:rPr>
              <a:t>-</a:t>
            </a:r>
            <a:r>
              <a:rPr dirty="0" sz="4000" spc="-240" b="0">
                <a:solidFill>
                  <a:srgbClr val="FFFFFF"/>
                </a:solidFill>
                <a:latin typeface="한컴 고딕"/>
                <a:cs typeface="한컴 고딕"/>
              </a:rPr>
              <a:t>반</a:t>
            </a:r>
            <a:r>
              <a:rPr dirty="0" sz="4000" spc="-225" b="0">
                <a:solidFill>
                  <a:srgbClr val="FFFFFF"/>
                </a:solidFill>
                <a:latin typeface="한컴 고딕"/>
                <a:cs typeface="한컴 고딕"/>
              </a:rPr>
              <a:t>복</a:t>
            </a:r>
            <a:r>
              <a:rPr dirty="0" sz="4000" spc="-165" b="0">
                <a:solidFill>
                  <a:srgbClr val="FFFFFF"/>
                </a:solidFill>
                <a:latin typeface="한컴 고딕"/>
                <a:cs typeface="한컴 고딕"/>
              </a:rPr>
              <a:t>문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77482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361315" indent="-34861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361950" algn="l"/>
              </a:tabLst>
            </a:pP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반복문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한컴 고딕"/>
                <a:cs typeface="한컴 고딕"/>
              </a:rPr>
              <a:t>이란?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15">
                <a:solidFill>
                  <a:srgbClr val="FFFFFF"/>
                </a:solidFill>
                <a:latin typeface="한컴 고딕"/>
                <a:cs typeface="한컴 고딕"/>
              </a:rPr>
              <a:t>for문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for</a:t>
            </a:r>
            <a:r>
              <a:rPr dirty="0" sz="140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한컴 고딕"/>
                <a:cs typeface="한컴 고딕"/>
              </a:rPr>
              <a:t>in문</a:t>
            </a:r>
            <a:endParaRPr sz="1400">
              <a:latin typeface="한컴 고딕"/>
              <a:cs typeface="한컴 고딕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7-3</a:t>
            </a:r>
            <a:r>
              <a:rPr dirty="0" sz="1400" spc="-8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while,</a:t>
            </a:r>
            <a:r>
              <a:rPr dirty="0" sz="1400" spc="-9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do</a:t>
            </a:r>
            <a:r>
              <a:rPr dirty="0" sz="140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while</a:t>
            </a:r>
            <a:r>
              <a:rPr dirty="0" sz="1400" spc="-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문  </a:t>
            </a:r>
            <a:r>
              <a:rPr dirty="0" sz="1400" spc="-5">
                <a:solidFill>
                  <a:srgbClr val="FFFFFF"/>
                </a:solidFill>
                <a:latin typeface="한컴 고딕"/>
                <a:cs typeface="한컴 고딕"/>
              </a:rPr>
              <a:t>7-4 </a:t>
            </a: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continue,</a:t>
            </a:r>
            <a:r>
              <a:rPr dirty="0" sz="1400" spc="-1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>
                <a:solidFill>
                  <a:srgbClr val="FFFFFF"/>
                </a:solidFill>
                <a:latin typeface="한컴 고딕"/>
                <a:cs typeface="한컴 고딕"/>
              </a:rPr>
              <a:t>break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818134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7-1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반복문</a:t>
            </a:r>
            <a:r>
              <a:rPr dirty="0" sz="1800" spc="-240">
                <a:latin typeface="한컴 고딕"/>
                <a:cs typeface="한컴 고딕"/>
              </a:rPr>
              <a:t> </a:t>
            </a:r>
            <a:r>
              <a:rPr dirty="0" sz="1800" spc="-50">
                <a:latin typeface="한컴 고딕"/>
                <a:cs typeface="한컴 고딕"/>
              </a:rPr>
              <a:t>이란?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85">
                <a:solidFill>
                  <a:srgbClr val="2E5496"/>
                </a:solidFill>
                <a:latin typeface="한컴 고딕"/>
                <a:cs typeface="한컴 고딕"/>
              </a:rPr>
              <a:t>반복문이란?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특정한 조건에 의해서 프로그램 진행이 반복되는</a:t>
            </a:r>
            <a:r>
              <a:rPr dirty="0" sz="2400" spc="-18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것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04466" y="3280283"/>
            <a:ext cx="1735455" cy="1735455"/>
          </a:xfrm>
          <a:custGeom>
            <a:avLst/>
            <a:gdLst/>
            <a:ahLst/>
            <a:cxnLst/>
            <a:rect l="l" t="t" r="r" b="b"/>
            <a:pathLst>
              <a:path w="1735454" h="1735454">
                <a:moveTo>
                  <a:pt x="867536" y="0"/>
                </a:moveTo>
                <a:lnTo>
                  <a:pt x="1734946" y="867409"/>
                </a:lnTo>
                <a:lnTo>
                  <a:pt x="867536" y="1734946"/>
                </a:lnTo>
                <a:lnTo>
                  <a:pt x="0" y="867409"/>
                </a:lnTo>
                <a:lnTo>
                  <a:pt x="867536" y="0"/>
                </a:lnTo>
                <a:close/>
              </a:path>
            </a:pathLst>
          </a:custGeom>
          <a:ln w="158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28035" y="399237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조건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32619" y="2749295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647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04103" y="414978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181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1920" y="4149788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816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2383" y="5015484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15584" y="3742944"/>
            <a:ext cx="1226820" cy="809625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2075"/>
              </a:spcBef>
            </a:pPr>
            <a:r>
              <a:rPr dirty="0" sz="1800">
                <a:latin typeface="맑은 고딕"/>
                <a:cs typeface="맑은 고딕"/>
              </a:rPr>
              <a:t>실행A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1020" y="3951732"/>
            <a:ext cx="1053465" cy="39370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5244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434"/>
              </a:spcBef>
            </a:pPr>
            <a:r>
              <a:rPr dirty="0" sz="1800" spc="-45">
                <a:solidFill>
                  <a:srgbClr val="FFFFFF"/>
                </a:solidFill>
                <a:latin typeface="맑은 고딕"/>
                <a:cs typeface="맑은 고딕"/>
              </a:rPr>
              <a:t>True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19971" y="3742944"/>
            <a:ext cx="1225550" cy="809625"/>
          </a:xfrm>
          <a:prstGeom prst="rect">
            <a:avLst/>
          </a:prstGeom>
          <a:ln w="15240">
            <a:solidFill>
              <a:srgbClr val="5B9BD4"/>
            </a:solidFill>
          </a:ln>
        </p:spPr>
        <p:txBody>
          <a:bodyPr wrap="square" lIns="0" tIns="26352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2075"/>
              </a:spcBef>
            </a:pPr>
            <a:r>
              <a:rPr dirty="0" sz="1800">
                <a:latin typeface="맑은 고딕"/>
                <a:cs typeface="맑은 고딕"/>
              </a:rPr>
              <a:t>실행B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2383" y="5545835"/>
            <a:ext cx="3357879" cy="0"/>
          </a:xfrm>
          <a:custGeom>
            <a:avLst/>
            <a:gdLst/>
            <a:ahLst/>
            <a:cxnLst/>
            <a:rect l="l" t="t" r="r" b="b"/>
            <a:pathLst>
              <a:path w="3357879" h="0">
                <a:moveTo>
                  <a:pt x="0" y="0"/>
                </a:moveTo>
                <a:lnTo>
                  <a:pt x="3357372" y="0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29755" y="4552188"/>
            <a:ext cx="0" cy="993775"/>
          </a:xfrm>
          <a:custGeom>
            <a:avLst/>
            <a:gdLst/>
            <a:ahLst/>
            <a:cxnLst/>
            <a:rect l="l" t="t" r="r" b="b"/>
            <a:pathLst>
              <a:path w="0" h="993775">
                <a:moveTo>
                  <a:pt x="0" y="0"/>
                </a:moveTo>
                <a:lnTo>
                  <a:pt x="0" y="993775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91811" y="5356859"/>
            <a:ext cx="360045" cy="378460"/>
          </a:xfrm>
          <a:custGeom>
            <a:avLst/>
            <a:gdLst/>
            <a:ahLst/>
            <a:cxnLst/>
            <a:rect l="l" t="t" r="r" b="b"/>
            <a:pathLst>
              <a:path w="360045" h="378460">
                <a:moveTo>
                  <a:pt x="179832" y="0"/>
                </a:moveTo>
                <a:lnTo>
                  <a:pt x="0" y="188975"/>
                </a:lnTo>
                <a:lnTo>
                  <a:pt x="179832" y="377951"/>
                </a:lnTo>
                <a:lnTo>
                  <a:pt x="179832" y="283463"/>
                </a:lnTo>
                <a:lnTo>
                  <a:pt x="359663" y="283463"/>
                </a:lnTo>
                <a:lnTo>
                  <a:pt x="359663" y="94487"/>
                </a:lnTo>
                <a:lnTo>
                  <a:pt x="179832" y="94487"/>
                </a:lnTo>
                <a:lnTo>
                  <a:pt x="17983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91811" y="5356859"/>
            <a:ext cx="360045" cy="378460"/>
          </a:xfrm>
          <a:custGeom>
            <a:avLst/>
            <a:gdLst/>
            <a:ahLst/>
            <a:cxnLst/>
            <a:rect l="l" t="t" r="r" b="b"/>
            <a:pathLst>
              <a:path w="360045" h="378460">
                <a:moveTo>
                  <a:pt x="0" y="188975"/>
                </a:moveTo>
                <a:lnTo>
                  <a:pt x="179832" y="0"/>
                </a:lnTo>
                <a:lnTo>
                  <a:pt x="179832" y="94487"/>
                </a:lnTo>
                <a:lnTo>
                  <a:pt x="359663" y="94487"/>
                </a:lnTo>
                <a:lnTo>
                  <a:pt x="359663" y="283463"/>
                </a:lnTo>
                <a:lnTo>
                  <a:pt x="179832" y="283463"/>
                </a:lnTo>
                <a:lnTo>
                  <a:pt x="179832" y="377951"/>
                </a:lnTo>
                <a:lnTo>
                  <a:pt x="0" y="18897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1647" y="4049267"/>
            <a:ext cx="195072" cy="20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7735" y="4049267"/>
            <a:ext cx="193548" cy="2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04103" y="2749295"/>
            <a:ext cx="4128135" cy="0"/>
          </a:xfrm>
          <a:custGeom>
            <a:avLst/>
            <a:gdLst/>
            <a:ahLst/>
            <a:cxnLst/>
            <a:rect l="l" t="t" r="r" b="b"/>
            <a:pathLst>
              <a:path w="4128134" h="0">
                <a:moveTo>
                  <a:pt x="0" y="0"/>
                </a:moveTo>
                <a:lnTo>
                  <a:pt x="4128135" y="0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3239" y="2749295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 h="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63239" y="2749295"/>
            <a:ext cx="0" cy="530860"/>
          </a:xfrm>
          <a:custGeom>
            <a:avLst/>
            <a:gdLst/>
            <a:ahLst/>
            <a:cxnLst/>
            <a:rect l="l" t="t" r="r" b="b"/>
            <a:pathLst>
              <a:path w="0" h="530860">
                <a:moveTo>
                  <a:pt x="0" y="0"/>
                </a:moveTo>
                <a:lnTo>
                  <a:pt x="0" y="530605"/>
                </a:lnTo>
              </a:path>
            </a:pathLst>
          </a:custGeom>
          <a:ln w="15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13988" y="2642616"/>
            <a:ext cx="195072" cy="204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56347" y="2636520"/>
            <a:ext cx="193548" cy="205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51020" y="2538983"/>
            <a:ext cx="1053465" cy="393700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5244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434"/>
              </a:spcBef>
            </a:pPr>
            <a:r>
              <a:rPr dirty="0" sz="1800" spc="-20">
                <a:solidFill>
                  <a:srgbClr val="FFFFFF"/>
                </a:solidFill>
                <a:latin typeface="맑은 고딕"/>
                <a:cs typeface="맑은 고딕"/>
              </a:rPr>
              <a:t>False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694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for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문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09664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7-2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210">
                <a:latin typeface="한컴 고딕"/>
                <a:cs typeface="한컴 고딕"/>
              </a:rPr>
              <a:t> </a:t>
            </a:r>
            <a:r>
              <a:rPr dirty="0" sz="1800" spc="-20">
                <a:latin typeface="한컴 고딕"/>
                <a:cs typeface="한컴 고딕"/>
              </a:rPr>
              <a:t>for문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11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390017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1600" spc="-30">
                <a:solidFill>
                  <a:srgbClr val="FFFFFF"/>
                </a:solidFill>
                <a:latin typeface="한컴 고딕"/>
                <a:cs typeface="한컴 고딕"/>
              </a:rPr>
              <a:t>for(초기값; </a:t>
            </a: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조건식; 변환식)</a:t>
            </a:r>
            <a:r>
              <a:rPr dirty="0" sz="1600" spc="-114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 marL="1013460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조건식이 </a:t>
            </a:r>
            <a:r>
              <a:rPr dirty="0" sz="1600" spc="-20">
                <a:solidFill>
                  <a:srgbClr val="FFFFFF"/>
                </a:solidFill>
                <a:latin typeface="한컴 고딕"/>
                <a:cs typeface="한컴 고딕"/>
              </a:rPr>
              <a:t>true인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경우 반복</a:t>
            </a:r>
            <a:r>
              <a:rPr dirty="0" sz="1600" spc="-10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실행</a:t>
            </a:r>
            <a:endParaRPr sz="1600">
              <a:latin typeface="한컴 고딕"/>
              <a:cs typeface="한컴 고딕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4211" y="27355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6" y="0"/>
                </a:moveTo>
                <a:lnTo>
                  <a:pt x="208026" y="123062"/>
                </a:lnTo>
                <a:lnTo>
                  <a:pt x="0" y="123062"/>
                </a:lnTo>
                <a:lnTo>
                  <a:pt x="0" y="369189"/>
                </a:lnTo>
                <a:lnTo>
                  <a:pt x="208026" y="369189"/>
                </a:lnTo>
                <a:lnTo>
                  <a:pt x="208026" y="492252"/>
                </a:lnTo>
                <a:lnTo>
                  <a:pt x="416052" y="246125"/>
                </a:lnTo>
                <a:lnTo>
                  <a:pt x="20802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97196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3979" y="2225039"/>
            <a:ext cx="3019044" cy="1513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329928" y="2291697"/>
            <a:ext cx="1524000" cy="2809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576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배열과</a:t>
            </a:r>
            <a:r>
              <a:rPr dirty="0" sz="2400" spc="-18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25">
                <a:solidFill>
                  <a:srgbClr val="2E5496"/>
                </a:solidFill>
                <a:latin typeface="한컴 고딕"/>
                <a:cs typeface="한컴 고딕"/>
              </a:rPr>
              <a:t>for문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33921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7-2 </a:t>
            </a:r>
            <a:r>
              <a:rPr dirty="0" sz="1800">
                <a:latin typeface="한컴 고딕"/>
                <a:cs typeface="한컴 고딕"/>
              </a:rPr>
              <a:t>: for</a:t>
            </a:r>
            <a:r>
              <a:rPr dirty="0" sz="1800" spc="-285">
                <a:latin typeface="한컴 고딕"/>
                <a:cs typeface="한컴 고딕"/>
              </a:rPr>
              <a:t> </a:t>
            </a:r>
            <a:r>
              <a:rPr dirty="0" sz="1800" spc="-25">
                <a:latin typeface="한컴 고딕"/>
                <a:cs typeface="한컴 고딕"/>
              </a:rPr>
              <a:t>in문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34213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1600" spc="-35">
                <a:solidFill>
                  <a:srgbClr val="FFFFFF"/>
                </a:solidFill>
                <a:latin typeface="한컴 고딕"/>
                <a:cs typeface="한컴 고딕"/>
              </a:rPr>
              <a:t>for(초기값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in 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배열)</a:t>
            </a:r>
            <a:r>
              <a:rPr dirty="0" sz="1600" spc="-13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 marL="1013460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배열의 </a:t>
            </a:r>
            <a:r>
              <a:rPr dirty="0" sz="1600" spc="-55">
                <a:solidFill>
                  <a:srgbClr val="FFFFFF"/>
                </a:solidFill>
                <a:latin typeface="한컴 고딕"/>
                <a:cs typeface="한컴 고딕"/>
              </a:rPr>
              <a:t>인덱스0부터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순차적으로</a:t>
            </a:r>
            <a:r>
              <a:rPr dirty="0" sz="1600" spc="-10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접근</a:t>
            </a:r>
            <a:endParaRPr sz="1600">
              <a:latin typeface="한컴 고딕"/>
              <a:cs typeface="한컴 고딕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9780" y="27355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9"/>
                </a:lnTo>
                <a:lnTo>
                  <a:pt x="208025" y="369189"/>
                </a:lnTo>
                <a:lnTo>
                  <a:pt x="208025" y="492252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0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1303" y="2232660"/>
            <a:ext cx="3617976" cy="133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15956" y="2253609"/>
            <a:ext cx="1075944" cy="192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038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whil</a:t>
            </a:r>
            <a:r>
              <a:rPr dirty="0" sz="2400" spc="0">
                <a:solidFill>
                  <a:srgbClr val="2E5496"/>
                </a:solidFill>
                <a:latin typeface="한컴 고딕"/>
                <a:cs typeface="한컴 고딕"/>
              </a:rPr>
              <a:t>e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문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34505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7-3 </a:t>
            </a:r>
            <a:r>
              <a:rPr dirty="0" sz="1800">
                <a:latin typeface="한컴 고딕"/>
                <a:cs typeface="한컴 고딕"/>
              </a:rPr>
              <a:t>: while,</a:t>
            </a:r>
            <a:r>
              <a:rPr dirty="0" sz="1800" spc="-36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do </a:t>
            </a:r>
            <a:r>
              <a:rPr dirty="0" sz="1800" spc="-15">
                <a:latin typeface="한컴 고딕"/>
                <a:cs typeface="한컴 고딕"/>
              </a:rPr>
              <a:t>while문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34213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FFFFFF"/>
                </a:solidFill>
                <a:latin typeface="한컴 고딕"/>
                <a:cs typeface="한컴 고딕"/>
              </a:rPr>
              <a:t>while(조건식)</a:t>
            </a:r>
            <a:r>
              <a:rPr dirty="0" sz="1600" spc="-5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 marL="1013460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조건식이 </a:t>
            </a:r>
            <a:r>
              <a:rPr dirty="0" sz="1600" spc="-20">
                <a:solidFill>
                  <a:srgbClr val="FFFFFF"/>
                </a:solidFill>
                <a:latin typeface="한컴 고딕"/>
                <a:cs typeface="한컴 고딕"/>
              </a:rPr>
              <a:t>true인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경우 반복</a:t>
            </a:r>
            <a:r>
              <a:rPr dirty="0" sz="1600" spc="-9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실행</a:t>
            </a:r>
            <a:endParaRPr sz="1600">
              <a:latin typeface="한컴 고딕"/>
              <a:cs typeface="한컴 고딕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9780" y="2735579"/>
            <a:ext cx="416559" cy="492759"/>
          </a:xfrm>
          <a:custGeom>
            <a:avLst/>
            <a:gdLst/>
            <a:ahLst/>
            <a:cxnLst/>
            <a:rect l="l" t="t" r="r" b="b"/>
            <a:pathLst>
              <a:path w="416559" h="492760">
                <a:moveTo>
                  <a:pt x="208025" y="0"/>
                </a:moveTo>
                <a:lnTo>
                  <a:pt x="208025" y="123062"/>
                </a:lnTo>
                <a:lnTo>
                  <a:pt x="0" y="123062"/>
                </a:lnTo>
                <a:lnTo>
                  <a:pt x="0" y="369189"/>
                </a:lnTo>
                <a:lnTo>
                  <a:pt x="208025" y="369189"/>
                </a:lnTo>
                <a:lnTo>
                  <a:pt x="208025" y="492252"/>
                </a:lnTo>
                <a:lnTo>
                  <a:pt x="416051" y="246125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0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72328" y="2232660"/>
            <a:ext cx="3810000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71759" y="2232660"/>
            <a:ext cx="1171955" cy="3028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462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do</a:t>
            </a:r>
            <a:r>
              <a:rPr dirty="0" sz="2400" spc="-16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20">
                <a:solidFill>
                  <a:srgbClr val="2E5496"/>
                </a:solidFill>
                <a:latin typeface="한컴 고딕"/>
                <a:cs typeface="한컴 고딕"/>
              </a:rPr>
              <a:t>while문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34505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7-3 </a:t>
            </a:r>
            <a:r>
              <a:rPr dirty="0" sz="1800">
                <a:latin typeface="한컴 고딕"/>
                <a:cs typeface="한컴 고딕"/>
              </a:rPr>
              <a:t>: while,</a:t>
            </a:r>
            <a:r>
              <a:rPr dirty="0" sz="1800" spc="-365">
                <a:latin typeface="한컴 고딕"/>
                <a:cs typeface="한컴 고딕"/>
              </a:rPr>
              <a:t> </a:t>
            </a:r>
            <a:r>
              <a:rPr dirty="0" sz="1800">
                <a:latin typeface="한컴 고딕"/>
                <a:cs typeface="한컴 고딕"/>
              </a:rPr>
              <a:t>do </a:t>
            </a:r>
            <a:r>
              <a:rPr dirty="0" sz="1800" spc="-15">
                <a:latin typeface="한컴 고딕"/>
                <a:cs typeface="한컴 고딕"/>
              </a:rPr>
              <a:t>while문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34213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10287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810"/>
              </a:spcBef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do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{</a:t>
            </a:r>
            <a:endParaRPr sz="1600">
              <a:latin typeface="한컴 고딕"/>
              <a:cs typeface="한컴 고딕"/>
            </a:endParaRPr>
          </a:p>
          <a:p>
            <a:pPr marL="1013460">
              <a:lnSpc>
                <a:spcPct val="100000"/>
              </a:lnSpc>
              <a:spcBef>
                <a:spcPts val="5"/>
              </a:spcBef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최초 한번 실행 </a:t>
            </a:r>
            <a:r>
              <a:rPr dirty="0" sz="1600" spc="-35">
                <a:solidFill>
                  <a:srgbClr val="FFFFFF"/>
                </a:solidFill>
                <a:latin typeface="한컴 고딕"/>
                <a:cs typeface="한컴 고딕"/>
              </a:rPr>
              <a:t>후,</a:t>
            </a:r>
            <a:endParaRPr sz="1600">
              <a:latin typeface="한컴 고딕"/>
              <a:cs typeface="한컴 고딕"/>
            </a:endParaRPr>
          </a:p>
          <a:p>
            <a:pPr marL="974090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조건식이 </a:t>
            </a:r>
            <a:r>
              <a:rPr dirty="0" sz="1600" spc="-20">
                <a:solidFill>
                  <a:srgbClr val="FFFFFF"/>
                </a:solidFill>
                <a:latin typeface="한컴 고딕"/>
                <a:cs typeface="한컴 고딕"/>
              </a:rPr>
              <a:t>true인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경우 반복</a:t>
            </a:r>
            <a:r>
              <a:rPr dirty="0" sz="1600" spc="-8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실행</a:t>
            </a:r>
            <a:endParaRPr sz="1600">
              <a:latin typeface="한컴 고딕"/>
              <a:cs typeface="한컴 고딕"/>
            </a:endParaRPr>
          </a:p>
          <a:p>
            <a:pPr marL="98425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한컴 고딕"/>
                <a:cs typeface="한컴 고딕"/>
              </a:rPr>
              <a:t>}</a:t>
            </a:r>
            <a:r>
              <a:rPr dirty="0" sz="1600" spc="-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한컴 고딕"/>
                <a:cs typeface="한컴 고딕"/>
              </a:rPr>
              <a:t>while(조건식)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3183" y="2651760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30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0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8047" y="2225039"/>
            <a:ext cx="3558540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85831" y="2741676"/>
            <a:ext cx="1495044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1243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co</a:t>
            </a:r>
            <a:r>
              <a:rPr dirty="0" sz="2400" spc="-10">
                <a:solidFill>
                  <a:srgbClr val="2E5496"/>
                </a:solidFill>
                <a:latin typeface="한컴 고딕"/>
                <a:cs typeface="한컴 고딕"/>
              </a:rPr>
              <a:t>n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ti</a:t>
            </a:r>
            <a:r>
              <a:rPr dirty="0" sz="2400" spc="-10">
                <a:solidFill>
                  <a:srgbClr val="2E5496"/>
                </a:solidFill>
                <a:latin typeface="한컴 고딕"/>
                <a:cs typeface="한컴 고딕"/>
              </a:rPr>
              <a:t>n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ue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22377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5">
                <a:latin typeface="한컴 고딕"/>
                <a:cs typeface="한컴 고딕"/>
              </a:rPr>
              <a:t>continue,</a:t>
            </a:r>
            <a:r>
              <a:rPr dirty="0" sz="1800" spc="-280">
                <a:latin typeface="한컴 고딕"/>
                <a:cs typeface="한컴 고딕"/>
              </a:rPr>
              <a:t> </a:t>
            </a:r>
            <a:r>
              <a:rPr dirty="0" sz="1800" spc="-5">
                <a:latin typeface="한컴 고딕"/>
                <a:cs typeface="한컴 고딕"/>
              </a:rPr>
              <a:t>break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34213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반복문에서 </a:t>
            </a:r>
            <a:r>
              <a:rPr dirty="0" sz="1600" spc="-15">
                <a:solidFill>
                  <a:srgbClr val="FFFFFF"/>
                </a:solidFill>
                <a:latin typeface="한컴 고딕"/>
                <a:cs typeface="한컴 고딕"/>
              </a:rPr>
              <a:t>continue를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만나면</a:t>
            </a:r>
            <a:r>
              <a:rPr dirty="0" sz="1600" spc="-7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한컴 고딕"/>
                <a:cs typeface="한컴 고딕"/>
              </a:rPr>
              <a:t>continue이하는</a:t>
            </a:r>
            <a:endParaRPr sz="1600">
              <a:latin typeface="한컴 고딕"/>
              <a:cs typeface="한컴 고딕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실행하지 않고 다음 반복문을</a:t>
            </a:r>
            <a:r>
              <a:rPr dirty="0" sz="1600" spc="-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실행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0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82996" y="2225039"/>
            <a:ext cx="4134611" cy="2212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39756" y="2483349"/>
            <a:ext cx="1342644" cy="75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50552" y="2628900"/>
            <a:ext cx="414655" cy="494030"/>
          </a:xfrm>
          <a:custGeom>
            <a:avLst/>
            <a:gdLst/>
            <a:ahLst/>
            <a:cxnLst/>
            <a:rect l="l" t="t" r="r" b="b"/>
            <a:pathLst>
              <a:path w="414654" h="494030">
                <a:moveTo>
                  <a:pt x="207264" y="0"/>
                </a:moveTo>
                <a:lnTo>
                  <a:pt x="207264" y="123444"/>
                </a:lnTo>
                <a:lnTo>
                  <a:pt x="0" y="123444"/>
                </a:lnTo>
                <a:lnTo>
                  <a:pt x="0" y="370332"/>
                </a:lnTo>
                <a:lnTo>
                  <a:pt x="207264" y="370332"/>
                </a:lnTo>
                <a:lnTo>
                  <a:pt x="207264" y="493775"/>
                </a:lnTo>
                <a:lnTo>
                  <a:pt x="414527" y="246887"/>
                </a:lnTo>
                <a:lnTo>
                  <a:pt x="2072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b</a:t>
            </a:r>
            <a:r>
              <a:rPr dirty="0" sz="2400" spc="0">
                <a:solidFill>
                  <a:srgbClr val="2E5496"/>
                </a:solidFill>
                <a:latin typeface="한컴 고딕"/>
                <a:cs typeface="한컴 고딕"/>
              </a:rPr>
              <a:t>r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eak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2223770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7-4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5">
                <a:latin typeface="한컴 고딕"/>
                <a:cs typeface="한컴 고딕"/>
              </a:rPr>
              <a:t>continue,</a:t>
            </a:r>
            <a:r>
              <a:rPr dirty="0" sz="1800" spc="-280">
                <a:latin typeface="한컴 고딕"/>
                <a:cs typeface="한컴 고딕"/>
              </a:rPr>
              <a:t> </a:t>
            </a:r>
            <a:r>
              <a:rPr dirty="0" sz="1800" spc="-5">
                <a:latin typeface="한컴 고딕"/>
                <a:cs typeface="한컴 고딕"/>
              </a:rPr>
              <a:t>break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7_03.html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496" y="2217420"/>
            <a:ext cx="4342130" cy="1228725"/>
          </a:xfrm>
          <a:prstGeom prst="rect">
            <a:avLst/>
          </a:prstGeom>
          <a:solidFill>
            <a:srgbClr val="5B9BD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반복문에서 </a:t>
            </a:r>
            <a:r>
              <a:rPr dirty="0" sz="1600" spc="-15">
                <a:solidFill>
                  <a:srgbClr val="FFFFFF"/>
                </a:solidFill>
                <a:latin typeface="한컴 고딕"/>
                <a:cs typeface="한컴 고딕"/>
              </a:rPr>
              <a:t>break;를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만나면 반복문을 빠져</a:t>
            </a:r>
            <a:r>
              <a:rPr dirty="0" sz="1600" spc="-9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한컴 고딕"/>
                <a:cs typeface="한컴 고딕"/>
              </a:rPr>
              <a:t>나옴</a:t>
            </a:r>
            <a:endParaRPr sz="16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3183" y="2651760"/>
            <a:ext cx="416559" cy="494030"/>
          </a:xfrm>
          <a:custGeom>
            <a:avLst/>
            <a:gdLst/>
            <a:ahLst/>
            <a:cxnLst/>
            <a:rect l="l" t="t" r="r" b="b"/>
            <a:pathLst>
              <a:path w="416559" h="494030">
                <a:moveTo>
                  <a:pt x="208025" y="0"/>
                </a:moveTo>
                <a:lnTo>
                  <a:pt x="208025" y="123443"/>
                </a:lnTo>
                <a:lnTo>
                  <a:pt x="0" y="123443"/>
                </a:lnTo>
                <a:lnTo>
                  <a:pt x="0" y="370331"/>
                </a:lnTo>
                <a:lnTo>
                  <a:pt x="208025" y="370331"/>
                </a:lnTo>
                <a:lnTo>
                  <a:pt x="208025" y="493775"/>
                </a:lnTo>
                <a:lnTo>
                  <a:pt x="416051" y="246887"/>
                </a:lnTo>
                <a:lnTo>
                  <a:pt x="20802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0" y="2232660"/>
            <a:ext cx="0" cy="4093210"/>
          </a:xfrm>
          <a:custGeom>
            <a:avLst/>
            <a:gdLst/>
            <a:ahLst/>
            <a:cxnLst/>
            <a:rect l="l" t="t" r="r" b="b"/>
            <a:pathLst>
              <a:path w="0" h="4093210">
                <a:moveTo>
                  <a:pt x="0" y="0"/>
                </a:moveTo>
                <a:lnTo>
                  <a:pt x="0" y="409309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8047" y="2225039"/>
            <a:ext cx="3689604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54768" y="2242182"/>
            <a:ext cx="1037844" cy="254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2019-12-30T00:31:53Z</dcterms:created>
  <dcterms:modified xsi:type="dcterms:W3CDTF">2019-12-30T00:31:53Z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2019-12-30T00:00:00Z</vt:filetime>
  </property>
</Properties>
</file>