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12192000" cy="6858000"/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536" y="-84"/>
      </p:cViewPr>
      <p:guideLst>
        <p:guide orient="horz" pos="2880"/>
        <p:guide pos="21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FC000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FC000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FC000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5727" y="214121"/>
            <a:ext cx="11480545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FFC000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95244" y="2065020"/>
            <a:ext cx="6001511" cy="1679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mailto:mculecture@gmail.com" TargetMode="Externa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88008"/>
            <a:ext cx="12192000" cy="3769360"/>
          </a:xfrm>
          <a:custGeom>
            <a:avLst/>
            <a:gdLst/>
            <a:rect l="l" t="t" r="r" b="b"/>
            <a:pathLst>
              <a:path w="12192000" h="3769360">
                <a:moveTo>
                  <a:pt x="0" y="3768852"/>
                </a:moveTo>
                <a:lnTo>
                  <a:pt x="12192000" y="3768852"/>
                </a:lnTo>
                <a:lnTo>
                  <a:pt x="12192000" y="0"/>
                </a:lnTo>
                <a:lnTo>
                  <a:pt x="0" y="0"/>
                </a:lnTo>
                <a:lnTo>
                  <a:pt x="0" y="3768852"/>
                </a:lnTo>
                <a:close/>
              </a:path>
            </a:pathLst>
          </a:custGeom>
          <a:solidFill>
            <a:srgbClr val="daa600">
              <a:alpha val="70200"/>
            </a:srgbClr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 idx="0"/>
          </p:nvPr>
        </p:nvSpPr>
        <p:spPr>
          <a:xfrm>
            <a:off x="4568190" y="1842642"/>
            <a:ext cx="3813810" cy="614808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4000" b="0" spc="-160">
                <a:solidFill>
                  <a:srgbClr val="ffffff"/>
                </a:solidFill>
                <a:latin typeface="한컴 고딕"/>
                <a:cs typeface="한컴 고딕"/>
              </a:rPr>
              <a:t>8강_함수-</a:t>
            </a:r>
            <a:r>
              <a:rPr lang="ko-KR" altLang="en-US" sz="4000" b="0" spc="-160">
                <a:solidFill>
                  <a:srgbClr val="ffffff"/>
                </a:solidFill>
                <a:latin typeface="한컴 고딕"/>
                <a:cs typeface="한컴 고딕"/>
              </a:rPr>
              <a:t>기</a:t>
            </a:r>
            <a:r>
              <a:rPr sz="4000" b="0" spc="-160">
                <a:solidFill>
                  <a:srgbClr val="ffffff"/>
                </a:solidFill>
                <a:latin typeface="한컴 고딕"/>
                <a:cs typeface="한컴 고딕"/>
              </a:rPr>
              <a:t>본</a:t>
            </a:r>
            <a:endParaRPr sz="4000" b="0" spc="-160">
              <a:solidFill>
                <a:srgbClr val="ffffff"/>
              </a:solidFill>
              <a:latin typeface="한컴 고딕"/>
              <a:cs typeface="한컴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8858" y="5733694"/>
            <a:ext cx="3034665" cy="219431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4"/>
              </a:spcBef>
              <a:buFont typeface="Arial"/>
              <a:buChar char="•"/>
              <a:tabLst>
                <a:tab pos="240665" algn="l"/>
                <a:tab pos="241300" algn="l"/>
              </a:tabLst>
              <a:defRPr/>
            </a:pPr>
            <a:r>
              <a:rPr sz="1400" b="0" spc="-5">
                <a:solidFill>
                  <a:srgbClr val="be9000"/>
                </a:solidFill>
                <a:latin typeface="맑은 고딕"/>
                <a:ea typeface="+mj-ea"/>
                <a:cs typeface="맑은 고딕"/>
              </a:rPr>
              <a:t>2017. 09 </a:t>
            </a:r>
            <a:r>
              <a:rPr sz="1400">
                <a:solidFill>
                  <a:srgbClr val="be9000"/>
                </a:solidFill>
                <a:latin typeface="맑은 고딕"/>
                <a:ea typeface="+mj-ea"/>
                <a:cs typeface="맑은 고딕"/>
              </a:rPr>
              <a:t>/ </a:t>
            </a:r>
            <a:r>
              <a:rPr sz="1400" b="0" spc="-5">
                <a:solidFill>
                  <a:srgbClr val="be9000"/>
                </a:solidFill>
                <a:latin typeface="맑은 고딕"/>
                <a:ea typeface="+mj-ea"/>
                <a:cs typeface="맑은 고딕"/>
                <a:hlinkClick r:id="rId2"/>
              </a:rPr>
              <a:t>mculecture@gmail.com</a:t>
            </a:r>
            <a:endParaRPr sz="1400">
              <a:latin typeface="맑은 고딕"/>
              <a:ea typeface="+mj-ea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84604" y="2583179"/>
            <a:ext cx="8623935" cy="16510"/>
          </a:xfrm>
          <a:custGeom>
            <a:avLst/>
            <a:gdLst/>
            <a:rect l="l" t="t" r="r" b="b"/>
            <a:pathLst>
              <a:path w="8623935" h="16510">
                <a:moveTo>
                  <a:pt x="0" y="16256"/>
                </a:moveTo>
                <a:lnTo>
                  <a:pt x="8623427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object 6"/>
          <p:cNvSpPr txBox="1"/>
          <p:nvPr/>
        </p:nvSpPr>
        <p:spPr>
          <a:xfrm>
            <a:off x="3229482" y="2993517"/>
            <a:ext cx="2915285" cy="129273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361315" lvl="1" indent="-348615">
              <a:lnSpc>
                <a:spcPct val="100000"/>
              </a:lnSpc>
              <a:spcBef>
                <a:spcPts val="104"/>
              </a:spcBef>
              <a:buAutoNum type="arabicPlain"/>
              <a:tabLst>
                <a:tab pos="361950" algn="l"/>
              </a:tabLst>
              <a:defRPr/>
            </a:pPr>
            <a:r>
              <a:rPr sz="1400" b="0" spc="-45">
                <a:solidFill>
                  <a:srgbClr val="ffffff"/>
                </a:solidFill>
                <a:latin typeface="한컴 고딕"/>
                <a:cs typeface="한컴 고딕"/>
              </a:rPr>
              <a:t>함수란?</a:t>
            </a:r>
            <a:endParaRPr sz="1400" b="0" spc="-45">
              <a:solidFill>
                <a:srgbClr val="ffffff"/>
              </a:solidFill>
              <a:latin typeface="한컴 고딕"/>
              <a:cs typeface="한컴 고딕"/>
            </a:endParaRPr>
          </a:p>
          <a:p>
            <a:pPr marL="361315" lvl="1" indent="-348615">
              <a:lnSpc>
                <a:spcPct val="100000"/>
              </a:lnSpc>
              <a:buAutoNum type="arabicPlain"/>
              <a:tabLst>
                <a:tab pos="361950" algn="l"/>
              </a:tabLst>
              <a:defRPr/>
            </a:pPr>
            <a:r>
              <a:rPr sz="1400" b="0" spc="-60">
                <a:solidFill>
                  <a:srgbClr val="ffffff"/>
                </a:solidFill>
                <a:latin typeface="한컴 고딕"/>
                <a:cs typeface="한컴 고딕"/>
              </a:rPr>
              <a:t>함수생성</a:t>
            </a:r>
            <a:endParaRPr sz="1400" b="0" spc="-60">
              <a:solidFill>
                <a:srgbClr val="ffffff"/>
              </a:solidFill>
              <a:latin typeface="한컴 고딕"/>
              <a:cs typeface="한컴 고딕"/>
            </a:endParaRPr>
          </a:p>
          <a:p>
            <a:pPr marL="361315" lvl="1" indent="-348615">
              <a:lnSpc>
                <a:spcPct val="100000"/>
              </a:lnSpc>
              <a:buAutoNum type="arabicPlain"/>
              <a:tabLst>
                <a:tab pos="361950" algn="l"/>
              </a:tabLst>
              <a:defRPr/>
            </a:pPr>
            <a:r>
              <a:rPr sz="1400" b="0" spc="-60">
                <a:solidFill>
                  <a:srgbClr val="ffffff"/>
                </a:solidFill>
                <a:latin typeface="한컴 고딕"/>
                <a:cs typeface="한컴 고딕"/>
              </a:rPr>
              <a:t>매개변수와</a:t>
            </a:r>
            <a:r>
              <a:rPr sz="1400" b="0" spc="-65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sz="1400" b="0" spc="-45">
                <a:solidFill>
                  <a:srgbClr val="ffffff"/>
                </a:solidFill>
                <a:latin typeface="한컴 고딕"/>
                <a:cs typeface="한컴 고딕"/>
              </a:rPr>
              <a:t>리턴(반환)값</a:t>
            </a:r>
            <a:endParaRPr sz="1400" b="0" spc="-45">
              <a:solidFill>
                <a:srgbClr val="ffffff"/>
              </a:solidFill>
              <a:latin typeface="한컴 고딕"/>
              <a:cs typeface="한컴 고딕"/>
            </a:endParaRPr>
          </a:p>
          <a:p>
            <a:pPr marL="361315" lvl="1" indent="-348615">
              <a:lnSpc>
                <a:spcPct val="100000"/>
              </a:lnSpc>
              <a:buAutoNum type="arabicPlain"/>
              <a:tabLst>
                <a:tab pos="361950" algn="l"/>
              </a:tabLst>
              <a:defRPr/>
            </a:pPr>
            <a:r>
              <a:rPr sz="1400">
                <a:solidFill>
                  <a:srgbClr val="ffffff"/>
                </a:solidFill>
                <a:latin typeface="한컴 고딕"/>
                <a:cs typeface="한컴 고딕"/>
              </a:rPr>
              <a:t>arguments</a:t>
            </a:r>
            <a:endParaRPr sz="1400">
              <a:solidFill>
                <a:srgbClr val="ffffff"/>
              </a:solidFill>
              <a:latin typeface="한컴 고딕"/>
              <a:cs typeface="한컴 고딕"/>
            </a:endParaRPr>
          </a:p>
          <a:p>
            <a:pPr marL="361315" lvl="1" indent="-348615">
              <a:lnSpc>
                <a:spcPct val="100000"/>
              </a:lnSpc>
              <a:buAutoNum type="arabicPlain"/>
              <a:tabLst>
                <a:tab pos="361950" algn="l"/>
              </a:tabLst>
              <a:defRPr/>
            </a:pPr>
            <a:r>
              <a:rPr sz="1400" b="0" spc="-60">
                <a:solidFill>
                  <a:srgbClr val="ffffff"/>
                </a:solidFill>
                <a:latin typeface="한컴 고딕"/>
                <a:cs typeface="한컴 고딕"/>
              </a:rPr>
              <a:t>명시적 함수와 익명함수의 </a:t>
            </a:r>
            <a:r>
              <a:rPr sz="1400" b="0" spc="-55">
                <a:solidFill>
                  <a:srgbClr val="ffffff"/>
                </a:solidFill>
                <a:latin typeface="한컴 고딕"/>
                <a:cs typeface="한컴 고딕"/>
              </a:rPr>
              <a:t>실행</a:t>
            </a:r>
            <a:r>
              <a:rPr sz="1400" b="0" spc="-90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sz="1400" b="0" spc="-60">
                <a:solidFill>
                  <a:srgbClr val="ffffff"/>
                </a:solidFill>
                <a:latin typeface="한컴 고딕"/>
                <a:cs typeface="한컴 고딕"/>
              </a:rPr>
              <a:t>순서</a:t>
            </a:r>
            <a:endParaRPr sz="1400">
              <a:latin typeface="한컴 고딕"/>
              <a:cs typeface="한컴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05764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javascript </a:t>
            </a:r>
            <a:r>
              <a:rPr dirty="0"/>
              <a:t>&amp;</a:t>
            </a:r>
            <a:r>
              <a:rPr dirty="0" spc="-65"/>
              <a:t> </a:t>
            </a:r>
            <a:r>
              <a:rPr dirty="0" spc="-5"/>
              <a:t>node.js</a:t>
            </a:r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07136" y="1976627"/>
            <a:ext cx="10496550" cy="0"/>
          </a:xfrm>
          <a:custGeom>
            <a:avLst/>
            <a:gdLst/>
            <a:ahLst/>
            <a:cxnLst/>
            <a:rect l="l" t="t" r="r" b="b"/>
            <a:pathLst>
              <a:path w="10496550" h="0">
                <a:moveTo>
                  <a:pt x="0" y="0"/>
                </a:moveTo>
                <a:lnTo>
                  <a:pt x="10496423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85672" y="3342132"/>
            <a:ext cx="1649095" cy="807720"/>
          </a:xfrm>
          <a:prstGeom prst="rect">
            <a:avLst/>
          </a:prstGeom>
          <a:ln w="15239">
            <a:solidFill>
              <a:srgbClr val="5B9BD4"/>
            </a:solidFill>
          </a:ln>
        </p:spPr>
        <p:txBody>
          <a:bodyPr wrap="square" lIns="0" tIns="125730" rIns="0" bIns="0" rtlCol="0" vert="horz">
            <a:spAutoFit/>
          </a:bodyPr>
          <a:lstStyle/>
          <a:p>
            <a:pPr marL="294005" marR="89535" indent="-195580">
              <a:lnSpc>
                <a:spcPct val="100000"/>
              </a:lnSpc>
              <a:spcBef>
                <a:spcPts val="990"/>
              </a:spcBef>
            </a:pPr>
            <a:r>
              <a:rPr dirty="0" sz="1800">
                <a:latin typeface="맑은 고딕"/>
                <a:cs typeface="맑은 고딕"/>
              </a:rPr>
              <a:t>복잡한</a:t>
            </a:r>
            <a:r>
              <a:rPr dirty="0" sz="1800" spc="-100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동작을  대신</a:t>
            </a:r>
            <a:r>
              <a:rPr dirty="0" sz="1800" spc="-30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해줘!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57643" y="3745991"/>
            <a:ext cx="2363470" cy="0"/>
          </a:xfrm>
          <a:custGeom>
            <a:avLst/>
            <a:gdLst/>
            <a:ahLst/>
            <a:cxnLst/>
            <a:rect l="l" t="t" r="r" b="b"/>
            <a:pathLst>
              <a:path w="2363470" h="0">
                <a:moveTo>
                  <a:pt x="0" y="0"/>
                </a:moveTo>
                <a:lnTo>
                  <a:pt x="2363215" y="0"/>
                </a:lnTo>
              </a:path>
            </a:pathLst>
          </a:custGeom>
          <a:ln w="15239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34639" y="3745991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4" h="0">
                <a:moveTo>
                  <a:pt x="0" y="0"/>
                </a:moveTo>
                <a:lnTo>
                  <a:pt x="2363724" y="0"/>
                </a:lnTo>
              </a:path>
            </a:pathLst>
          </a:custGeom>
          <a:ln w="15239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816096" y="3538728"/>
            <a:ext cx="402590" cy="414655"/>
          </a:xfrm>
          <a:custGeom>
            <a:avLst/>
            <a:gdLst/>
            <a:ahLst/>
            <a:cxnLst/>
            <a:rect l="l" t="t" r="r" b="b"/>
            <a:pathLst>
              <a:path w="402589" h="414654">
                <a:moveTo>
                  <a:pt x="201167" y="0"/>
                </a:moveTo>
                <a:lnTo>
                  <a:pt x="201167" y="103632"/>
                </a:lnTo>
                <a:lnTo>
                  <a:pt x="0" y="103632"/>
                </a:lnTo>
                <a:lnTo>
                  <a:pt x="0" y="310896"/>
                </a:lnTo>
                <a:lnTo>
                  <a:pt x="201167" y="310896"/>
                </a:lnTo>
                <a:lnTo>
                  <a:pt x="201167" y="414528"/>
                </a:lnTo>
                <a:lnTo>
                  <a:pt x="402336" y="207264"/>
                </a:lnTo>
                <a:lnTo>
                  <a:pt x="20116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198364" y="2805683"/>
            <a:ext cx="1859280" cy="1880870"/>
          </a:xfrm>
          <a:custGeom>
            <a:avLst/>
            <a:gdLst/>
            <a:ahLst/>
            <a:cxnLst/>
            <a:rect l="l" t="t" r="r" b="b"/>
            <a:pathLst>
              <a:path w="1859279" h="1880870">
                <a:moveTo>
                  <a:pt x="0" y="1880616"/>
                </a:moveTo>
                <a:lnTo>
                  <a:pt x="1859280" y="1880616"/>
                </a:lnTo>
                <a:lnTo>
                  <a:pt x="1859280" y="0"/>
                </a:lnTo>
                <a:lnTo>
                  <a:pt x="0" y="0"/>
                </a:lnTo>
                <a:lnTo>
                  <a:pt x="0" y="1880616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821426" y="3043554"/>
            <a:ext cx="615315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5240" marR="762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맑은 고딕"/>
                <a:cs typeface="맑은 고딕"/>
              </a:rPr>
              <a:t>기능1  </a:t>
            </a:r>
            <a:r>
              <a:rPr dirty="0" sz="1800" spc="-5">
                <a:solidFill>
                  <a:srgbClr val="FFFFFF"/>
                </a:solidFill>
                <a:latin typeface="맑은 고딕"/>
                <a:cs typeface="맑은 고딕"/>
              </a:rPr>
              <a:t>기능</a:t>
            </a:r>
            <a:r>
              <a:rPr dirty="0" sz="1800">
                <a:solidFill>
                  <a:srgbClr val="FFFFFF"/>
                </a:solidFill>
                <a:latin typeface="맑은 고딕"/>
                <a:cs typeface="맑은 고딕"/>
              </a:rPr>
              <a:t>2  </a:t>
            </a:r>
            <a:r>
              <a:rPr dirty="0" sz="1800">
                <a:solidFill>
                  <a:srgbClr val="FFFFFF"/>
                </a:solidFill>
                <a:latin typeface="맑은 고딕"/>
                <a:cs typeface="맑은 고딕"/>
              </a:rPr>
              <a:t>기능3</a:t>
            </a:r>
            <a:endParaRPr sz="1800">
              <a:latin typeface="맑은 고딕"/>
              <a:cs typeface="맑은 고딕"/>
            </a:endParaRPr>
          </a:p>
          <a:p>
            <a:pPr marL="12700" marR="5080" indent="210185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맑은 고딕"/>
                <a:cs typeface="맑은 고딕"/>
              </a:rPr>
              <a:t>…  기능n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21368" y="3342132"/>
            <a:ext cx="1651000" cy="807720"/>
          </a:xfrm>
          <a:prstGeom prst="rect">
            <a:avLst/>
          </a:prstGeom>
          <a:ln w="15240">
            <a:solidFill>
              <a:srgbClr val="5B9BD4"/>
            </a:solidFill>
          </a:ln>
        </p:spPr>
        <p:txBody>
          <a:bodyPr wrap="square" lIns="0" tIns="125730" rIns="0" bIns="0" rtlCol="0" vert="horz">
            <a:spAutoFit/>
          </a:bodyPr>
          <a:lstStyle/>
          <a:p>
            <a:pPr marL="336550" marR="318135" indent="-7620">
              <a:lnSpc>
                <a:spcPct val="100000"/>
              </a:lnSpc>
              <a:spcBef>
                <a:spcPts val="990"/>
              </a:spcBef>
            </a:pPr>
            <a:r>
              <a:rPr dirty="0" sz="1800">
                <a:latin typeface="맑은 고딕"/>
                <a:cs typeface="맑은 고딕"/>
              </a:rPr>
              <a:t>나중에</a:t>
            </a:r>
            <a:r>
              <a:rPr dirty="0" sz="1800" spc="-100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또  이용할께!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039100" y="3538728"/>
            <a:ext cx="401320" cy="414655"/>
          </a:xfrm>
          <a:custGeom>
            <a:avLst/>
            <a:gdLst/>
            <a:ahLst/>
            <a:cxnLst/>
            <a:rect l="l" t="t" r="r" b="b"/>
            <a:pathLst>
              <a:path w="401320" h="414654">
                <a:moveTo>
                  <a:pt x="200405" y="0"/>
                </a:moveTo>
                <a:lnTo>
                  <a:pt x="200405" y="103632"/>
                </a:lnTo>
                <a:lnTo>
                  <a:pt x="0" y="103632"/>
                </a:lnTo>
                <a:lnTo>
                  <a:pt x="0" y="310896"/>
                </a:lnTo>
                <a:lnTo>
                  <a:pt x="200405" y="310896"/>
                </a:lnTo>
                <a:lnTo>
                  <a:pt x="200405" y="414528"/>
                </a:lnTo>
                <a:lnTo>
                  <a:pt x="400811" y="207264"/>
                </a:lnTo>
                <a:lnTo>
                  <a:pt x="20040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505200" y="4887467"/>
            <a:ext cx="1024255" cy="501650"/>
          </a:xfrm>
          <a:prstGeom prst="rect">
            <a:avLst/>
          </a:prstGeom>
          <a:ln w="15240">
            <a:solidFill>
              <a:srgbClr val="5B9BD4"/>
            </a:solidFill>
          </a:ln>
        </p:spPr>
        <p:txBody>
          <a:bodyPr wrap="square" lIns="0" tIns="109220" rIns="0" bIns="0" rtlCol="0" vert="horz">
            <a:spAutoFit/>
          </a:bodyPr>
          <a:lstStyle/>
          <a:p>
            <a:pPr marL="283210">
              <a:lnSpc>
                <a:spcPct val="100000"/>
              </a:lnSpc>
              <a:spcBef>
                <a:spcPts val="860"/>
              </a:spcBef>
            </a:pPr>
            <a:r>
              <a:rPr dirty="0" sz="1800">
                <a:latin typeface="맑은 고딕"/>
                <a:cs typeface="맑은 고딕"/>
              </a:rPr>
              <a:t>명령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26680" y="4887467"/>
            <a:ext cx="1026160" cy="501650"/>
          </a:xfrm>
          <a:prstGeom prst="rect">
            <a:avLst/>
          </a:prstGeom>
          <a:ln w="15240">
            <a:solidFill>
              <a:srgbClr val="5B9BD4"/>
            </a:solidFill>
          </a:ln>
        </p:spPr>
        <p:txBody>
          <a:bodyPr wrap="square" lIns="0" tIns="109220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860"/>
              </a:spcBef>
            </a:pPr>
            <a:r>
              <a:rPr dirty="0" sz="1800">
                <a:latin typeface="맑은 고딕"/>
                <a:cs typeface="맑은 고딕"/>
              </a:rPr>
              <a:t>답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979164" y="4047744"/>
            <a:ext cx="76200" cy="832485"/>
          </a:xfrm>
          <a:custGeom>
            <a:avLst/>
            <a:gdLst/>
            <a:ahLst/>
            <a:cxnLst/>
            <a:rect l="l" t="t" r="r" b="b"/>
            <a:pathLst>
              <a:path w="76200" h="832485">
                <a:moveTo>
                  <a:pt x="44450" y="63499"/>
                </a:moveTo>
                <a:lnTo>
                  <a:pt x="31750" y="63499"/>
                </a:lnTo>
                <a:lnTo>
                  <a:pt x="31750" y="832103"/>
                </a:lnTo>
                <a:lnTo>
                  <a:pt x="44450" y="832103"/>
                </a:lnTo>
                <a:lnTo>
                  <a:pt x="44450" y="63499"/>
                </a:lnTo>
                <a:close/>
              </a:path>
              <a:path w="76200" h="832485">
                <a:moveTo>
                  <a:pt x="38100" y="0"/>
                </a:moveTo>
                <a:lnTo>
                  <a:pt x="0" y="76199"/>
                </a:lnTo>
                <a:lnTo>
                  <a:pt x="31750" y="76199"/>
                </a:lnTo>
                <a:lnTo>
                  <a:pt x="31750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832485">
                <a:moveTo>
                  <a:pt x="69850" y="63499"/>
                </a:moveTo>
                <a:lnTo>
                  <a:pt x="44450" y="63499"/>
                </a:lnTo>
                <a:lnTo>
                  <a:pt x="44450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202168" y="4047744"/>
            <a:ext cx="76200" cy="832485"/>
          </a:xfrm>
          <a:custGeom>
            <a:avLst/>
            <a:gdLst/>
            <a:ahLst/>
            <a:cxnLst/>
            <a:rect l="l" t="t" r="r" b="b"/>
            <a:pathLst>
              <a:path w="76200" h="832485">
                <a:moveTo>
                  <a:pt x="44450" y="63499"/>
                </a:moveTo>
                <a:lnTo>
                  <a:pt x="31750" y="63499"/>
                </a:lnTo>
                <a:lnTo>
                  <a:pt x="31750" y="832103"/>
                </a:lnTo>
                <a:lnTo>
                  <a:pt x="44450" y="832103"/>
                </a:lnTo>
                <a:lnTo>
                  <a:pt x="44450" y="63499"/>
                </a:lnTo>
                <a:close/>
              </a:path>
              <a:path w="76200" h="832485">
                <a:moveTo>
                  <a:pt x="38100" y="0"/>
                </a:moveTo>
                <a:lnTo>
                  <a:pt x="0" y="76199"/>
                </a:lnTo>
                <a:lnTo>
                  <a:pt x="31750" y="76199"/>
                </a:lnTo>
                <a:lnTo>
                  <a:pt x="31750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832485">
                <a:moveTo>
                  <a:pt x="69850" y="63499"/>
                </a:moveTo>
                <a:lnTo>
                  <a:pt x="44450" y="63499"/>
                </a:lnTo>
                <a:lnTo>
                  <a:pt x="44450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615940" y="2459735"/>
            <a:ext cx="1024255" cy="501650"/>
          </a:xfrm>
          <a:custGeom>
            <a:avLst/>
            <a:gdLst/>
            <a:ahLst/>
            <a:cxnLst/>
            <a:rect l="l" t="t" r="r" b="b"/>
            <a:pathLst>
              <a:path w="1024254" h="501650">
                <a:moveTo>
                  <a:pt x="0" y="501396"/>
                </a:moveTo>
                <a:lnTo>
                  <a:pt x="1024128" y="501396"/>
                </a:lnTo>
                <a:lnTo>
                  <a:pt x="1024128" y="0"/>
                </a:lnTo>
                <a:lnTo>
                  <a:pt x="0" y="0"/>
                </a:lnTo>
                <a:lnTo>
                  <a:pt x="0" y="5013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615940" y="2459735"/>
            <a:ext cx="1024255" cy="501650"/>
          </a:xfrm>
          <a:custGeom>
            <a:avLst/>
            <a:gdLst/>
            <a:ahLst/>
            <a:cxnLst/>
            <a:rect l="l" t="t" r="r" b="b"/>
            <a:pathLst>
              <a:path w="1024254" h="501650">
                <a:moveTo>
                  <a:pt x="0" y="501396"/>
                </a:moveTo>
                <a:lnTo>
                  <a:pt x="1024128" y="501396"/>
                </a:lnTo>
                <a:lnTo>
                  <a:pt x="1024128" y="0"/>
                </a:lnTo>
                <a:lnTo>
                  <a:pt x="0" y="0"/>
                </a:lnTo>
                <a:lnTo>
                  <a:pt x="0" y="501396"/>
                </a:lnTo>
                <a:close/>
              </a:path>
            </a:pathLst>
          </a:custGeom>
          <a:ln w="1524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07593" y="788289"/>
            <a:ext cx="9404985" cy="2068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한컴 고딕"/>
                <a:cs typeface="한컴 고딕"/>
              </a:rPr>
              <a:t>8-1 </a:t>
            </a:r>
            <a:r>
              <a:rPr dirty="0" sz="1800">
                <a:latin typeface="한컴 고딕"/>
                <a:cs typeface="한컴 고딕"/>
              </a:rPr>
              <a:t>:</a:t>
            </a:r>
            <a:r>
              <a:rPr dirty="0" sz="1800" spc="-135">
                <a:latin typeface="한컴 고딕"/>
                <a:cs typeface="한컴 고딕"/>
              </a:rPr>
              <a:t> </a:t>
            </a:r>
            <a:r>
              <a:rPr dirty="0" sz="1800" spc="-55">
                <a:latin typeface="한컴 고딕"/>
                <a:cs typeface="한컴 고딕"/>
              </a:rPr>
              <a:t>함수란?</a:t>
            </a:r>
            <a:endParaRPr sz="1800">
              <a:latin typeface="한컴 고딕"/>
              <a:cs typeface="한컴 고딕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427355">
              <a:lnSpc>
                <a:spcPct val="100000"/>
              </a:lnSpc>
              <a:spcBef>
                <a:spcPts val="1245"/>
              </a:spcBef>
            </a:pPr>
            <a:r>
              <a:rPr dirty="0" sz="2400" spc="-80">
                <a:solidFill>
                  <a:srgbClr val="2E5496"/>
                </a:solidFill>
                <a:latin typeface="한컴 고딕"/>
                <a:cs typeface="한컴 고딕"/>
              </a:rPr>
              <a:t>함수란? </a:t>
            </a:r>
            <a:r>
              <a:rPr dirty="0" sz="2400" spc="-100">
                <a:solidFill>
                  <a:srgbClr val="2E5496"/>
                </a:solidFill>
                <a:latin typeface="한컴 고딕"/>
                <a:cs typeface="한컴 고딕"/>
              </a:rPr>
              <a:t>특정한 </a:t>
            </a:r>
            <a:r>
              <a:rPr dirty="0" sz="2400" spc="-70">
                <a:solidFill>
                  <a:srgbClr val="2E5496"/>
                </a:solidFill>
                <a:latin typeface="한컴 고딕"/>
                <a:cs typeface="한컴 고딕"/>
              </a:rPr>
              <a:t>기능(들)을 </a:t>
            </a:r>
            <a:r>
              <a:rPr dirty="0" sz="2400" spc="-100">
                <a:solidFill>
                  <a:srgbClr val="2E5496"/>
                </a:solidFill>
                <a:latin typeface="한컴 고딕"/>
                <a:cs typeface="한컴 고딕"/>
              </a:rPr>
              <a:t>모아 놓고 필요에 따라서 명령하면 답하는</a:t>
            </a:r>
            <a:r>
              <a:rPr dirty="0" sz="2400" spc="-170">
                <a:solidFill>
                  <a:srgbClr val="2E5496"/>
                </a:solidFill>
                <a:latin typeface="한컴 고딕"/>
                <a:cs typeface="한컴 고딕"/>
              </a:rPr>
              <a:t> </a:t>
            </a:r>
            <a:r>
              <a:rPr dirty="0" sz="2400" spc="-105">
                <a:solidFill>
                  <a:srgbClr val="2E5496"/>
                </a:solidFill>
                <a:latin typeface="한컴 고딕"/>
                <a:cs typeface="한컴 고딕"/>
              </a:rPr>
              <a:t>기계</a:t>
            </a:r>
            <a:endParaRPr sz="2400">
              <a:latin typeface="한컴 고딕"/>
              <a:cs typeface="한컴 고딕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algn="ctr" marL="1837689">
              <a:lnSpc>
                <a:spcPct val="100000"/>
              </a:lnSpc>
              <a:spcBef>
                <a:spcPts val="2235"/>
              </a:spcBef>
            </a:pPr>
            <a:r>
              <a:rPr dirty="0" sz="1800">
                <a:latin typeface="맑은 고딕"/>
                <a:cs typeface="맑은 고딕"/>
              </a:rPr>
              <a:t>함수</a:t>
            </a:r>
            <a:endParaRPr sz="1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05764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javascript </a:t>
            </a:r>
            <a:r>
              <a:rPr dirty="0"/>
              <a:t>&amp;</a:t>
            </a:r>
            <a:r>
              <a:rPr dirty="0" spc="-65"/>
              <a:t> </a:t>
            </a:r>
            <a:r>
              <a:rPr dirty="0" spc="-5"/>
              <a:t>node.js</a:t>
            </a:r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22731" y="1512823"/>
            <a:ext cx="22675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75">
                <a:solidFill>
                  <a:srgbClr val="2E5496"/>
                </a:solidFill>
                <a:latin typeface="한컴 고딕"/>
                <a:cs typeface="한컴 고딕"/>
              </a:rPr>
              <a:t>명시(선언)적</a:t>
            </a:r>
            <a:r>
              <a:rPr dirty="0" sz="2400" spc="-145">
                <a:solidFill>
                  <a:srgbClr val="2E5496"/>
                </a:solidFill>
                <a:latin typeface="한컴 고딕"/>
                <a:cs typeface="한컴 고딕"/>
              </a:rPr>
              <a:t> </a:t>
            </a:r>
            <a:r>
              <a:rPr dirty="0" sz="2400" spc="-105">
                <a:solidFill>
                  <a:srgbClr val="2E5496"/>
                </a:solidFill>
                <a:latin typeface="한컴 고딕"/>
                <a:cs typeface="한컴 고딕"/>
              </a:rPr>
              <a:t>함수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7136" y="1976627"/>
            <a:ext cx="5084445" cy="0"/>
          </a:xfrm>
          <a:custGeom>
            <a:avLst/>
            <a:gdLst/>
            <a:ahLst/>
            <a:cxnLst/>
            <a:rect l="l" t="t" r="r" b="b"/>
            <a:pathLst>
              <a:path w="5084445" h="0">
                <a:moveTo>
                  <a:pt x="0" y="0"/>
                </a:moveTo>
                <a:lnTo>
                  <a:pt x="5084318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07593" y="788289"/>
            <a:ext cx="1461135" cy="600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한컴 고딕"/>
                <a:cs typeface="한컴 고딕"/>
              </a:rPr>
              <a:t>8-2 </a:t>
            </a:r>
            <a:r>
              <a:rPr dirty="0" sz="1800">
                <a:latin typeface="한컴 고딕"/>
                <a:cs typeface="한컴 고딕"/>
              </a:rPr>
              <a:t>: </a:t>
            </a:r>
            <a:r>
              <a:rPr dirty="0" sz="1800" spc="-75">
                <a:latin typeface="한컴 고딕"/>
                <a:cs typeface="한컴 고딕"/>
              </a:rPr>
              <a:t>함수</a:t>
            </a:r>
            <a:r>
              <a:rPr dirty="0" sz="1800" spc="-295">
                <a:latin typeface="한컴 고딕"/>
                <a:cs typeface="한컴 고딕"/>
              </a:rPr>
              <a:t> </a:t>
            </a:r>
            <a:r>
              <a:rPr dirty="0" sz="1800" spc="-75">
                <a:latin typeface="한컴 고딕"/>
                <a:cs typeface="한컴 고딕"/>
              </a:rPr>
              <a:t>생성</a:t>
            </a:r>
            <a:endParaRPr sz="180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200">
                <a:latin typeface="한컴 고딕"/>
                <a:cs typeface="한컴 고딕"/>
              </a:rPr>
              <a:t>Ex :</a:t>
            </a:r>
            <a:r>
              <a:rPr dirty="0" sz="1200" spc="-90">
                <a:latin typeface="한컴 고딕"/>
                <a:cs typeface="한컴 고딕"/>
              </a:rPr>
              <a:t> </a:t>
            </a:r>
            <a:r>
              <a:rPr dirty="0" sz="1200" spc="-5">
                <a:latin typeface="한컴 고딕"/>
                <a:cs typeface="한컴 고딕"/>
              </a:rPr>
              <a:t>8_01.html</a:t>
            </a:r>
            <a:endParaRPr sz="1200">
              <a:latin typeface="한컴 고딕"/>
              <a:cs typeface="한컴 고딕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88429" y="1512823"/>
            <a:ext cx="11791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0">
                <a:solidFill>
                  <a:srgbClr val="2E5496"/>
                </a:solidFill>
                <a:latin typeface="한컴 고딕"/>
                <a:cs typeface="한컴 고딕"/>
              </a:rPr>
              <a:t>익명</a:t>
            </a:r>
            <a:r>
              <a:rPr dirty="0" sz="2400" spc="-175">
                <a:solidFill>
                  <a:srgbClr val="2E5496"/>
                </a:solidFill>
                <a:latin typeface="한컴 고딕"/>
                <a:cs typeface="한컴 고딕"/>
              </a:rPr>
              <a:t> </a:t>
            </a:r>
            <a:r>
              <a:rPr dirty="0" sz="2400" spc="-105">
                <a:solidFill>
                  <a:srgbClr val="2E5496"/>
                </a:solidFill>
                <a:latin typeface="한컴 고딕"/>
                <a:cs typeface="한컴 고딕"/>
              </a:rPr>
              <a:t>함수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71259" y="1976627"/>
            <a:ext cx="5084445" cy="0"/>
          </a:xfrm>
          <a:custGeom>
            <a:avLst/>
            <a:gdLst/>
            <a:ahLst/>
            <a:cxnLst/>
            <a:rect l="l" t="t" r="r" b="b"/>
            <a:pathLst>
              <a:path w="5084445" h="0">
                <a:moveTo>
                  <a:pt x="0" y="0"/>
                </a:moveTo>
                <a:lnTo>
                  <a:pt x="5084318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041135" y="1653539"/>
            <a:ext cx="0" cy="4672330"/>
          </a:xfrm>
          <a:custGeom>
            <a:avLst/>
            <a:gdLst/>
            <a:ahLst/>
            <a:cxnLst/>
            <a:rect l="l" t="t" r="r" b="b"/>
            <a:pathLst>
              <a:path w="0" h="4672330">
                <a:moveTo>
                  <a:pt x="0" y="0"/>
                </a:moveTo>
                <a:lnTo>
                  <a:pt x="0" y="4671923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20496" y="2217420"/>
            <a:ext cx="4342130" cy="1679575"/>
          </a:xfrm>
          <a:prstGeom prst="rect">
            <a:avLst/>
          </a:prstGeom>
          <a:solidFill>
            <a:srgbClr val="5B9BD4"/>
          </a:solidFill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Times New Roman"/>
              <a:cs typeface="Times New Roman"/>
            </a:endParaRPr>
          </a:p>
          <a:p>
            <a:pPr marL="98425">
              <a:lnSpc>
                <a:spcPct val="100000"/>
              </a:lnSpc>
            </a:pPr>
            <a:r>
              <a:rPr dirty="0" sz="1600" spc="-5">
                <a:solidFill>
                  <a:srgbClr val="FFFFFF"/>
                </a:solidFill>
                <a:latin typeface="한컴 고딕"/>
                <a:cs typeface="한컴 고딕"/>
              </a:rPr>
              <a:t>function </a:t>
            </a:r>
            <a:r>
              <a:rPr dirty="0" sz="1600" spc="-50">
                <a:solidFill>
                  <a:srgbClr val="FFFFFF"/>
                </a:solidFill>
                <a:latin typeface="한컴 고딕"/>
                <a:cs typeface="한컴 고딕"/>
              </a:rPr>
              <a:t>함수이름()</a:t>
            </a:r>
            <a:r>
              <a:rPr dirty="0" sz="1600" spc="-95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한컴 고딕"/>
                <a:cs typeface="한컴 고딕"/>
              </a:rPr>
              <a:t>{</a:t>
            </a:r>
            <a:endParaRPr sz="1600">
              <a:latin typeface="한컴 고딕"/>
              <a:cs typeface="한컴 고딕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013460">
              <a:lnSpc>
                <a:spcPct val="100000"/>
              </a:lnSpc>
            </a:pPr>
            <a:r>
              <a:rPr dirty="0" sz="1600" spc="-55">
                <a:solidFill>
                  <a:srgbClr val="FFFFFF"/>
                </a:solidFill>
                <a:latin typeface="한컴 고딕"/>
                <a:cs typeface="한컴 고딕"/>
              </a:rPr>
              <a:t>실행문;</a:t>
            </a:r>
            <a:endParaRPr sz="1600">
              <a:latin typeface="한컴 고딕"/>
              <a:cs typeface="한컴 고딕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98425">
              <a:lnSpc>
                <a:spcPct val="100000"/>
              </a:lnSpc>
            </a:pPr>
            <a:r>
              <a:rPr dirty="0" sz="1600" spc="-5">
                <a:solidFill>
                  <a:srgbClr val="FFFFFF"/>
                </a:solidFill>
                <a:latin typeface="한컴 고딕"/>
                <a:cs typeface="한컴 고딕"/>
              </a:rPr>
              <a:t>}</a:t>
            </a:r>
            <a:endParaRPr sz="1600">
              <a:latin typeface="한컴 고딕"/>
              <a:cs typeface="한컴 고딕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07480" y="2217420"/>
            <a:ext cx="4343400" cy="1679575"/>
          </a:xfrm>
          <a:prstGeom prst="rect">
            <a:avLst/>
          </a:prstGeom>
          <a:solidFill>
            <a:srgbClr val="5B9BD4"/>
          </a:solidFill>
        </p:spPr>
        <p:txBody>
          <a:bodyPr wrap="square" lIns="0" tIns="19685" rIns="0" bIns="0" rtlCol="0" vert="horz">
            <a:spAutoFit/>
          </a:bodyPr>
          <a:lstStyle/>
          <a:p>
            <a:pPr marL="1014094" marR="1864360" indent="-914400">
              <a:lnSpc>
                <a:spcPts val="3840"/>
              </a:lnSpc>
              <a:spcBef>
                <a:spcPts val="155"/>
              </a:spcBef>
            </a:pPr>
            <a:r>
              <a:rPr dirty="0" sz="1600" spc="-10">
                <a:solidFill>
                  <a:srgbClr val="FFFFFF"/>
                </a:solidFill>
                <a:latin typeface="한컴 고딕"/>
                <a:cs typeface="한컴 고딕"/>
              </a:rPr>
              <a:t>var </a:t>
            </a:r>
            <a:r>
              <a:rPr dirty="0" sz="1600" spc="-70">
                <a:solidFill>
                  <a:srgbClr val="FFFFFF"/>
                </a:solidFill>
                <a:latin typeface="한컴 고딕"/>
                <a:cs typeface="한컴 고딕"/>
              </a:rPr>
              <a:t>변수이름 </a:t>
            </a:r>
            <a:r>
              <a:rPr dirty="0" sz="1600" spc="-5">
                <a:solidFill>
                  <a:srgbClr val="FFFFFF"/>
                </a:solidFill>
                <a:latin typeface="한컴 고딕"/>
                <a:cs typeface="한컴 고딕"/>
              </a:rPr>
              <a:t>= function()</a:t>
            </a:r>
            <a:r>
              <a:rPr dirty="0" sz="1600" spc="-155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한컴 고딕"/>
                <a:cs typeface="한컴 고딕"/>
              </a:rPr>
              <a:t>{  </a:t>
            </a:r>
            <a:r>
              <a:rPr dirty="0" sz="1600" spc="-55">
                <a:solidFill>
                  <a:srgbClr val="FFFFFF"/>
                </a:solidFill>
                <a:latin typeface="한컴 고딕"/>
                <a:cs typeface="한컴 고딕"/>
              </a:rPr>
              <a:t>실행문;</a:t>
            </a:r>
            <a:endParaRPr sz="1600">
              <a:latin typeface="한컴 고딕"/>
              <a:cs typeface="한컴 고딕"/>
            </a:endParaRPr>
          </a:p>
          <a:p>
            <a:pPr marL="99695">
              <a:lnSpc>
                <a:spcPct val="100000"/>
              </a:lnSpc>
              <a:spcBef>
                <a:spcPts val="1470"/>
              </a:spcBef>
            </a:pPr>
            <a:r>
              <a:rPr dirty="0" sz="1600" spc="-5">
                <a:solidFill>
                  <a:srgbClr val="FFFFFF"/>
                </a:solidFill>
                <a:latin typeface="한컴 고딕"/>
                <a:cs typeface="한컴 고딕"/>
              </a:rPr>
              <a:t>}</a:t>
            </a:r>
            <a:endParaRPr sz="1600">
              <a:latin typeface="한컴 고딕"/>
              <a:cs typeface="한컴 고딕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68676" y="4083177"/>
            <a:ext cx="14452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70">
                <a:latin typeface="한컴 고딕"/>
                <a:cs typeface="한컴 고딕"/>
              </a:rPr>
              <a:t>함수 이름이</a:t>
            </a:r>
            <a:r>
              <a:rPr dirty="0" sz="1600" spc="-130">
                <a:latin typeface="한컴 고딕"/>
                <a:cs typeface="한컴 고딕"/>
              </a:rPr>
              <a:t> </a:t>
            </a:r>
            <a:r>
              <a:rPr dirty="0" sz="1600" spc="-50">
                <a:latin typeface="한컴 고딕"/>
                <a:cs typeface="한컴 고딕"/>
              </a:rPr>
              <a:t>있다.</a:t>
            </a:r>
            <a:endParaRPr sz="1600">
              <a:latin typeface="한컴 고딕"/>
              <a:cs typeface="한컴 고딕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39102" y="4091432"/>
            <a:ext cx="3282315" cy="4584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600" spc="-70">
                <a:latin typeface="한컴 고딕"/>
                <a:cs typeface="한컴 고딕"/>
              </a:rPr>
              <a:t>함수 이름이</a:t>
            </a:r>
            <a:r>
              <a:rPr dirty="0" sz="1600" spc="-75">
                <a:latin typeface="한컴 고딕"/>
                <a:cs typeface="한컴 고딕"/>
              </a:rPr>
              <a:t> </a:t>
            </a:r>
            <a:r>
              <a:rPr dirty="0" sz="1600" spc="-50">
                <a:latin typeface="한컴 고딕"/>
                <a:cs typeface="한컴 고딕"/>
              </a:rPr>
              <a:t>없다.</a:t>
            </a:r>
            <a:endParaRPr sz="1600">
              <a:latin typeface="한컴 고딕"/>
              <a:cs typeface="한컴 고딕"/>
            </a:endParaRP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dirty="0" sz="1200" spc="-55">
                <a:latin typeface="한컴 고딕"/>
                <a:cs typeface="한컴 고딕"/>
              </a:rPr>
              <a:t>※이름이 없기 </a:t>
            </a:r>
            <a:r>
              <a:rPr dirty="0" sz="1200" spc="-50">
                <a:latin typeface="한컴 고딕"/>
                <a:cs typeface="한컴 고딕"/>
              </a:rPr>
              <a:t>때문에 </a:t>
            </a:r>
            <a:r>
              <a:rPr dirty="0" sz="1200" spc="-55">
                <a:latin typeface="한컴 고딕"/>
                <a:cs typeface="한컴 고딕"/>
              </a:rPr>
              <a:t>변수에 담아서 사용하기도</a:t>
            </a:r>
            <a:r>
              <a:rPr dirty="0" sz="1200" spc="100">
                <a:latin typeface="한컴 고딕"/>
                <a:cs typeface="한컴 고딕"/>
              </a:rPr>
              <a:t> </a:t>
            </a:r>
            <a:r>
              <a:rPr dirty="0" sz="1200" spc="-40">
                <a:latin typeface="한컴 고딕"/>
                <a:cs typeface="한컴 고딕"/>
              </a:rPr>
              <a:t>한다.</a:t>
            </a:r>
            <a:endParaRPr sz="1200">
              <a:latin typeface="한컴 고딕"/>
              <a:cs typeface="한컴 고딕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8116" y="5356859"/>
            <a:ext cx="4326890" cy="1035050"/>
          </a:xfrm>
          <a:prstGeom prst="rect">
            <a:avLst/>
          </a:prstGeom>
          <a:solidFill>
            <a:srgbClr val="4471C4"/>
          </a:solidFill>
          <a:ln w="15240">
            <a:solidFill>
              <a:srgbClr val="5B9BD4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dirty="0" sz="1600" spc="-70">
                <a:solidFill>
                  <a:srgbClr val="FFFFFF"/>
                </a:solidFill>
                <a:latin typeface="한컴 고딕"/>
                <a:cs typeface="한컴 고딕"/>
              </a:rPr>
              <a:t>함수 호출 </a:t>
            </a:r>
            <a:r>
              <a:rPr dirty="0" sz="1600" spc="-5">
                <a:solidFill>
                  <a:srgbClr val="FFFFFF"/>
                </a:solidFill>
                <a:latin typeface="한컴 고딕"/>
                <a:cs typeface="한컴 고딕"/>
              </a:rPr>
              <a:t>:</a:t>
            </a:r>
            <a:r>
              <a:rPr dirty="0" sz="1600" spc="-55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dirty="0" sz="1600" spc="-45">
                <a:solidFill>
                  <a:srgbClr val="FFFFFF"/>
                </a:solidFill>
                <a:latin typeface="한컴 고딕"/>
                <a:cs typeface="한컴 고딕"/>
              </a:rPr>
              <a:t>함수이름();</a:t>
            </a:r>
            <a:endParaRPr sz="1600">
              <a:latin typeface="한컴 고딕"/>
              <a:cs typeface="한컴 고딕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15100" y="5356859"/>
            <a:ext cx="4328160" cy="1035050"/>
          </a:xfrm>
          <a:prstGeom prst="rect">
            <a:avLst/>
          </a:prstGeom>
          <a:solidFill>
            <a:srgbClr val="4471C4"/>
          </a:solidFill>
          <a:ln w="15240">
            <a:solidFill>
              <a:srgbClr val="5B9BD4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dirty="0" sz="1600" spc="-70">
                <a:solidFill>
                  <a:srgbClr val="FFFFFF"/>
                </a:solidFill>
                <a:latin typeface="한컴 고딕"/>
                <a:cs typeface="한컴 고딕"/>
              </a:rPr>
              <a:t>함수 호출 </a:t>
            </a:r>
            <a:r>
              <a:rPr dirty="0" sz="1600" spc="-5">
                <a:solidFill>
                  <a:srgbClr val="FFFFFF"/>
                </a:solidFill>
                <a:latin typeface="한컴 고딕"/>
                <a:cs typeface="한컴 고딕"/>
              </a:rPr>
              <a:t>:</a:t>
            </a:r>
            <a:r>
              <a:rPr dirty="0" sz="1600" spc="-60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dirty="0" sz="1600" spc="-45">
                <a:solidFill>
                  <a:srgbClr val="FFFFFF"/>
                </a:solidFill>
                <a:latin typeface="한컴 고딕"/>
                <a:cs typeface="한컴 고딕"/>
              </a:rPr>
              <a:t>변수이름();</a:t>
            </a:r>
            <a:endParaRPr sz="1600">
              <a:latin typeface="한컴 고딕"/>
              <a:cs typeface="한컴 고딕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845307" y="4741164"/>
            <a:ext cx="492759" cy="416559"/>
          </a:xfrm>
          <a:custGeom>
            <a:avLst/>
            <a:gdLst/>
            <a:ahLst/>
            <a:cxnLst/>
            <a:rect l="l" t="t" r="r" b="b"/>
            <a:pathLst>
              <a:path w="492760" h="416560">
                <a:moveTo>
                  <a:pt x="492252" y="208025"/>
                </a:moveTo>
                <a:lnTo>
                  <a:pt x="0" y="208025"/>
                </a:lnTo>
                <a:lnTo>
                  <a:pt x="246125" y="416052"/>
                </a:lnTo>
                <a:lnTo>
                  <a:pt x="492252" y="208025"/>
                </a:lnTo>
                <a:close/>
              </a:path>
              <a:path w="492760" h="416560">
                <a:moveTo>
                  <a:pt x="369189" y="0"/>
                </a:moveTo>
                <a:lnTo>
                  <a:pt x="123062" y="0"/>
                </a:lnTo>
                <a:lnTo>
                  <a:pt x="123062" y="208025"/>
                </a:lnTo>
                <a:lnTo>
                  <a:pt x="369189" y="208025"/>
                </a:lnTo>
                <a:lnTo>
                  <a:pt x="369189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567928" y="4741164"/>
            <a:ext cx="492759" cy="416559"/>
          </a:xfrm>
          <a:custGeom>
            <a:avLst/>
            <a:gdLst/>
            <a:ahLst/>
            <a:cxnLst/>
            <a:rect l="l" t="t" r="r" b="b"/>
            <a:pathLst>
              <a:path w="492759" h="416560">
                <a:moveTo>
                  <a:pt x="492251" y="208025"/>
                </a:moveTo>
                <a:lnTo>
                  <a:pt x="0" y="208025"/>
                </a:lnTo>
                <a:lnTo>
                  <a:pt x="246125" y="416052"/>
                </a:lnTo>
                <a:lnTo>
                  <a:pt x="492251" y="208025"/>
                </a:lnTo>
                <a:close/>
              </a:path>
              <a:path w="492759" h="416560">
                <a:moveTo>
                  <a:pt x="369189" y="0"/>
                </a:moveTo>
                <a:lnTo>
                  <a:pt x="123063" y="0"/>
                </a:lnTo>
                <a:lnTo>
                  <a:pt x="123063" y="208025"/>
                </a:lnTo>
                <a:lnTo>
                  <a:pt x="369189" y="208025"/>
                </a:lnTo>
                <a:lnTo>
                  <a:pt x="369189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05764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javascript </a:t>
            </a:r>
            <a:r>
              <a:rPr dirty="0"/>
              <a:t>&amp;</a:t>
            </a:r>
            <a:r>
              <a:rPr dirty="0" spc="-65"/>
              <a:t> </a:t>
            </a:r>
            <a:r>
              <a:rPr dirty="0" spc="-5"/>
              <a:t>node.js</a:t>
            </a:r>
          </a:p>
        </p:txBody>
      </p:sp>
      <p:sp>
        <p:nvSpPr>
          <p:cNvPr id="3" name="object 3"/>
          <p:cNvSpPr/>
          <p:nvPr/>
        </p:nvSpPr>
        <p:spPr>
          <a:xfrm>
            <a:off x="1258824" y="1865376"/>
            <a:ext cx="4229100" cy="4445635"/>
          </a:xfrm>
          <a:custGeom>
            <a:avLst/>
            <a:gdLst/>
            <a:ahLst/>
            <a:cxnLst/>
            <a:rect l="l" t="t" r="r" b="b"/>
            <a:pathLst>
              <a:path w="4229100" h="4445635">
                <a:moveTo>
                  <a:pt x="0" y="4445508"/>
                </a:moveTo>
                <a:lnTo>
                  <a:pt x="4229100" y="4445508"/>
                </a:lnTo>
                <a:lnTo>
                  <a:pt x="4229100" y="0"/>
                </a:lnTo>
                <a:lnTo>
                  <a:pt x="0" y="0"/>
                </a:lnTo>
                <a:lnTo>
                  <a:pt x="0" y="4445508"/>
                </a:lnTo>
                <a:close/>
              </a:path>
            </a:pathLst>
          </a:custGeom>
          <a:solidFill>
            <a:srgbClr val="FFC000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533644" y="1862327"/>
            <a:ext cx="4229100" cy="4445635"/>
          </a:xfrm>
          <a:custGeom>
            <a:avLst/>
            <a:gdLst/>
            <a:ahLst/>
            <a:cxnLst/>
            <a:rect l="l" t="t" r="r" b="b"/>
            <a:pathLst>
              <a:path w="4229100" h="4445635">
                <a:moveTo>
                  <a:pt x="0" y="4445508"/>
                </a:moveTo>
                <a:lnTo>
                  <a:pt x="4229100" y="4445508"/>
                </a:lnTo>
                <a:lnTo>
                  <a:pt x="4229100" y="0"/>
                </a:lnTo>
                <a:lnTo>
                  <a:pt x="0" y="0"/>
                </a:lnTo>
                <a:lnTo>
                  <a:pt x="0" y="4445508"/>
                </a:lnTo>
                <a:close/>
              </a:path>
            </a:pathLst>
          </a:custGeom>
          <a:solidFill>
            <a:srgbClr val="FFC000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07593" y="788289"/>
            <a:ext cx="2887980" cy="600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한컴 고딕"/>
                <a:cs typeface="한컴 고딕"/>
              </a:rPr>
              <a:t>8-3 </a:t>
            </a:r>
            <a:r>
              <a:rPr dirty="0" sz="1800">
                <a:latin typeface="한컴 고딕"/>
                <a:cs typeface="한컴 고딕"/>
              </a:rPr>
              <a:t>: </a:t>
            </a:r>
            <a:r>
              <a:rPr dirty="0" sz="1800" spc="-75">
                <a:latin typeface="한컴 고딕"/>
                <a:cs typeface="한컴 고딕"/>
              </a:rPr>
              <a:t>매개변수와</a:t>
            </a:r>
            <a:r>
              <a:rPr dirty="0" sz="1800" spc="-290">
                <a:latin typeface="한컴 고딕"/>
                <a:cs typeface="한컴 고딕"/>
              </a:rPr>
              <a:t> </a:t>
            </a:r>
            <a:r>
              <a:rPr dirty="0" sz="1800" spc="-55">
                <a:latin typeface="한컴 고딕"/>
                <a:cs typeface="한컴 고딕"/>
              </a:rPr>
              <a:t>리턴(반환)값</a:t>
            </a:r>
            <a:endParaRPr sz="180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200">
                <a:latin typeface="한컴 고딕"/>
                <a:cs typeface="한컴 고딕"/>
              </a:rPr>
              <a:t>Ex :</a:t>
            </a:r>
            <a:r>
              <a:rPr dirty="0" sz="1200" spc="-85">
                <a:latin typeface="한컴 고딕"/>
                <a:cs typeface="한컴 고딕"/>
              </a:rPr>
              <a:t> </a:t>
            </a:r>
            <a:r>
              <a:rPr dirty="0" sz="1200" spc="-5">
                <a:latin typeface="한컴 고딕"/>
                <a:cs typeface="한컴 고딕"/>
              </a:rPr>
              <a:t>8_02.html</a:t>
            </a:r>
            <a:endParaRPr sz="1200">
              <a:latin typeface="한컴 고딕"/>
              <a:cs typeface="한컴 고딕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0200" y="3147060"/>
            <a:ext cx="1651000" cy="809625"/>
          </a:xfrm>
          <a:prstGeom prst="rect">
            <a:avLst/>
          </a:prstGeom>
          <a:solidFill>
            <a:srgbClr val="FFFFFF"/>
          </a:solidFill>
          <a:ln w="15239">
            <a:solidFill>
              <a:srgbClr val="5B9BD4"/>
            </a:solidFill>
          </a:ln>
        </p:spPr>
        <p:txBody>
          <a:bodyPr wrap="square" lIns="0" tIns="126364" rIns="0" bIns="0" rtlCol="0" vert="horz">
            <a:spAutoFit/>
          </a:bodyPr>
          <a:lstStyle/>
          <a:p>
            <a:pPr marL="295275" marR="90805" indent="-195580">
              <a:lnSpc>
                <a:spcPct val="100000"/>
              </a:lnSpc>
              <a:spcBef>
                <a:spcPts val="994"/>
              </a:spcBef>
            </a:pPr>
            <a:r>
              <a:rPr dirty="0" sz="1800">
                <a:latin typeface="맑은 고딕"/>
                <a:cs typeface="맑은 고딕"/>
              </a:rPr>
              <a:t>복잡한</a:t>
            </a:r>
            <a:r>
              <a:rPr dirty="0" sz="1800" spc="-100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동작을  대신</a:t>
            </a:r>
            <a:r>
              <a:rPr dirty="0" sz="1800" spc="-30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해줘!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473695" y="3552444"/>
            <a:ext cx="2363470" cy="0"/>
          </a:xfrm>
          <a:custGeom>
            <a:avLst/>
            <a:gdLst/>
            <a:ahLst/>
            <a:cxnLst/>
            <a:rect l="l" t="t" r="r" b="b"/>
            <a:pathLst>
              <a:path w="2363470" h="0">
                <a:moveTo>
                  <a:pt x="0" y="0"/>
                </a:moveTo>
                <a:lnTo>
                  <a:pt x="2363215" y="0"/>
                </a:lnTo>
              </a:path>
            </a:pathLst>
          </a:custGeom>
          <a:ln w="1524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50692" y="3552444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4" h="0">
                <a:moveTo>
                  <a:pt x="0" y="0"/>
                </a:moveTo>
                <a:lnTo>
                  <a:pt x="2363723" y="0"/>
                </a:lnTo>
              </a:path>
            </a:pathLst>
          </a:custGeom>
          <a:ln w="1524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232147" y="3343655"/>
            <a:ext cx="401320" cy="416559"/>
          </a:xfrm>
          <a:custGeom>
            <a:avLst/>
            <a:gdLst/>
            <a:ahLst/>
            <a:cxnLst/>
            <a:rect l="l" t="t" r="r" b="b"/>
            <a:pathLst>
              <a:path w="401320" h="416560">
                <a:moveTo>
                  <a:pt x="200405" y="0"/>
                </a:moveTo>
                <a:lnTo>
                  <a:pt x="200405" y="104013"/>
                </a:lnTo>
                <a:lnTo>
                  <a:pt x="0" y="104013"/>
                </a:lnTo>
                <a:lnTo>
                  <a:pt x="0" y="312039"/>
                </a:lnTo>
                <a:lnTo>
                  <a:pt x="200405" y="312039"/>
                </a:lnTo>
                <a:lnTo>
                  <a:pt x="200405" y="416052"/>
                </a:lnTo>
                <a:lnTo>
                  <a:pt x="400812" y="208026"/>
                </a:lnTo>
                <a:lnTo>
                  <a:pt x="20040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614415" y="2610611"/>
            <a:ext cx="1859280" cy="1882139"/>
          </a:xfrm>
          <a:prstGeom prst="rect">
            <a:avLst/>
          </a:prstGeom>
          <a:solidFill>
            <a:srgbClr val="5B9BD4"/>
          </a:solidFill>
        </p:spPr>
        <p:txBody>
          <a:bodyPr wrap="square" lIns="0" tIns="251460" rIns="0" bIns="0" rtlCol="0" vert="horz">
            <a:spAutoFit/>
          </a:bodyPr>
          <a:lstStyle/>
          <a:p>
            <a:pPr algn="just" marL="638175" marR="629920">
              <a:lnSpc>
                <a:spcPct val="100000"/>
              </a:lnSpc>
              <a:spcBef>
                <a:spcPts val="1980"/>
              </a:spcBef>
            </a:pPr>
            <a:r>
              <a:rPr dirty="0" sz="1800">
                <a:solidFill>
                  <a:srgbClr val="FFFFFF"/>
                </a:solidFill>
                <a:latin typeface="맑은 고딕"/>
                <a:cs typeface="맑은 고딕"/>
              </a:rPr>
              <a:t>기능1  기능2  기능3</a:t>
            </a:r>
            <a:endParaRPr sz="1800">
              <a:latin typeface="맑은 고딕"/>
              <a:cs typeface="맑은 고딕"/>
            </a:endParaRPr>
          </a:p>
          <a:p>
            <a:pPr algn="ctr" marL="127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맑은 고딕"/>
                <a:cs typeface="맑은 고딕"/>
              </a:rPr>
              <a:t>…</a:t>
            </a:r>
            <a:endParaRPr sz="1800">
              <a:latin typeface="맑은 고딕"/>
              <a:cs typeface="맑은 고딕"/>
            </a:endParaRPr>
          </a:p>
          <a:p>
            <a:pPr algn="ctr" marL="1270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맑은 고딕"/>
                <a:cs typeface="맑은 고딕"/>
              </a:rPr>
              <a:t>기능n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837419" y="3147060"/>
            <a:ext cx="1649095" cy="809625"/>
          </a:xfrm>
          <a:prstGeom prst="rect">
            <a:avLst/>
          </a:prstGeom>
          <a:ln w="15240">
            <a:solidFill>
              <a:srgbClr val="5B9BD4"/>
            </a:solidFill>
          </a:ln>
        </p:spPr>
        <p:txBody>
          <a:bodyPr wrap="square" lIns="0" tIns="126364" rIns="0" bIns="0" rtlCol="0" vert="horz">
            <a:spAutoFit/>
          </a:bodyPr>
          <a:lstStyle/>
          <a:p>
            <a:pPr marL="336550" marR="316865" indent="-7620">
              <a:lnSpc>
                <a:spcPct val="100000"/>
              </a:lnSpc>
              <a:spcBef>
                <a:spcPts val="994"/>
              </a:spcBef>
            </a:pPr>
            <a:r>
              <a:rPr dirty="0" sz="1800">
                <a:latin typeface="맑은 고딕"/>
                <a:cs typeface="맑은 고딕"/>
              </a:rPr>
              <a:t>나중에</a:t>
            </a:r>
            <a:r>
              <a:rPr dirty="0" sz="1800" spc="-100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또  이용할께!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453628" y="3343655"/>
            <a:ext cx="402590" cy="416559"/>
          </a:xfrm>
          <a:custGeom>
            <a:avLst/>
            <a:gdLst/>
            <a:ahLst/>
            <a:cxnLst/>
            <a:rect l="l" t="t" r="r" b="b"/>
            <a:pathLst>
              <a:path w="402590" h="416560">
                <a:moveTo>
                  <a:pt x="201168" y="0"/>
                </a:moveTo>
                <a:lnTo>
                  <a:pt x="201168" y="104013"/>
                </a:lnTo>
                <a:lnTo>
                  <a:pt x="0" y="104013"/>
                </a:lnTo>
                <a:lnTo>
                  <a:pt x="0" y="312039"/>
                </a:lnTo>
                <a:lnTo>
                  <a:pt x="201168" y="312039"/>
                </a:lnTo>
                <a:lnTo>
                  <a:pt x="201168" y="416052"/>
                </a:lnTo>
                <a:lnTo>
                  <a:pt x="402336" y="208026"/>
                </a:lnTo>
                <a:lnTo>
                  <a:pt x="20116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023872" y="4689347"/>
            <a:ext cx="3215640" cy="824865"/>
          </a:xfrm>
          <a:prstGeom prst="rect">
            <a:avLst/>
          </a:prstGeom>
          <a:solidFill>
            <a:srgbClr val="FFFFFF"/>
          </a:solidFill>
          <a:ln w="15240">
            <a:solidFill>
              <a:srgbClr val="5B9BD4"/>
            </a:solidFill>
          </a:ln>
        </p:spPr>
        <p:txBody>
          <a:bodyPr wrap="square" lIns="0" tIns="13398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5"/>
              </a:spcBef>
            </a:pPr>
            <a:r>
              <a:rPr dirty="0" sz="1800">
                <a:latin typeface="맑은 고딕"/>
                <a:cs typeface="맑은 고딕"/>
              </a:rPr>
              <a:t>[매개변수]</a:t>
            </a:r>
            <a:endParaRPr sz="1800">
              <a:latin typeface="맑은 고딕"/>
              <a:cs typeface="맑은 고딕"/>
            </a:endParaRPr>
          </a:p>
          <a:p>
            <a:pPr algn="ctr" marL="1270">
              <a:lnSpc>
                <a:spcPct val="100000"/>
              </a:lnSpc>
            </a:pPr>
            <a:r>
              <a:rPr dirty="0" sz="1800" spc="-5">
                <a:latin typeface="맑은 고딕"/>
                <a:cs typeface="맑은 고딕"/>
              </a:rPr>
              <a:t>동작에 필요한 데이터를</a:t>
            </a:r>
            <a:r>
              <a:rPr dirty="0" sz="1800" spc="-30">
                <a:latin typeface="맑은 고딕"/>
                <a:cs typeface="맑은 고딕"/>
              </a:rPr>
              <a:t> </a:t>
            </a:r>
            <a:r>
              <a:rPr dirty="0" sz="1800" spc="-5">
                <a:latin typeface="맑은 고딕"/>
                <a:cs typeface="맑은 고딕"/>
              </a:rPr>
              <a:t>전달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395215" y="3854196"/>
            <a:ext cx="76200" cy="832485"/>
          </a:xfrm>
          <a:custGeom>
            <a:avLst/>
            <a:gdLst/>
            <a:ahLst/>
            <a:cxnLst/>
            <a:rect l="l" t="t" r="r" b="b"/>
            <a:pathLst>
              <a:path w="76200" h="832485">
                <a:moveTo>
                  <a:pt x="44450" y="63499"/>
                </a:moveTo>
                <a:lnTo>
                  <a:pt x="31750" y="63499"/>
                </a:lnTo>
                <a:lnTo>
                  <a:pt x="31750" y="832103"/>
                </a:lnTo>
                <a:lnTo>
                  <a:pt x="44450" y="832103"/>
                </a:lnTo>
                <a:lnTo>
                  <a:pt x="44450" y="63499"/>
                </a:lnTo>
                <a:close/>
              </a:path>
              <a:path w="76200" h="832485">
                <a:moveTo>
                  <a:pt x="38100" y="0"/>
                </a:moveTo>
                <a:lnTo>
                  <a:pt x="0" y="76199"/>
                </a:lnTo>
                <a:lnTo>
                  <a:pt x="31750" y="76199"/>
                </a:lnTo>
                <a:lnTo>
                  <a:pt x="31750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832485">
                <a:moveTo>
                  <a:pt x="69850" y="63499"/>
                </a:moveTo>
                <a:lnTo>
                  <a:pt x="44450" y="63499"/>
                </a:lnTo>
                <a:lnTo>
                  <a:pt x="44450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616695" y="3854196"/>
            <a:ext cx="76200" cy="832485"/>
          </a:xfrm>
          <a:custGeom>
            <a:avLst/>
            <a:gdLst/>
            <a:ahLst/>
            <a:cxnLst/>
            <a:rect l="l" t="t" r="r" b="b"/>
            <a:pathLst>
              <a:path w="76200" h="832485">
                <a:moveTo>
                  <a:pt x="44450" y="63499"/>
                </a:moveTo>
                <a:lnTo>
                  <a:pt x="31750" y="63499"/>
                </a:lnTo>
                <a:lnTo>
                  <a:pt x="31750" y="832103"/>
                </a:lnTo>
                <a:lnTo>
                  <a:pt x="44450" y="832103"/>
                </a:lnTo>
                <a:lnTo>
                  <a:pt x="44450" y="63499"/>
                </a:lnTo>
                <a:close/>
              </a:path>
              <a:path w="76200" h="832485">
                <a:moveTo>
                  <a:pt x="38100" y="0"/>
                </a:moveTo>
                <a:lnTo>
                  <a:pt x="0" y="76199"/>
                </a:lnTo>
                <a:lnTo>
                  <a:pt x="31750" y="76199"/>
                </a:lnTo>
                <a:lnTo>
                  <a:pt x="31750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832485">
                <a:moveTo>
                  <a:pt x="69850" y="63499"/>
                </a:moveTo>
                <a:lnTo>
                  <a:pt x="44450" y="63499"/>
                </a:lnTo>
                <a:lnTo>
                  <a:pt x="44450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031991" y="2266188"/>
            <a:ext cx="1024255" cy="50165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08585" rIns="0" bIns="0" rtlCol="0" vert="horz">
            <a:spAutoFit/>
          </a:bodyPr>
          <a:lstStyle/>
          <a:p>
            <a:pPr marL="283845">
              <a:lnSpc>
                <a:spcPct val="100000"/>
              </a:lnSpc>
              <a:spcBef>
                <a:spcPts val="855"/>
              </a:spcBef>
            </a:pPr>
            <a:r>
              <a:rPr dirty="0" sz="1800" spc="-5">
                <a:latin typeface="맑은 고딕"/>
                <a:cs typeface="맑은 고딕"/>
              </a:rPr>
              <a:t>함수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02808" y="4689347"/>
            <a:ext cx="3889375" cy="824865"/>
          </a:xfrm>
          <a:prstGeom prst="rect">
            <a:avLst/>
          </a:prstGeom>
          <a:solidFill>
            <a:srgbClr val="FFFFFF"/>
          </a:solidFill>
          <a:ln w="15240">
            <a:solidFill>
              <a:srgbClr val="5B9BD4"/>
            </a:solidFill>
          </a:ln>
        </p:spPr>
        <p:txBody>
          <a:bodyPr wrap="square" lIns="0" tIns="13398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055"/>
              </a:spcBef>
            </a:pPr>
            <a:r>
              <a:rPr dirty="0" sz="1800" spc="-5">
                <a:latin typeface="맑은 고딕"/>
                <a:cs typeface="맑은 고딕"/>
              </a:rPr>
              <a:t>[반환(리턴)값]</a:t>
            </a:r>
            <a:endParaRPr sz="1800">
              <a:latin typeface="맑은 고딕"/>
              <a:cs typeface="맑은 고딕"/>
            </a:endParaRPr>
          </a:p>
          <a:p>
            <a:pPr algn="ctr">
              <a:lnSpc>
                <a:spcPct val="100000"/>
              </a:lnSpc>
            </a:pPr>
            <a:r>
              <a:rPr dirty="0" sz="1800" spc="-5">
                <a:latin typeface="맑은 고딕"/>
                <a:cs typeface="맑은 고딕"/>
              </a:rPr>
              <a:t>함수실행 </a:t>
            </a:r>
            <a:r>
              <a:rPr dirty="0" sz="1800">
                <a:latin typeface="맑은 고딕"/>
                <a:cs typeface="맑은 고딕"/>
              </a:rPr>
              <a:t>결과값을 </a:t>
            </a:r>
            <a:r>
              <a:rPr dirty="0" sz="1800" spc="-5">
                <a:latin typeface="맑은 고딕"/>
                <a:cs typeface="맑은 고딕"/>
              </a:rPr>
              <a:t>호출부에</a:t>
            </a:r>
            <a:r>
              <a:rPr dirty="0" sz="1800" spc="-30">
                <a:latin typeface="맑은 고딕"/>
                <a:cs typeface="맑은 고딕"/>
              </a:rPr>
              <a:t> </a:t>
            </a:r>
            <a:r>
              <a:rPr dirty="0" sz="1800" spc="-5">
                <a:latin typeface="맑은 고딕"/>
                <a:cs typeface="맑은 고딕"/>
              </a:rPr>
              <a:t>전달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24327" y="1621536"/>
            <a:ext cx="1499870" cy="501650"/>
          </a:xfrm>
          <a:custGeom>
            <a:avLst/>
            <a:gdLst/>
            <a:ahLst/>
            <a:cxnLst/>
            <a:rect l="l" t="t" r="r" b="b"/>
            <a:pathLst>
              <a:path w="1499870" h="501650">
                <a:moveTo>
                  <a:pt x="0" y="501396"/>
                </a:moveTo>
                <a:lnTo>
                  <a:pt x="1499615" y="501396"/>
                </a:lnTo>
                <a:lnTo>
                  <a:pt x="1499615" y="0"/>
                </a:lnTo>
                <a:lnTo>
                  <a:pt x="0" y="0"/>
                </a:lnTo>
                <a:lnTo>
                  <a:pt x="0" y="5013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624327" y="1621536"/>
            <a:ext cx="1499870" cy="501650"/>
          </a:xfrm>
          <a:prstGeom prst="rect">
            <a:avLst/>
          </a:prstGeom>
          <a:ln w="15240">
            <a:solidFill>
              <a:srgbClr val="FFD966"/>
            </a:solidFill>
          </a:ln>
        </p:spPr>
        <p:txBody>
          <a:bodyPr wrap="square" lIns="0" tIns="109220" rIns="0" bIns="0" rtlCol="0" vert="horz">
            <a:spAutoFit/>
          </a:bodyPr>
          <a:lstStyle/>
          <a:p>
            <a:pPr marL="137795">
              <a:lnSpc>
                <a:spcPct val="100000"/>
              </a:lnSpc>
              <a:spcBef>
                <a:spcPts val="860"/>
              </a:spcBef>
            </a:pPr>
            <a:r>
              <a:rPr dirty="0" sz="1800">
                <a:latin typeface="맑은 고딕"/>
                <a:cs typeface="맑은 고딕"/>
              </a:rPr>
              <a:t>함수</a:t>
            </a:r>
            <a:r>
              <a:rPr dirty="0" sz="1800" spc="-40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호출부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897623" y="1627632"/>
            <a:ext cx="1499870" cy="502920"/>
          </a:xfrm>
          <a:custGeom>
            <a:avLst/>
            <a:gdLst/>
            <a:ahLst/>
            <a:cxnLst/>
            <a:rect l="l" t="t" r="r" b="b"/>
            <a:pathLst>
              <a:path w="1499870" h="502919">
                <a:moveTo>
                  <a:pt x="0" y="502920"/>
                </a:moveTo>
                <a:lnTo>
                  <a:pt x="1499616" y="502920"/>
                </a:lnTo>
                <a:lnTo>
                  <a:pt x="1499616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6897623" y="1627632"/>
            <a:ext cx="1499870" cy="502920"/>
          </a:xfrm>
          <a:prstGeom prst="rect">
            <a:avLst/>
          </a:prstGeom>
          <a:ln w="15240">
            <a:solidFill>
              <a:srgbClr val="FFD966"/>
            </a:solidFill>
          </a:ln>
        </p:spPr>
        <p:txBody>
          <a:bodyPr wrap="square" lIns="0" tIns="110490" rIns="0" bIns="0" rtlCol="0" vert="horz">
            <a:spAutoFit/>
          </a:bodyPr>
          <a:lstStyle/>
          <a:p>
            <a:pPr marL="137795">
              <a:lnSpc>
                <a:spcPct val="100000"/>
              </a:lnSpc>
              <a:spcBef>
                <a:spcPts val="870"/>
              </a:spcBef>
            </a:pPr>
            <a:r>
              <a:rPr dirty="0" sz="1800">
                <a:latin typeface="맑은 고딕"/>
                <a:cs typeface="맑은 고딕"/>
              </a:rPr>
              <a:t>함수</a:t>
            </a:r>
            <a:r>
              <a:rPr dirty="0" sz="1800" spc="-35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실행부</a:t>
            </a:r>
            <a:endParaRPr sz="1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05764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javascript </a:t>
            </a:r>
            <a:r>
              <a:rPr dirty="0"/>
              <a:t>&amp;</a:t>
            </a:r>
            <a:r>
              <a:rPr dirty="0" spc="-65"/>
              <a:t> </a:t>
            </a:r>
            <a:r>
              <a:rPr dirty="0" spc="-5"/>
              <a:t>node.js</a:t>
            </a:r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07593" y="788289"/>
            <a:ext cx="1737995" cy="600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한컴 고딕"/>
                <a:cs typeface="한컴 고딕"/>
              </a:rPr>
              <a:t>8-4 </a:t>
            </a:r>
            <a:r>
              <a:rPr dirty="0" sz="1800">
                <a:latin typeface="한컴 고딕"/>
                <a:cs typeface="한컴 고딕"/>
              </a:rPr>
              <a:t>:</a:t>
            </a:r>
            <a:r>
              <a:rPr dirty="0" sz="1800" spc="-175">
                <a:latin typeface="한컴 고딕"/>
                <a:cs typeface="한컴 고딕"/>
              </a:rPr>
              <a:t> </a:t>
            </a:r>
            <a:r>
              <a:rPr dirty="0" sz="1800" spc="-5">
                <a:latin typeface="한컴 고딕"/>
                <a:cs typeface="한컴 고딕"/>
              </a:rPr>
              <a:t>arguments</a:t>
            </a:r>
            <a:endParaRPr sz="180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200">
                <a:latin typeface="한컴 고딕"/>
                <a:cs typeface="한컴 고딕"/>
              </a:rPr>
              <a:t>Ex :</a:t>
            </a:r>
            <a:r>
              <a:rPr dirty="0" sz="1200" spc="-90">
                <a:latin typeface="한컴 고딕"/>
                <a:cs typeface="한컴 고딕"/>
              </a:rPr>
              <a:t> </a:t>
            </a:r>
            <a:r>
              <a:rPr dirty="0" sz="1200" spc="-5">
                <a:latin typeface="한컴 고딕"/>
                <a:cs typeface="한컴 고딕"/>
              </a:rPr>
              <a:t>8_03.html</a:t>
            </a:r>
            <a:endParaRPr sz="1200">
              <a:latin typeface="한컴 고딕"/>
              <a:cs typeface="한컴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2731" y="1512823"/>
            <a:ext cx="61245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2E5496"/>
                </a:solidFill>
                <a:latin typeface="한컴 고딕"/>
                <a:cs typeface="한컴 고딕"/>
              </a:rPr>
              <a:t>arguments </a:t>
            </a:r>
            <a:r>
              <a:rPr dirty="0" sz="2400">
                <a:solidFill>
                  <a:srgbClr val="2E5496"/>
                </a:solidFill>
                <a:latin typeface="한컴 고딕"/>
                <a:cs typeface="한컴 고딕"/>
              </a:rPr>
              <a:t>: </a:t>
            </a:r>
            <a:r>
              <a:rPr dirty="0" sz="2400" spc="-100">
                <a:solidFill>
                  <a:srgbClr val="2E5496"/>
                </a:solidFill>
                <a:latin typeface="한컴 고딕"/>
                <a:cs typeface="한컴 고딕"/>
              </a:rPr>
              <a:t>매개변수를 데이터로 하는 배열</a:t>
            </a:r>
            <a:r>
              <a:rPr dirty="0" sz="2400" spc="-310">
                <a:solidFill>
                  <a:srgbClr val="2E5496"/>
                </a:solidFill>
                <a:latin typeface="한컴 고딕"/>
                <a:cs typeface="한컴 고딕"/>
              </a:rPr>
              <a:t> </a:t>
            </a:r>
            <a:r>
              <a:rPr dirty="0" sz="2400" spc="-105">
                <a:solidFill>
                  <a:srgbClr val="2E5496"/>
                </a:solidFill>
                <a:latin typeface="한컴 고딕"/>
                <a:cs typeface="한컴 고딕"/>
              </a:rPr>
              <a:t>객체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7136" y="1976627"/>
            <a:ext cx="10496550" cy="0"/>
          </a:xfrm>
          <a:custGeom>
            <a:avLst/>
            <a:gdLst/>
            <a:ahLst/>
            <a:cxnLst/>
            <a:rect l="l" t="t" r="r" b="b"/>
            <a:pathLst>
              <a:path w="10496550" h="0">
                <a:moveTo>
                  <a:pt x="0" y="0"/>
                </a:moveTo>
                <a:lnTo>
                  <a:pt x="10496423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095244" y="2065020"/>
            <a:ext cx="5720080" cy="1679575"/>
          </a:xfrm>
          <a:prstGeom prst="rect">
            <a:avLst/>
          </a:prstGeom>
          <a:solidFill>
            <a:srgbClr val="5B9BD4"/>
          </a:solidFill>
        </p:spPr>
        <p:txBody>
          <a:bodyPr wrap="square" lIns="0" tIns="85090" rIns="0" bIns="0" rtlCol="0" vert="horz">
            <a:spAutoFit/>
          </a:bodyPr>
          <a:lstStyle/>
          <a:p>
            <a:pPr marL="99695">
              <a:lnSpc>
                <a:spcPct val="100000"/>
              </a:lnSpc>
              <a:spcBef>
                <a:spcPts val="670"/>
              </a:spcBef>
            </a:pPr>
            <a:r>
              <a:rPr dirty="0" sz="1600" spc="-5">
                <a:solidFill>
                  <a:srgbClr val="FFFFFF"/>
                </a:solidFill>
                <a:latin typeface="한컴 고딕"/>
                <a:cs typeface="한컴 고딕"/>
              </a:rPr>
              <a:t>function </a:t>
            </a:r>
            <a:r>
              <a:rPr dirty="0" sz="1600" spc="-50">
                <a:solidFill>
                  <a:srgbClr val="FFFFFF"/>
                </a:solidFill>
                <a:latin typeface="한컴 고딕"/>
                <a:cs typeface="한컴 고딕"/>
              </a:rPr>
              <a:t>함수이름(매개변수1, </a:t>
            </a:r>
            <a:r>
              <a:rPr dirty="0" sz="1600" spc="-45">
                <a:solidFill>
                  <a:srgbClr val="FFFFFF"/>
                </a:solidFill>
                <a:latin typeface="한컴 고딕"/>
                <a:cs typeface="한컴 고딕"/>
              </a:rPr>
              <a:t>매개변수2, </a:t>
            </a:r>
            <a:r>
              <a:rPr dirty="0" sz="1600" spc="-5">
                <a:solidFill>
                  <a:srgbClr val="FFFFFF"/>
                </a:solidFill>
                <a:latin typeface="한컴 고딕"/>
                <a:cs typeface="한컴 고딕"/>
              </a:rPr>
              <a:t>… </a:t>
            </a:r>
            <a:r>
              <a:rPr dirty="0" sz="1600" spc="-45">
                <a:solidFill>
                  <a:srgbClr val="FFFFFF"/>
                </a:solidFill>
                <a:latin typeface="한컴 고딕"/>
                <a:cs typeface="한컴 고딕"/>
              </a:rPr>
              <a:t>매개변수n)</a:t>
            </a:r>
            <a:r>
              <a:rPr dirty="0" sz="1600" spc="-204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한컴 고딕"/>
                <a:cs typeface="한컴 고딕"/>
              </a:rPr>
              <a:t>{</a:t>
            </a:r>
            <a:endParaRPr sz="1600">
              <a:latin typeface="한컴 고딕"/>
              <a:cs typeface="한컴 고딕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014730">
              <a:lnSpc>
                <a:spcPct val="100000"/>
              </a:lnSpc>
            </a:pPr>
            <a:r>
              <a:rPr dirty="0" sz="1600" spc="-55">
                <a:solidFill>
                  <a:srgbClr val="FFFFFF"/>
                </a:solidFill>
                <a:latin typeface="한컴 고딕"/>
                <a:cs typeface="한컴 고딕"/>
              </a:rPr>
              <a:t>//매개변수들을 </a:t>
            </a:r>
            <a:r>
              <a:rPr dirty="0" sz="1600" spc="-70">
                <a:solidFill>
                  <a:srgbClr val="FFFFFF"/>
                </a:solidFill>
                <a:latin typeface="한컴 고딕"/>
                <a:cs typeface="한컴 고딕"/>
              </a:rPr>
              <a:t>이용한 배열</a:t>
            </a:r>
            <a:r>
              <a:rPr dirty="0" sz="1600" spc="-75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한컴 고딕"/>
                <a:cs typeface="한컴 고딕"/>
              </a:rPr>
              <a:t>객체)</a:t>
            </a:r>
            <a:endParaRPr sz="1600">
              <a:latin typeface="한컴 고딕"/>
              <a:cs typeface="한컴 고딕"/>
            </a:endParaRPr>
          </a:p>
          <a:p>
            <a:pPr marL="1060450">
              <a:lnSpc>
                <a:spcPct val="100000"/>
              </a:lnSpc>
            </a:pPr>
            <a:r>
              <a:rPr dirty="0" sz="1600" spc="-5">
                <a:solidFill>
                  <a:srgbClr val="FFFFFF"/>
                </a:solidFill>
                <a:latin typeface="한컴 고딕"/>
                <a:cs typeface="한컴 고딕"/>
              </a:rPr>
              <a:t>arguments = </a:t>
            </a:r>
            <a:r>
              <a:rPr dirty="0" sz="1600" spc="-40">
                <a:solidFill>
                  <a:srgbClr val="FFFFFF"/>
                </a:solidFill>
                <a:latin typeface="한컴 고딕"/>
                <a:cs typeface="한컴 고딕"/>
              </a:rPr>
              <a:t>[매개변수1, </a:t>
            </a:r>
            <a:r>
              <a:rPr dirty="0" sz="1600" spc="-50">
                <a:solidFill>
                  <a:srgbClr val="FFFFFF"/>
                </a:solidFill>
                <a:latin typeface="한컴 고딕"/>
                <a:cs typeface="한컴 고딕"/>
              </a:rPr>
              <a:t>매개변수2, </a:t>
            </a:r>
            <a:r>
              <a:rPr dirty="0" sz="1600" spc="-5">
                <a:solidFill>
                  <a:srgbClr val="FFFFFF"/>
                </a:solidFill>
                <a:latin typeface="한컴 고딕"/>
                <a:cs typeface="한컴 고딕"/>
              </a:rPr>
              <a:t>…</a:t>
            </a:r>
            <a:r>
              <a:rPr dirty="0" sz="1600" spc="-180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한컴 고딕"/>
                <a:cs typeface="한컴 고딕"/>
              </a:rPr>
              <a:t>매개변수n]</a:t>
            </a:r>
            <a:endParaRPr sz="1600">
              <a:latin typeface="한컴 고딕"/>
              <a:cs typeface="한컴 고딕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99695">
              <a:lnSpc>
                <a:spcPct val="100000"/>
              </a:lnSpc>
            </a:pPr>
            <a:r>
              <a:rPr dirty="0" sz="1600" spc="-5">
                <a:solidFill>
                  <a:srgbClr val="FFFFFF"/>
                </a:solidFill>
                <a:latin typeface="한컴 고딕"/>
                <a:cs typeface="한컴 고딕"/>
              </a:rPr>
              <a:t>}</a:t>
            </a:r>
            <a:endParaRPr sz="1600">
              <a:latin typeface="한컴 고딕"/>
              <a:cs typeface="한컴 고딕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51447" y="4094988"/>
            <a:ext cx="3785615" cy="2179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920740" y="4937759"/>
            <a:ext cx="416559" cy="494030"/>
          </a:xfrm>
          <a:custGeom>
            <a:avLst/>
            <a:gdLst/>
            <a:ahLst/>
            <a:cxnLst/>
            <a:rect l="l" t="t" r="r" b="b"/>
            <a:pathLst>
              <a:path w="416560" h="494029">
                <a:moveTo>
                  <a:pt x="208025" y="0"/>
                </a:moveTo>
                <a:lnTo>
                  <a:pt x="208025" y="123443"/>
                </a:lnTo>
                <a:lnTo>
                  <a:pt x="0" y="123443"/>
                </a:lnTo>
                <a:lnTo>
                  <a:pt x="0" y="370331"/>
                </a:lnTo>
                <a:lnTo>
                  <a:pt x="208025" y="370331"/>
                </a:lnTo>
                <a:lnTo>
                  <a:pt x="208025" y="493775"/>
                </a:lnTo>
                <a:lnTo>
                  <a:pt x="416051" y="246887"/>
                </a:lnTo>
                <a:lnTo>
                  <a:pt x="208025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90244" y="3834384"/>
            <a:ext cx="4600956" cy="2439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05764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javascript </a:t>
            </a:r>
            <a:r>
              <a:rPr dirty="0"/>
              <a:t>&amp;</a:t>
            </a:r>
            <a:r>
              <a:rPr dirty="0" spc="-65"/>
              <a:t> </a:t>
            </a:r>
            <a:r>
              <a:rPr dirty="0" spc="-5"/>
              <a:t>node.js</a:t>
            </a:r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07593" y="788289"/>
            <a:ext cx="3850004" cy="600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한컴 고딕"/>
                <a:cs typeface="한컴 고딕"/>
              </a:rPr>
              <a:t>8-5 </a:t>
            </a:r>
            <a:r>
              <a:rPr dirty="0" sz="1800">
                <a:latin typeface="한컴 고딕"/>
                <a:cs typeface="한컴 고딕"/>
              </a:rPr>
              <a:t>: </a:t>
            </a:r>
            <a:r>
              <a:rPr dirty="0" sz="1800" spc="-75">
                <a:latin typeface="한컴 고딕"/>
                <a:cs typeface="한컴 고딕"/>
              </a:rPr>
              <a:t>명시적 함수와 익명함수의 실행</a:t>
            </a:r>
            <a:r>
              <a:rPr dirty="0" sz="1800" spc="-350">
                <a:latin typeface="한컴 고딕"/>
                <a:cs typeface="한컴 고딕"/>
              </a:rPr>
              <a:t> </a:t>
            </a:r>
            <a:r>
              <a:rPr dirty="0" sz="1800" spc="-75">
                <a:latin typeface="한컴 고딕"/>
                <a:cs typeface="한컴 고딕"/>
              </a:rPr>
              <a:t>순서</a:t>
            </a:r>
            <a:endParaRPr sz="180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200">
                <a:latin typeface="한컴 고딕"/>
                <a:cs typeface="한컴 고딕"/>
              </a:rPr>
              <a:t>Ex :</a:t>
            </a:r>
            <a:r>
              <a:rPr dirty="0" sz="1200" spc="-85">
                <a:latin typeface="한컴 고딕"/>
                <a:cs typeface="한컴 고딕"/>
              </a:rPr>
              <a:t> </a:t>
            </a:r>
            <a:r>
              <a:rPr dirty="0" sz="1200" spc="-5">
                <a:latin typeface="한컴 고딕"/>
                <a:cs typeface="한컴 고딕"/>
              </a:rPr>
              <a:t>8_04.html</a:t>
            </a:r>
            <a:endParaRPr sz="1200">
              <a:latin typeface="한컴 고딕"/>
              <a:cs typeface="한컴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60220" y="1760220"/>
            <a:ext cx="3854450" cy="1152525"/>
          </a:xfrm>
          <a:prstGeom prst="rect">
            <a:avLst/>
          </a:prstGeom>
          <a:solidFill>
            <a:srgbClr val="5B9BD4"/>
          </a:solidFill>
        </p:spPr>
        <p:txBody>
          <a:bodyPr wrap="square" lIns="0" tIns="287020" rIns="0" bIns="0" rtlCol="0" vert="horz">
            <a:spAutoFit/>
          </a:bodyPr>
          <a:lstStyle/>
          <a:p>
            <a:pPr marL="433705">
              <a:lnSpc>
                <a:spcPct val="100000"/>
              </a:lnSpc>
              <a:spcBef>
                <a:spcPts val="2260"/>
              </a:spcBef>
            </a:pPr>
            <a:r>
              <a:rPr dirty="0" sz="3200" spc="-95">
                <a:solidFill>
                  <a:srgbClr val="FFFFFF"/>
                </a:solidFill>
                <a:latin typeface="한컴 고딕"/>
                <a:cs typeface="한컴 고딕"/>
              </a:rPr>
              <a:t>명시(선언)적</a:t>
            </a:r>
            <a:r>
              <a:rPr dirty="0" sz="3200" spc="-190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dirty="0" sz="3200" spc="-130">
                <a:solidFill>
                  <a:srgbClr val="FFFFFF"/>
                </a:solidFill>
                <a:latin typeface="한컴 고딕"/>
                <a:cs typeface="한컴 고딕"/>
              </a:rPr>
              <a:t>함수</a:t>
            </a:r>
            <a:endParaRPr sz="3200">
              <a:latin typeface="한컴 고딕"/>
              <a:cs typeface="한컴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95871" y="1760220"/>
            <a:ext cx="3854450" cy="1152525"/>
          </a:xfrm>
          <a:prstGeom prst="rect">
            <a:avLst/>
          </a:prstGeom>
          <a:solidFill>
            <a:srgbClr val="5B9BD4"/>
          </a:solidFill>
        </p:spPr>
        <p:txBody>
          <a:bodyPr wrap="square" lIns="0" tIns="287020" rIns="0" bIns="0" rtlCol="0" vert="horz">
            <a:spAutoFit/>
          </a:bodyPr>
          <a:lstStyle/>
          <a:p>
            <a:pPr marL="1157605">
              <a:lnSpc>
                <a:spcPct val="100000"/>
              </a:lnSpc>
              <a:spcBef>
                <a:spcPts val="2260"/>
              </a:spcBef>
            </a:pPr>
            <a:r>
              <a:rPr dirty="0" sz="3200" spc="-130">
                <a:solidFill>
                  <a:srgbClr val="FFFFFF"/>
                </a:solidFill>
                <a:latin typeface="한컴 고딕"/>
                <a:cs typeface="한컴 고딕"/>
              </a:rPr>
              <a:t>익명</a:t>
            </a:r>
            <a:r>
              <a:rPr dirty="0" sz="3200" spc="-160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dirty="0" sz="3200" spc="-130">
                <a:solidFill>
                  <a:srgbClr val="FFFFFF"/>
                </a:solidFill>
                <a:latin typeface="한컴 고딕"/>
                <a:cs typeface="한컴 고딕"/>
              </a:rPr>
              <a:t>함수</a:t>
            </a:r>
            <a:endParaRPr sz="3200">
              <a:latin typeface="한컴 고딕"/>
              <a:cs typeface="한컴 고딕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26835" y="2036064"/>
            <a:ext cx="401320" cy="609600"/>
          </a:xfrm>
          <a:custGeom>
            <a:avLst/>
            <a:gdLst/>
            <a:ahLst/>
            <a:cxnLst/>
            <a:rect l="l" t="t" r="r" b="b"/>
            <a:pathLst>
              <a:path w="401320" h="609600">
                <a:moveTo>
                  <a:pt x="200405" y="0"/>
                </a:moveTo>
                <a:lnTo>
                  <a:pt x="0" y="0"/>
                </a:lnTo>
                <a:lnTo>
                  <a:pt x="200405" y="304800"/>
                </a:lnTo>
                <a:lnTo>
                  <a:pt x="0" y="609600"/>
                </a:lnTo>
                <a:lnTo>
                  <a:pt x="200405" y="609600"/>
                </a:lnTo>
                <a:lnTo>
                  <a:pt x="400812" y="304800"/>
                </a:lnTo>
                <a:lnTo>
                  <a:pt x="20040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805176" y="3080766"/>
            <a:ext cx="1764664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1280" marR="5080" indent="-68580">
              <a:lnSpc>
                <a:spcPct val="100000"/>
              </a:lnSpc>
              <a:spcBef>
                <a:spcPts val="95"/>
              </a:spcBef>
            </a:pPr>
            <a:r>
              <a:rPr dirty="0" sz="1600" spc="-35">
                <a:latin typeface="한컴 고딕"/>
                <a:cs typeface="한컴 고딕"/>
              </a:rPr>
              <a:t>html문서가</a:t>
            </a:r>
            <a:r>
              <a:rPr dirty="0" sz="1600" spc="-114">
                <a:latin typeface="한컴 고딕"/>
                <a:cs typeface="한컴 고딕"/>
              </a:rPr>
              <a:t> </a:t>
            </a:r>
            <a:r>
              <a:rPr dirty="0" sz="1600" spc="-70">
                <a:latin typeface="한컴 고딕"/>
                <a:cs typeface="한컴 고딕"/>
              </a:rPr>
              <a:t>실행될때  가장 먼저</a:t>
            </a:r>
            <a:r>
              <a:rPr dirty="0" sz="1600" spc="-114">
                <a:latin typeface="한컴 고딕"/>
                <a:cs typeface="한컴 고딕"/>
              </a:rPr>
              <a:t> </a:t>
            </a:r>
            <a:r>
              <a:rPr dirty="0" sz="1600" spc="-55">
                <a:latin typeface="한컴 고딕"/>
                <a:cs typeface="한컴 고딕"/>
              </a:rPr>
              <a:t>실행된다.</a:t>
            </a:r>
            <a:endParaRPr sz="1600">
              <a:latin typeface="한컴 고딕"/>
              <a:cs typeface="한컴 고딕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44004" y="3080766"/>
            <a:ext cx="275907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600" spc="-35">
                <a:latin typeface="한컴 고딕"/>
                <a:cs typeface="한컴 고딕"/>
              </a:rPr>
              <a:t>html문서가</a:t>
            </a:r>
            <a:r>
              <a:rPr dirty="0" sz="1600" spc="-60">
                <a:latin typeface="한컴 고딕"/>
                <a:cs typeface="한컴 고딕"/>
              </a:rPr>
              <a:t> </a:t>
            </a:r>
            <a:r>
              <a:rPr dirty="0" sz="1600" spc="-70">
                <a:latin typeface="한컴 고딕"/>
                <a:cs typeface="한컴 고딕"/>
              </a:rPr>
              <a:t>실행될때</a:t>
            </a:r>
            <a:endParaRPr sz="1600">
              <a:latin typeface="한컴 고딕"/>
              <a:cs typeface="한컴 고딕"/>
            </a:endParaRPr>
          </a:p>
          <a:p>
            <a:pPr algn="ctr">
              <a:lnSpc>
                <a:spcPct val="100000"/>
              </a:lnSpc>
            </a:pPr>
            <a:r>
              <a:rPr dirty="0" sz="1600" spc="-70">
                <a:latin typeface="한컴 고딕"/>
                <a:cs typeface="한컴 고딕"/>
              </a:rPr>
              <a:t>위에서 부터 순차적으로</a:t>
            </a:r>
            <a:r>
              <a:rPr dirty="0" sz="1600" spc="-135">
                <a:latin typeface="한컴 고딕"/>
                <a:cs typeface="한컴 고딕"/>
              </a:rPr>
              <a:t> </a:t>
            </a:r>
            <a:r>
              <a:rPr dirty="0" sz="1600" spc="-55">
                <a:latin typeface="한컴 고딕"/>
                <a:cs typeface="한컴 고딕"/>
              </a:rPr>
              <a:t>실행된다.</a:t>
            </a:r>
            <a:endParaRPr sz="1600">
              <a:latin typeface="한컴 고딕"/>
              <a:cs typeface="한컴 고딕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02508" y="3954778"/>
            <a:ext cx="2525267" cy="2801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327647" y="4835652"/>
            <a:ext cx="3569207" cy="10378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911596" y="5108447"/>
            <a:ext cx="416559" cy="492759"/>
          </a:xfrm>
          <a:custGeom>
            <a:avLst/>
            <a:gdLst/>
            <a:ahLst/>
            <a:cxnLst/>
            <a:rect l="l" t="t" r="r" b="b"/>
            <a:pathLst>
              <a:path w="416560" h="492760">
                <a:moveTo>
                  <a:pt x="208025" y="0"/>
                </a:moveTo>
                <a:lnTo>
                  <a:pt x="208025" y="123062"/>
                </a:lnTo>
                <a:lnTo>
                  <a:pt x="0" y="123062"/>
                </a:lnTo>
                <a:lnTo>
                  <a:pt x="0" y="369188"/>
                </a:lnTo>
                <a:lnTo>
                  <a:pt x="208025" y="369188"/>
                </a:lnTo>
                <a:lnTo>
                  <a:pt x="208025" y="492251"/>
                </a:lnTo>
                <a:lnTo>
                  <a:pt x="416051" y="246125"/>
                </a:lnTo>
                <a:lnTo>
                  <a:pt x="208025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07136" y="3767328"/>
            <a:ext cx="10801985" cy="0"/>
          </a:xfrm>
          <a:custGeom>
            <a:avLst/>
            <a:gdLst/>
            <a:ahLst/>
            <a:cxnLst/>
            <a:rect l="l" t="t" r="r" b="b"/>
            <a:pathLst>
              <a:path w="10801985" h="0">
                <a:moveTo>
                  <a:pt x="0" y="0"/>
                </a:moveTo>
                <a:lnTo>
                  <a:pt x="10801604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e9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On-screen Show (4:3)</ep:PresentationFormat>
  <ep:Paragraphs>0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Office Theme</vt:lpstr>
      <vt:lpstr>8강_함수-기본</vt:lpstr>
      <vt:lpstr>슬라이드 2</vt:lpstr>
      <vt:lpstr>슬라이드 3</vt:lpstr>
      <vt:lpstr>슬라이드 4</vt:lpstr>
      <vt:lpstr>슬라이드 5</vt:lpstr>
      <vt:lpstr>슬라이드 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2019-12-30T03:13:09.000</dcterms:created>
  <dc:creator>house</dc:creator>
  <cp:lastModifiedBy>user</cp:lastModifiedBy>
  <dcterms:modified xsi:type="dcterms:W3CDTF">2019-12-30T03:13:40.619</dcterms:modified>
  <cp:revision>2</cp:revision>
  <dc:title>웹사이트 콘텐츠 디자인 보고서  (성수IT종합센터, 성수메이커스페이스)</dc:title>
  <cp:version>1000.0000.01</cp:version>
</cp:coreProperties>
</file>