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2880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727" y="214121"/>
            <a:ext cx="1148054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mailto:mculecture@gmail.com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88008"/>
            <a:ext cx="12192000" cy="3769360"/>
          </a:xfrm>
          <a:custGeom>
            <a:avLst/>
            <a:gdLst/>
            <a:rect l="l" t="t" r="r" b="b"/>
            <a:pathLst>
              <a:path w="12192000" h="3769360">
                <a:moveTo>
                  <a:pt x="0" y="3768852"/>
                </a:moveTo>
                <a:lnTo>
                  <a:pt x="12192000" y="3768852"/>
                </a:lnTo>
                <a:lnTo>
                  <a:pt x="12192000" y="0"/>
                </a:lnTo>
                <a:lnTo>
                  <a:pt x="0" y="0"/>
                </a:lnTo>
                <a:lnTo>
                  <a:pt x="0" y="3768852"/>
                </a:lnTo>
                <a:close/>
              </a:path>
            </a:pathLst>
          </a:custGeom>
          <a:solidFill>
            <a:srgbClr val="daa600">
              <a:alpha val="70200"/>
            </a:srgbClr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 idx="0"/>
          </p:nvPr>
        </p:nvSpPr>
        <p:spPr>
          <a:xfrm>
            <a:off x="4568190" y="1842642"/>
            <a:ext cx="5566410" cy="614808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4000" b="0" spc="-160">
                <a:solidFill>
                  <a:srgbClr val="ffffff"/>
                </a:solidFill>
                <a:latin typeface="한컴 고딕"/>
                <a:cs typeface="한컴 고딕"/>
              </a:rPr>
              <a:t>9강_함수-심화</a:t>
            </a:r>
            <a:endParaRPr sz="4000">
              <a:latin typeface="한컴 고딕"/>
              <a:cs typeface="한컴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8858" y="5733694"/>
            <a:ext cx="3034665" cy="21943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4"/>
              </a:spcBef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1400" b="0" spc="-5">
                <a:solidFill>
                  <a:srgbClr val="be9000"/>
                </a:solidFill>
                <a:latin typeface="맑은 고딕"/>
                <a:ea typeface="+mj-ea"/>
                <a:cs typeface="맑은 고딕"/>
              </a:rPr>
              <a:t>2017. 09 </a:t>
            </a:r>
            <a:r>
              <a:rPr sz="1400">
                <a:solidFill>
                  <a:srgbClr val="be9000"/>
                </a:solidFill>
                <a:latin typeface="맑은 고딕"/>
                <a:ea typeface="+mj-ea"/>
                <a:cs typeface="맑은 고딕"/>
              </a:rPr>
              <a:t>/ </a:t>
            </a:r>
            <a:r>
              <a:rPr sz="1400" b="0" spc="-5">
                <a:solidFill>
                  <a:srgbClr val="be9000"/>
                </a:solidFill>
                <a:latin typeface="맑은 고딕"/>
                <a:ea typeface="+mj-ea"/>
                <a:cs typeface="맑은 고딕"/>
                <a:hlinkClick r:id="rId2"/>
              </a:rPr>
              <a:t>mculecture@gmail.com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84604" y="2583179"/>
            <a:ext cx="8623935" cy="16510"/>
          </a:xfrm>
          <a:custGeom>
            <a:avLst/>
            <a:gdLst/>
            <a:rect l="l" t="t" r="r" b="b"/>
            <a:pathLst>
              <a:path w="8623935" h="16510">
                <a:moveTo>
                  <a:pt x="0" y="16256"/>
                </a:moveTo>
                <a:lnTo>
                  <a:pt x="8623427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 txBox="1"/>
          <p:nvPr/>
        </p:nvSpPr>
        <p:spPr>
          <a:xfrm>
            <a:off x="3229482" y="2993517"/>
            <a:ext cx="1842770" cy="129273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61315" lvl="1" indent="-348615">
              <a:lnSpc>
                <a:spcPct val="100000"/>
              </a:lnSpc>
              <a:spcBef>
                <a:spcPts val="104"/>
              </a:spcBef>
              <a:buAutoNum type="arabicPlain"/>
              <a:tabLst>
                <a:tab pos="361950" algn="l"/>
              </a:tabLst>
              <a:defRPr/>
            </a:pPr>
            <a:r>
              <a:rPr sz="1400" b="0" spc="-55">
                <a:solidFill>
                  <a:srgbClr val="ffffff"/>
                </a:solidFill>
                <a:latin typeface="한컴 고딕"/>
                <a:cs typeface="한컴 고딕"/>
              </a:rPr>
              <a:t>함수</a:t>
            </a:r>
            <a:r>
              <a:rPr sz="1400" b="0" spc="-125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sz="1400" b="0" spc="-45">
                <a:solidFill>
                  <a:srgbClr val="ffffff"/>
                </a:solidFill>
                <a:latin typeface="한컴 고딕"/>
                <a:cs typeface="한컴 고딕"/>
              </a:rPr>
              <a:t>반환(리턴)함수</a:t>
            </a:r>
            <a:endParaRPr sz="1400" b="0" spc="-45">
              <a:solidFill>
                <a:srgbClr val="ffffff"/>
              </a:solidFill>
              <a:latin typeface="한컴 고딕"/>
              <a:cs typeface="한컴 고딕"/>
            </a:endParaRPr>
          </a:p>
          <a:p>
            <a:pPr marL="361315" lvl="1" indent="-348615">
              <a:lnSpc>
                <a:spcPct val="100000"/>
              </a:lnSpc>
              <a:buAutoNum type="arabicPlain"/>
              <a:tabLst>
                <a:tab pos="361950" algn="l"/>
              </a:tabLst>
              <a:defRPr/>
            </a:pPr>
            <a:r>
              <a:rPr sz="1400" b="0" spc="-60">
                <a:solidFill>
                  <a:srgbClr val="ffffff"/>
                </a:solidFill>
                <a:latin typeface="한컴 고딕"/>
                <a:cs typeface="한컴 고딕"/>
              </a:rPr>
              <a:t>클로저</a:t>
            </a:r>
            <a:endParaRPr sz="1400" b="0" spc="-60">
              <a:solidFill>
                <a:srgbClr val="ffffff"/>
              </a:solidFill>
              <a:latin typeface="한컴 고딕"/>
              <a:cs typeface="한컴 고딕"/>
            </a:endParaRPr>
          </a:p>
          <a:p>
            <a:pPr marL="361315" lvl="1" indent="-348615">
              <a:lnSpc>
                <a:spcPct val="100000"/>
              </a:lnSpc>
              <a:buAutoNum type="arabicPlain"/>
              <a:tabLst>
                <a:tab pos="361950" algn="l"/>
              </a:tabLst>
              <a:defRPr/>
            </a:pPr>
            <a:r>
              <a:rPr sz="1400" b="0" spc="-60">
                <a:solidFill>
                  <a:srgbClr val="ffffff"/>
                </a:solidFill>
                <a:latin typeface="한컴 고딕"/>
                <a:cs typeface="한컴 고딕"/>
              </a:rPr>
              <a:t>내부함수</a:t>
            </a:r>
            <a:endParaRPr sz="1400" b="0" spc="-60">
              <a:solidFill>
                <a:srgbClr val="ffffff"/>
              </a:solidFill>
              <a:latin typeface="한컴 고딕"/>
              <a:cs typeface="한컴 고딕"/>
            </a:endParaRPr>
          </a:p>
          <a:p>
            <a:pPr marL="361315" lvl="1" indent="-348615">
              <a:lnSpc>
                <a:spcPct val="100000"/>
              </a:lnSpc>
              <a:buAutoNum type="arabicPlain"/>
              <a:tabLst>
                <a:tab pos="361950" algn="l"/>
              </a:tabLst>
              <a:defRPr/>
            </a:pPr>
            <a:r>
              <a:rPr sz="1400" b="0" spc="-60">
                <a:solidFill>
                  <a:srgbClr val="ffffff"/>
                </a:solidFill>
                <a:latin typeface="한컴 고딕"/>
                <a:cs typeface="한컴 고딕"/>
              </a:rPr>
              <a:t>콜백함수</a:t>
            </a:r>
            <a:endParaRPr sz="1400" b="0" spc="-60">
              <a:solidFill>
                <a:srgbClr val="ffffff"/>
              </a:solidFill>
              <a:latin typeface="한컴 고딕"/>
              <a:cs typeface="한컴 고딕"/>
            </a:endParaRPr>
          </a:p>
          <a:p>
            <a:pPr marL="361315" lvl="1" indent="-348615">
              <a:lnSpc>
                <a:spcPct val="100000"/>
              </a:lnSpc>
              <a:buAutoNum type="arabicPlain"/>
              <a:tabLst>
                <a:tab pos="361950" algn="l"/>
              </a:tabLst>
              <a:defRPr/>
            </a:pPr>
            <a:r>
              <a:rPr sz="1400" b="0" spc="-60">
                <a:solidFill>
                  <a:srgbClr val="ffffff"/>
                </a:solidFill>
                <a:latin typeface="한컴 고딕"/>
                <a:cs typeface="한컴 고딕"/>
              </a:rPr>
              <a:t>내장함수</a:t>
            </a:r>
            <a:endParaRPr sz="1400">
              <a:latin typeface="한컴 고딕"/>
              <a:cs typeface="한컴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355727" y="214121"/>
            <a:ext cx="11480545" cy="30975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  <a:defRPr/>
            </a:pPr>
            <a:r>
              <a:rPr b="0" spc="-5"/>
              <a:t>javascript </a:t>
            </a:r>
            <a:r>
              <a:rPr/>
              <a:t>&amp;</a:t>
            </a:r>
            <a:r>
              <a:rPr b="0" spc="-65"/>
              <a:t> </a:t>
            </a:r>
            <a:r>
              <a:rPr b="0" spc="-5"/>
              <a:t>node.js</a:t>
            </a:r>
            <a:endParaRPr b="0" spc="-5"/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 txBox="1"/>
          <p:nvPr/>
        </p:nvSpPr>
        <p:spPr>
          <a:xfrm>
            <a:off x="922731" y="1512823"/>
            <a:ext cx="5782869" cy="37312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 b="0" spc="-100">
                <a:solidFill>
                  <a:srgbClr val="2e5496"/>
                </a:solidFill>
                <a:latin typeface="한컴 고딕"/>
                <a:cs typeface="한컴 고딕"/>
              </a:rPr>
              <a:t>함수는 또 다른 함수를 반환할 수</a:t>
            </a:r>
            <a:r>
              <a:rPr sz="2400" b="0" spc="-175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sz="2400" b="0" spc="-70">
                <a:solidFill>
                  <a:srgbClr val="2e5496"/>
                </a:solidFill>
                <a:latin typeface="한컴 고딕"/>
                <a:cs typeface="한컴 고딕"/>
              </a:rPr>
              <a:t>있다.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rect l="l" t="t" r="r" b="b"/>
            <a:pathLst>
              <a:path w="1049655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844296" y="2340864"/>
            <a:ext cx="4869180" cy="2604770"/>
          </a:xfrm>
          <a:custGeom>
            <a:avLst/>
            <a:gdLst/>
            <a:rect l="l" t="t" r="r" b="b"/>
            <a:pathLst>
              <a:path w="4869180" h="2604770">
                <a:moveTo>
                  <a:pt x="0" y="2604516"/>
                </a:moveTo>
                <a:lnTo>
                  <a:pt x="4869180" y="2604516"/>
                </a:lnTo>
                <a:lnTo>
                  <a:pt x="4869180" y="0"/>
                </a:lnTo>
                <a:lnTo>
                  <a:pt x="0" y="0"/>
                </a:lnTo>
                <a:lnTo>
                  <a:pt x="0" y="260451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 txBox="1"/>
          <p:nvPr/>
        </p:nvSpPr>
        <p:spPr>
          <a:xfrm>
            <a:off x="1616963" y="3279647"/>
            <a:ext cx="2604770" cy="901828"/>
          </a:xfrm>
          <a:prstGeom prst="rect">
            <a:avLst/>
          </a:prstGeom>
          <a:solidFill>
            <a:srgbClr val="5b9bd4"/>
          </a:solidFill>
          <a:ln w="15240">
            <a:solidFill>
              <a:srgbClr val="ff0000"/>
            </a:solidFill>
          </a:ln>
        </p:spPr>
        <p:txBody>
          <a:bodyPr vert="horz" wrap="square" lIns="0" tIns="85090" rIns="0" bIns="0">
            <a:spAutoFit/>
          </a:bodyPr>
          <a:lstStyle/>
          <a:p>
            <a:pPr marL="233045">
              <a:lnSpc>
                <a:spcPct val="100000"/>
              </a:lnSpc>
              <a:spcBef>
                <a:spcPts val="670"/>
              </a:spcBef>
              <a:defRPr/>
            </a:pPr>
            <a:r>
              <a:rPr sz="1800" b="0" spc="-10">
                <a:solidFill>
                  <a:srgbClr val="ffffff"/>
                </a:solidFill>
                <a:latin typeface="맑은 고딕"/>
                <a:cs typeface="맑은 고딕"/>
              </a:rPr>
              <a:t>return</a:t>
            </a:r>
            <a:r>
              <a:rPr sz="1800" b="0" spc="-2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b="0" spc="-5">
                <a:solidFill>
                  <a:srgbClr val="ffffff"/>
                </a:solidFill>
                <a:latin typeface="맑은 고딕"/>
                <a:cs typeface="맑은 고딕"/>
              </a:rPr>
              <a:t>function(){</a:t>
            </a:r>
            <a:endParaRPr sz="1800" b="0" spc="-5">
              <a:solidFill>
                <a:srgbClr val="ffffff"/>
              </a:solidFill>
              <a:latin typeface="맑은 고딕"/>
              <a:cs typeface="맑은 고딕"/>
            </a:endParaRPr>
          </a:p>
          <a:p>
            <a:pPr marL="1147445">
              <a:lnSpc>
                <a:spcPct val="100000"/>
              </a:lnSpc>
              <a:defRPr/>
            </a:pPr>
            <a:r>
              <a:rPr sz="1800">
                <a:solidFill>
                  <a:srgbClr val="ffffff"/>
                </a:solidFill>
                <a:latin typeface="맑은 고딕"/>
                <a:cs typeface="맑은 고딕"/>
              </a:rPr>
              <a:t>실행문</a:t>
            </a:r>
            <a:endParaRPr sz="1800">
              <a:solidFill>
                <a:srgbClr val="ffffff"/>
              </a:solidFill>
              <a:latin typeface="맑은 고딕"/>
              <a:cs typeface="맑은 고딕"/>
            </a:endParaRPr>
          </a:p>
          <a:p>
            <a:pPr marL="233045">
              <a:lnSpc>
                <a:spcPct val="100000"/>
              </a:lnSpc>
              <a:defRPr/>
            </a:pPr>
            <a:r>
              <a:rPr sz="1800">
                <a:solidFill>
                  <a:srgbClr val="ffffff"/>
                </a:solidFill>
                <a:latin typeface="맑은 고딕"/>
                <a:cs typeface="맑은 고딕"/>
              </a:rPr>
              <a:t>};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4296" y="2529078"/>
            <a:ext cx="4869180" cy="224294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0" spc="-5">
                <a:solidFill>
                  <a:srgbClr val="ffffff"/>
                </a:solidFill>
                <a:latin typeface="맑은 고딕"/>
                <a:cs typeface="맑은 고딕"/>
              </a:rPr>
              <a:t>function funName()</a:t>
            </a:r>
            <a:r>
              <a:rPr sz="1800" b="0" spc="-2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>
                <a:solidFill>
                  <a:srgbClr val="ffffff"/>
                </a:solidFill>
                <a:latin typeface="맑은 고딕"/>
                <a:cs typeface="맑은 고딕"/>
              </a:rPr>
              <a:t>{</a:t>
            </a:r>
            <a:endParaRPr sz="1800">
              <a:solidFill>
                <a:srgbClr val="ffffff"/>
              </a:solidFill>
              <a:latin typeface="맑은 고딕"/>
              <a:cs typeface="맑은 고딕"/>
            </a:endParaRPr>
          </a:p>
          <a:p>
            <a:pPr marL="1005840">
              <a:lnSpc>
                <a:spcPct val="100000"/>
              </a:lnSpc>
              <a:defRPr/>
            </a:pPr>
            <a:r>
              <a:rPr sz="1800">
                <a:solidFill>
                  <a:srgbClr val="ffffff"/>
                </a:solidFill>
                <a:latin typeface="맑은 고딕"/>
                <a:cs typeface="맑은 고딕"/>
              </a:rPr>
              <a:t>실행문</a:t>
            </a:r>
            <a:endParaRPr sz="1800">
              <a:solidFill>
                <a:srgbClr val="ffffff"/>
              </a:solidFill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defRPr/>
            </a:pPr>
            <a:endParaRPr sz="3250">
              <a:latin typeface="Times New Roman"/>
              <a:cs typeface="Times New Roman"/>
            </a:endParaRPr>
          </a:p>
          <a:p>
            <a:pPr marR="38735" algn="r">
              <a:lnSpc>
                <a:spcPct val="100000"/>
              </a:lnSpc>
              <a:defRPr/>
            </a:pPr>
            <a:r>
              <a:rPr sz="2400" b="0" spc="-100">
                <a:solidFill>
                  <a:srgbClr val="ffffff"/>
                </a:solidFill>
                <a:latin typeface="한컴 고딕"/>
                <a:cs typeface="한컴 고딕"/>
              </a:rPr>
              <a:t>함수</a:t>
            </a:r>
            <a:r>
              <a:rPr sz="2400" b="0" spc="-19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sz="2400" b="0" spc="-104">
                <a:solidFill>
                  <a:srgbClr val="ffffff"/>
                </a:solidFill>
                <a:latin typeface="한컴 고딕"/>
                <a:cs typeface="한컴 고딕"/>
              </a:rPr>
              <a:t>반환</a:t>
            </a:r>
            <a:endParaRPr sz="2400" b="0" spc="-104">
              <a:solidFill>
                <a:srgbClr val="ffffff"/>
              </a:solidFill>
              <a:latin typeface="한컴 고딕"/>
              <a:cs typeface="한컴 고딕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defRPr/>
            </a:pPr>
            <a:endParaRPr sz="3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defRPr/>
            </a:pPr>
            <a:r>
              <a:rPr sz="1800">
                <a:solidFill>
                  <a:srgbClr val="ffffff"/>
                </a:solidFill>
                <a:latin typeface="맑은 고딕"/>
                <a:cs typeface="맑은 고딕"/>
              </a:rPr>
              <a:t>}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21479" y="3744467"/>
            <a:ext cx="258445" cy="76200"/>
          </a:xfrm>
          <a:custGeom>
            <a:avLst/>
            <a:gdLst/>
            <a:rect l="l" t="t" r="r" b="b"/>
            <a:pathLst>
              <a:path w="258445" h="76200">
                <a:moveTo>
                  <a:pt x="182245" y="0"/>
                </a:moveTo>
                <a:lnTo>
                  <a:pt x="182245" y="76199"/>
                </a:lnTo>
                <a:lnTo>
                  <a:pt x="243205" y="45719"/>
                </a:lnTo>
                <a:lnTo>
                  <a:pt x="194945" y="45719"/>
                </a:lnTo>
                <a:lnTo>
                  <a:pt x="194945" y="30479"/>
                </a:lnTo>
                <a:lnTo>
                  <a:pt x="243205" y="30479"/>
                </a:lnTo>
                <a:lnTo>
                  <a:pt x="182245" y="0"/>
                </a:lnTo>
                <a:close/>
              </a:path>
              <a:path w="258445" h="76200">
                <a:moveTo>
                  <a:pt x="182245" y="30479"/>
                </a:moveTo>
                <a:lnTo>
                  <a:pt x="0" y="30479"/>
                </a:lnTo>
                <a:lnTo>
                  <a:pt x="0" y="45719"/>
                </a:lnTo>
                <a:lnTo>
                  <a:pt x="182245" y="45719"/>
                </a:lnTo>
                <a:lnTo>
                  <a:pt x="182245" y="30479"/>
                </a:lnTo>
                <a:close/>
              </a:path>
              <a:path w="258445" h="76200">
                <a:moveTo>
                  <a:pt x="243205" y="30479"/>
                </a:moveTo>
                <a:lnTo>
                  <a:pt x="194945" y="30479"/>
                </a:lnTo>
                <a:lnTo>
                  <a:pt x="194945" y="45719"/>
                </a:lnTo>
                <a:lnTo>
                  <a:pt x="243205" y="45719"/>
                </a:lnTo>
                <a:lnTo>
                  <a:pt x="258445" y="38099"/>
                </a:lnTo>
                <a:lnTo>
                  <a:pt x="243205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object 10"/>
          <p:cNvSpPr txBox="1"/>
          <p:nvPr/>
        </p:nvSpPr>
        <p:spPr>
          <a:xfrm>
            <a:off x="507593" y="788289"/>
            <a:ext cx="2479675" cy="859536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0" spc="-10">
                <a:latin typeface="한컴 고딕"/>
                <a:cs typeface="한컴 고딕"/>
              </a:rPr>
              <a:t>9-1 </a:t>
            </a:r>
            <a:r>
              <a:rPr sz="1800">
                <a:latin typeface="한컴 고딕"/>
                <a:cs typeface="한컴 고딕"/>
              </a:rPr>
              <a:t>: </a:t>
            </a:r>
            <a:r>
              <a:rPr sz="1800" b="0" spc="-75">
                <a:latin typeface="한컴 고딕"/>
                <a:cs typeface="한컴 고딕"/>
              </a:rPr>
              <a:t>함수</a:t>
            </a:r>
            <a:r>
              <a:rPr sz="1800" b="0" spc="-275">
                <a:latin typeface="한컴 고딕"/>
                <a:cs typeface="한컴 고딕"/>
              </a:rPr>
              <a:t> </a:t>
            </a:r>
            <a:r>
              <a:rPr sz="1800" b="0" spc="-60">
                <a:latin typeface="한컴 고딕"/>
                <a:cs typeface="한컴 고딕"/>
              </a:rPr>
              <a:t>반환(리턴)함수</a:t>
            </a:r>
            <a:endParaRPr sz="1800" b="0" spc="-6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  <a:defRPr/>
            </a:pPr>
            <a:r>
              <a:rPr sz="1200">
                <a:latin typeface="한컴 고딕"/>
                <a:cs typeface="한컴 고딕"/>
              </a:rPr>
              <a:t>Ex :</a:t>
            </a:r>
            <a:r>
              <a:rPr sz="1200" b="0" spc="-85">
                <a:latin typeface="한컴 고딕"/>
                <a:cs typeface="한컴 고딕"/>
              </a:rPr>
              <a:t> </a:t>
            </a:r>
            <a:r>
              <a:rPr sz="1200" b="0" spc="-5">
                <a:latin typeface="한컴 고딕"/>
                <a:cs typeface="한컴 고딕"/>
              </a:rPr>
              <a:t>9_01.html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71600" y="685800"/>
            <a:ext cx="10210800" cy="56388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ahLst/>
            <a:cxnLst/>
            <a:rect l="l" t="t" r="r" b="b"/>
            <a:pathLst>
              <a:path w="10496550" h="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07593" y="788289"/>
            <a:ext cx="120840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9-2 </a:t>
            </a:r>
            <a:r>
              <a:rPr dirty="0" sz="1800">
                <a:latin typeface="한컴 고딕"/>
                <a:cs typeface="한컴 고딕"/>
              </a:rPr>
              <a:t>:</a:t>
            </a:r>
            <a:r>
              <a:rPr dirty="0" sz="1800" spc="-204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클로저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100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9_02.html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9344" y="2714244"/>
            <a:ext cx="5600700" cy="2962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39111" y="3500628"/>
            <a:ext cx="5006340" cy="1247140"/>
          </a:xfrm>
          <a:custGeom>
            <a:avLst/>
            <a:gdLst/>
            <a:ahLst/>
            <a:cxnLst/>
            <a:rect l="l" t="t" r="r" b="b"/>
            <a:pathLst>
              <a:path w="5006340" h="1247139">
                <a:moveTo>
                  <a:pt x="0" y="1246632"/>
                </a:moveTo>
                <a:lnTo>
                  <a:pt x="5006340" y="1246632"/>
                </a:lnTo>
                <a:lnTo>
                  <a:pt x="5006340" y="0"/>
                </a:lnTo>
                <a:lnTo>
                  <a:pt x="0" y="0"/>
                </a:lnTo>
                <a:lnTo>
                  <a:pt x="0" y="1246632"/>
                </a:lnTo>
                <a:close/>
              </a:path>
            </a:pathLst>
          </a:custGeom>
          <a:ln w="1524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73351" y="2743200"/>
            <a:ext cx="5474335" cy="2402205"/>
          </a:xfrm>
          <a:custGeom>
            <a:avLst/>
            <a:gdLst/>
            <a:ahLst/>
            <a:cxnLst/>
            <a:rect l="l" t="t" r="r" b="b"/>
            <a:pathLst>
              <a:path w="5474334" h="2402204">
                <a:moveTo>
                  <a:pt x="0" y="2401824"/>
                </a:moveTo>
                <a:lnTo>
                  <a:pt x="5474208" y="2401824"/>
                </a:lnTo>
                <a:lnTo>
                  <a:pt x="5474208" y="0"/>
                </a:lnTo>
                <a:lnTo>
                  <a:pt x="0" y="0"/>
                </a:lnTo>
                <a:lnTo>
                  <a:pt x="0" y="2401824"/>
                </a:lnTo>
                <a:close/>
              </a:path>
            </a:pathLst>
          </a:custGeom>
          <a:ln w="1524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816595" y="2780946"/>
            <a:ext cx="2505455" cy="272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306056" y="3863340"/>
            <a:ext cx="414655" cy="494030"/>
          </a:xfrm>
          <a:custGeom>
            <a:avLst/>
            <a:gdLst/>
            <a:ahLst/>
            <a:cxnLst/>
            <a:rect l="l" t="t" r="r" b="b"/>
            <a:pathLst>
              <a:path w="414654" h="494029">
                <a:moveTo>
                  <a:pt x="207264" y="0"/>
                </a:moveTo>
                <a:lnTo>
                  <a:pt x="207264" y="123443"/>
                </a:lnTo>
                <a:lnTo>
                  <a:pt x="0" y="123443"/>
                </a:lnTo>
                <a:lnTo>
                  <a:pt x="0" y="370332"/>
                </a:lnTo>
                <a:lnTo>
                  <a:pt x="207264" y="370332"/>
                </a:lnTo>
                <a:lnTo>
                  <a:pt x="207264" y="493776"/>
                </a:lnTo>
                <a:lnTo>
                  <a:pt x="414527" y="246887"/>
                </a:lnTo>
                <a:lnTo>
                  <a:pt x="207264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22731" y="1512823"/>
            <a:ext cx="10038715" cy="1158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반환된 함수의 </a:t>
            </a:r>
            <a:r>
              <a:rPr dirty="0" sz="2400" spc="-10">
                <a:solidFill>
                  <a:srgbClr val="2E5496"/>
                </a:solidFill>
                <a:latin typeface="한컴 고딕"/>
                <a:cs typeface="한컴 고딕"/>
              </a:rPr>
              <a:t>life-cycle가 </a:t>
            </a: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종료될 때까지 호출된 함수의 </a:t>
            </a:r>
            <a:r>
              <a:rPr dirty="0" sz="2400" spc="-10">
                <a:solidFill>
                  <a:srgbClr val="2E5496"/>
                </a:solidFill>
                <a:latin typeface="한컴 고딕"/>
                <a:cs typeface="한컴 고딕"/>
              </a:rPr>
              <a:t>life-cycle이 </a:t>
            </a: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유지되는</a:t>
            </a:r>
            <a:r>
              <a:rPr dirty="0" sz="2400" spc="-350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것</a:t>
            </a:r>
            <a:endParaRPr sz="2400">
              <a:latin typeface="한컴 고딕"/>
              <a:cs typeface="한컴 고딕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/>
              <a:cs typeface="Times New Roman"/>
            </a:endParaRPr>
          </a:p>
          <a:p>
            <a:pPr marL="3157855">
              <a:lnSpc>
                <a:spcPct val="100000"/>
              </a:lnSpc>
            </a:pPr>
            <a:r>
              <a:rPr dirty="0" sz="2400">
                <a:latin typeface="한컴 고딕"/>
                <a:cs typeface="한컴 고딕"/>
              </a:rPr>
              <a:t>scop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56688" y="3131820"/>
            <a:ext cx="775970" cy="230504"/>
          </a:xfrm>
          <a:custGeom>
            <a:avLst/>
            <a:gdLst/>
            <a:ahLst/>
            <a:cxnLst/>
            <a:rect l="l" t="t" r="r" b="b"/>
            <a:pathLst>
              <a:path w="775969" h="230504">
                <a:moveTo>
                  <a:pt x="0" y="230124"/>
                </a:moveTo>
                <a:lnTo>
                  <a:pt x="775715" y="230124"/>
                </a:lnTo>
                <a:lnTo>
                  <a:pt x="775715" y="0"/>
                </a:lnTo>
                <a:lnTo>
                  <a:pt x="0" y="0"/>
                </a:lnTo>
                <a:lnTo>
                  <a:pt x="0" y="230124"/>
                </a:lnTo>
                <a:close/>
              </a:path>
            </a:pathLst>
          </a:custGeom>
          <a:solidFill>
            <a:srgbClr val="FF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98703" y="3061207"/>
            <a:ext cx="8045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한컴 고딕"/>
                <a:cs typeface="한컴 고딕"/>
              </a:rPr>
              <a:t>free</a:t>
            </a:r>
            <a:r>
              <a:rPr dirty="0" sz="1600" spc="-105">
                <a:latin typeface="한컴 고딕"/>
                <a:cs typeface="한컴 고딕"/>
              </a:rPr>
              <a:t> </a:t>
            </a:r>
            <a:r>
              <a:rPr dirty="0" sz="1600" spc="-10">
                <a:latin typeface="한컴 고딕"/>
                <a:cs typeface="한컴 고딕"/>
              </a:rPr>
              <a:t>var.</a:t>
            </a:r>
            <a:endParaRPr sz="1600">
              <a:latin typeface="한컴 고딕"/>
              <a:cs typeface="한컴 고딕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34667" y="3208020"/>
            <a:ext cx="523240" cy="76200"/>
          </a:xfrm>
          <a:custGeom>
            <a:avLst/>
            <a:gdLst/>
            <a:ahLst/>
            <a:cxnLst/>
            <a:rect l="l" t="t" r="r" b="b"/>
            <a:pathLst>
              <a:path w="523239" h="76200">
                <a:moveTo>
                  <a:pt x="446786" y="0"/>
                </a:moveTo>
                <a:lnTo>
                  <a:pt x="446786" y="76200"/>
                </a:lnTo>
                <a:lnTo>
                  <a:pt x="507746" y="45719"/>
                </a:lnTo>
                <a:lnTo>
                  <a:pt x="459486" y="45719"/>
                </a:lnTo>
                <a:lnTo>
                  <a:pt x="459486" y="30479"/>
                </a:lnTo>
                <a:lnTo>
                  <a:pt x="507745" y="30479"/>
                </a:lnTo>
                <a:lnTo>
                  <a:pt x="446786" y="0"/>
                </a:lnTo>
                <a:close/>
              </a:path>
              <a:path w="523239" h="76200">
                <a:moveTo>
                  <a:pt x="446786" y="30479"/>
                </a:moveTo>
                <a:lnTo>
                  <a:pt x="0" y="30479"/>
                </a:lnTo>
                <a:lnTo>
                  <a:pt x="0" y="45719"/>
                </a:lnTo>
                <a:lnTo>
                  <a:pt x="446786" y="45719"/>
                </a:lnTo>
                <a:lnTo>
                  <a:pt x="446786" y="30479"/>
                </a:lnTo>
                <a:close/>
              </a:path>
              <a:path w="523239" h="76200">
                <a:moveTo>
                  <a:pt x="507745" y="30479"/>
                </a:moveTo>
                <a:lnTo>
                  <a:pt x="459486" y="30479"/>
                </a:lnTo>
                <a:lnTo>
                  <a:pt x="459486" y="45719"/>
                </a:lnTo>
                <a:lnTo>
                  <a:pt x="507746" y="45719"/>
                </a:lnTo>
                <a:lnTo>
                  <a:pt x="522986" y="38100"/>
                </a:lnTo>
                <a:lnTo>
                  <a:pt x="507745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592067" y="3704844"/>
            <a:ext cx="775970" cy="230504"/>
          </a:xfrm>
          <a:custGeom>
            <a:avLst/>
            <a:gdLst/>
            <a:ahLst/>
            <a:cxnLst/>
            <a:rect l="l" t="t" r="r" b="b"/>
            <a:pathLst>
              <a:path w="775970" h="230504">
                <a:moveTo>
                  <a:pt x="0" y="230123"/>
                </a:moveTo>
                <a:lnTo>
                  <a:pt x="775715" y="230123"/>
                </a:lnTo>
                <a:lnTo>
                  <a:pt x="775715" y="0"/>
                </a:lnTo>
                <a:lnTo>
                  <a:pt x="0" y="0"/>
                </a:lnTo>
                <a:lnTo>
                  <a:pt x="0" y="230123"/>
                </a:lnTo>
                <a:close/>
              </a:path>
            </a:pathLst>
          </a:custGeom>
          <a:solidFill>
            <a:srgbClr val="FF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22731" y="1512823"/>
            <a:ext cx="26047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함수안에 또다른</a:t>
            </a:r>
            <a:r>
              <a:rPr dirty="0" sz="2400" spc="-185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105">
                <a:solidFill>
                  <a:srgbClr val="2E5496"/>
                </a:solidFill>
                <a:latin typeface="한컴 고딕"/>
                <a:cs typeface="한컴 고딕"/>
              </a:rPr>
              <a:t>함수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ahLst/>
            <a:cxnLst/>
            <a:rect l="l" t="t" r="r" b="b"/>
            <a:pathLst>
              <a:path w="10496550" h="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7593" y="788289"/>
            <a:ext cx="1412240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9-3 </a:t>
            </a:r>
            <a:r>
              <a:rPr dirty="0" sz="1800">
                <a:latin typeface="한컴 고딕"/>
                <a:cs typeface="한컴 고딕"/>
              </a:rPr>
              <a:t>:</a:t>
            </a:r>
            <a:r>
              <a:rPr dirty="0" sz="1800" spc="-200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내부함수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95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9_03.html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4296" y="2340864"/>
            <a:ext cx="3377565" cy="2604770"/>
          </a:xfrm>
          <a:custGeom>
            <a:avLst/>
            <a:gdLst/>
            <a:ahLst/>
            <a:cxnLst/>
            <a:rect l="l" t="t" r="r" b="b"/>
            <a:pathLst>
              <a:path w="3377565" h="2604770">
                <a:moveTo>
                  <a:pt x="0" y="2604516"/>
                </a:moveTo>
                <a:lnTo>
                  <a:pt x="3377184" y="2604516"/>
                </a:lnTo>
                <a:lnTo>
                  <a:pt x="3377184" y="0"/>
                </a:lnTo>
                <a:lnTo>
                  <a:pt x="0" y="0"/>
                </a:lnTo>
                <a:lnTo>
                  <a:pt x="0" y="260451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80972" y="3011423"/>
            <a:ext cx="1934210" cy="1310640"/>
          </a:xfrm>
          <a:prstGeom prst="rect">
            <a:avLst/>
          </a:prstGeom>
          <a:solidFill>
            <a:srgbClr val="5B9BD4"/>
          </a:solidFill>
          <a:ln w="15240">
            <a:solidFill>
              <a:srgbClr val="FF0000"/>
            </a:solidFill>
          </a:ln>
        </p:spPr>
        <p:txBody>
          <a:bodyPr wrap="square" lIns="0" tIns="78740" rIns="0" bIns="0" rtlCol="0" vert="horz">
            <a:spAutoFit/>
          </a:bodyPr>
          <a:lstStyle/>
          <a:p>
            <a:pPr marL="168910">
              <a:lnSpc>
                <a:spcPct val="100000"/>
              </a:lnSpc>
              <a:spcBef>
                <a:spcPts val="620"/>
              </a:spcBef>
            </a:pPr>
            <a:r>
              <a:rPr dirty="0" sz="1800" spc="-5">
                <a:solidFill>
                  <a:srgbClr val="FFFFFF"/>
                </a:solidFill>
                <a:latin typeface="맑은 고딕"/>
                <a:cs typeface="맑은 고딕"/>
              </a:rPr>
              <a:t>innerFun1()</a:t>
            </a:r>
            <a:r>
              <a:rPr dirty="0" sz="1800" spc="-10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{…}</a:t>
            </a:r>
            <a:endParaRPr sz="1800">
              <a:latin typeface="맑은 고딕"/>
              <a:cs typeface="맑은 고딕"/>
            </a:endParaRPr>
          </a:p>
          <a:p>
            <a:pPr marL="16891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맑은 고딕"/>
                <a:cs typeface="맑은 고딕"/>
              </a:rPr>
              <a:t>innerFun2()</a:t>
            </a:r>
            <a:r>
              <a:rPr dirty="0" sz="1800" spc="-9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{…}</a:t>
            </a:r>
            <a:endParaRPr sz="1800">
              <a:latin typeface="맑은 고딕"/>
              <a:cs typeface="맑은 고딕"/>
            </a:endParaRPr>
          </a:p>
          <a:p>
            <a:pPr marL="16891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…</a:t>
            </a:r>
            <a:endParaRPr sz="1800">
              <a:latin typeface="맑은 고딕"/>
              <a:cs typeface="맑은 고딕"/>
            </a:endParaRPr>
          </a:p>
          <a:p>
            <a:pPr marL="16891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FFFFFF"/>
                </a:solidFill>
                <a:latin typeface="맑은 고딕"/>
                <a:cs typeface="맑은 고딕"/>
              </a:rPr>
              <a:t>innerFunn()</a:t>
            </a:r>
            <a:r>
              <a:rPr dirty="0" sz="1800" spc="-9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{…}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4296" y="2529078"/>
            <a:ext cx="3377565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맑은 고딕"/>
                <a:cs typeface="맑은 고딕"/>
              </a:rPr>
              <a:t>function outFun </a:t>
            </a: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()</a:t>
            </a:r>
            <a:r>
              <a:rPr dirty="0" sz="1800" spc="-3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{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920"/>
              </a:spcBef>
            </a:pP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}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10611" y="4322064"/>
            <a:ext cx="76200" cy="987425"/>
          </a:xfrm>
          <a:custGeom>
            <a:avLst/>
            <a:gdLst/>
            <a:ahLst/>
            <a:cxnLst/>
            <a:rect l="l" t="t" r="r" b="b"/>
            <a:pathLst>
              <a:path w="76200" h="987425">
                <a:moveTo>
                  <a:pt x="30480" y="910971"/>
                </a:moveTo>
                <a:lnTo>
                  <a:pt x="0" y="910971"/>
                </a:lnTo>
                <a:lnTo>
                  <a:pt x="38100" y="987171"/>
                </a:lnTo>
                <a:lnTo>
                  <a:pt x="69850" y="923671"/>
                </a:lnTo>
                <a:lnTo>
                  <a:pt x="30480" y="923671"/>
                </a:lnTo>
                <a:lnTo>
                  <a:pt x="30480" y="910971"/>
                </a:lnTo>
                <a:close/>
              </a:path>
              <a:path w="76200" h="987425">
                <a:moveTo>
                  <a:pt x="45719" y="0"/>
                </a:moveTo>
                <a:lnTo>
                  <a:pt x="30480" y="0"/>
                </a:lnTo>
                <a:lnTo>
                  <a:pt x="30480" y="923671"/>
                </a:lnTo>
                <a:lnTo>
                  <a:pt x="45719" y="923671"/>
                </a:lnTo>
                <a:lnTo>
                  <a:pt x="45719" y="0"/>
                </a:lnTo>
                <a:close/>
              </a:path>
              <a:path w="76200" h="987425">
                <a:moveTo>
                  <a:pt x="76200" y="910971"/>
                </a:moveTo>
                <a:lnTo>
                  <a:pt x="45719" y="910971"/>
                </a:lnTo>
                <a:lnTo>
                  <a:pt x="45719" y="923671"/>
                </a:lnTo>
                <a:lnTo>
                  <a:pt x="69850" y="923671"/>
                </a:lnTo>
                <a:lnTo>
                  <a:pt x="76200" y="9109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110183" y="5317997"/>
            <a:ext cx="30753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5">
                <a:latin typeface="한컴 고딕"/>
                <a:cs typeface="한컴 고딕"/>
              </a:rPr>
              <a:t>내부 함수로 외부에서는 호출</a:t>
            </a:r>
            <a:r>
              <a:rPr dirty="0" sz="1800" spc="-240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불가</a:t>
            </a:r>
            <a:endParaRPr sz="1800">
              <a:latin typeface="한컴 고딕"/>
              <a:cs typeface="한컴 고딕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99176" y="2340863"/>
            <a:ext cx="3668267" cy="3979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822180" y="3844902"/>
            <a:ext cx="1214627" cy="1010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37547" y="4082796"/>
            <a:ext cx="414655" cy="494030"/>
          </a:xfrm>
          <a:custGeom>
            <a:avLst/>
            <a:gdLst/>
            <a:ahLst/>
            <a:cxnLst/>
            <a:rect l="l" t="t" r="r" b="b"/>
            <a:pathLst>
              <a:path w="414654" h="494029">
                <a:moveTo>
                  <a:pt x="207263" y="0"/>
                </a:moveTo>
                <a:lnTo>
                  <a:pt x="207263" y="123443"/>
                </a:lnTo>
                <a:lnTo>
                  <a:pt x="0" y="123443"/>
                </a:lnTo>
                <a:lnTo>
                  <a:pt x="0" y="370331"/>
                </a:lnTo>
                <a:lnTo>
                  <a:pt x="207263" y="370331"/>
                </a:lnTo>
                <a:lnTo>
                  <a:pt x="207263" y="493775"/>
                </a:lnTo>
                <a:lnTo>
                  <a:pt x="414527" y="246887"/>
                </a:lnTo>
                <a:lnTo>
                  <a:pt x="207263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355727" y="214121"/>
            <a:ext cx="11480545" cy="30975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  <a:defRPr/>
            </a:pPr>
            <a:r>
              <a:rPr b="0" spc="-5"/>
              <a:t>javascript </a:t>
            </a:r>
            <a:r>
              <a:rPr/>
              <a:t>&amp;</a:t>
            </a:r>
            <a:r>
              <a:rPr b="0" spc="-65"/>
              <a:t> </a:t>
            </a:r>
            <a:r>
              <a:rPr b="0" spc="-5"/>
              <a:t>node.js</a:t>
            </a:r>
            <a:endParaRPr b="0" spc="-5"/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 txBox="1"/>
          <p:nvPr/>
        </p:nvSpPr>
        <p:spPr>
          <a:xfrm>
            <a:off x="922731" y="1512823"/>
            <a:ext cx="8807450" cy="74460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 b="0" spc="-100">
                <a:solidFill>
                  <a:srgbClr val="2e5496"/>
                </a:solidFill>
                <a:latin typeface="한컴 고딕"/>
                <a:cs typeface="한컴 고딕"/>
              </a:rPr>
              <a:t>매개변수로 함수를 </a:t>
            </a:r>
            <a:r>
              <a:rPr sz="2400" b="0" spc="-85">
                <a:solidFill>
                  <a:srgbClr val="2e5496"/>
                </a:solidFill>
                <a:latin typeface="한컴 고딕"/>
                <a:cs typeface="한컴 고딕"/>
              </a:rPr>
              <a:t>전달하고, </a:t>
            </a:r>
            <a:r>
              <a:rPr sz="2400" b="0" spc="-100">
                <a:solidFill>
                  <a:srgbClr val="2e5496"/>
                </a:solidFill>
                <a:latin typeface="한컴 고딕"/>
                <a:cs typeface="한컴 고딕"/>
              </a:rPr>
              <a:t>전달된 매개변수가 특정 시점에 호출되는</a:t>
            </a:r>
            <a:r>
              <a:rPr sz="2400" b="0" spc="-155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sz="2400" b="0" spc="-100">
                <a:solidFill>
                  <a:srgbClr val="2e5496"/>
                </a:solidFill>
                <a:latin typeface="한컴 고딕"/>
                <a:cs typeface="한컴 고딕"/>
              </a:rPr>
              <a:t>것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rect l="l" t="t" r="r" b="b"/>
            <a:pathLst>
              <a:path w="1049655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 txBox="1"/>
          <p:nvPr/>
        </p:nvSpPr>
        <p:spPr>
          <a:xfrm>
            <a:off x="507593" y="788289"/>
            <a:ext cx="1412240" cy="859536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0" spc="-10">
                <a:latin typeface="한컴 고딕"/>
                <a:cs typeface="한컴 고딕"/>
              </a:rPr>
              <a:t>9-4 </a:t>
            </a:r>
            <a:r>
              <a:rPr sz="1800">
                <a:latin typeface="한컴 고딕"/>
                <a:cs typeface="한컴 고딕"/>
              </a:rPr>
              <a:t>:</a:t>
            </a:r>
            <a:r>
              <a:rPr sz="1800" b="0" spc="-200">
                <a:latin typeface="한컴 고딕"/>
                <a:cs typeface="한컴 고딕"/>
              </a:rPr>
              <a:t> </a:t>
            </a:r>
            <a:r>
              <a:rPr sz="1800" b="0" spc="-75">
                <a:latin typeface="한컴 고딕"/>
                <a:cs typeface="한컴 고딕"/>
              </a:rPr>
              <a:t>콜백함수</a:t>
            </a:r>
            <a:endParaRPr sz="1800" b="0" spc="-75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  <a:defRPr/>
            </a:pPr>
            <a:r>
              <a:rPr sz="1200">
                <a:latin typeface="한컴 고딕"/>
                <a:cs typeface="한컴 고딕"/>
              </a:rPr>
              <a:t>Ex :</a:t>
            </a:r>
            <a:r>
              <a:rPr sz="1200" b="0" spc="-95">
                <a:latin typeface="한컴 고딕"/>
                <a:cs typeface="한컴 고딕"/>
              </a:rPr>
              <a:t> </a:t>
            </a:r>
            <a:r>
              <a:rPr sz="1200" b="0" spc="-5">
                <a:latin typeface="한컴 고딕"/>
                <a:cs typeface="한컴 고딕"/>
              </a:rPr>
              <a:t>9_04.html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4296" y="2340864"/>
            <a:ext cx="3377565" cy="2604770"/>
          </a:xfrm>
          <a:custGeom>
            <a:avLst/>
            <a:gdLst/>
            <a:rect l="l" t="t" r="r" b="b"/>
            <a:pathLst>
              <a:path w="3377565" h="2604770">
                <a:moveTo>
                  <a:pt x="0" y="2604516"/>
                </a:moveTo>
                <a:lnTo>
                  <a:pt x="3377184" y="2604516"/>
                </a:lnTo>
                <a:lnTo>
                  <a:pt x="3377184" y="0"/>
                </a:lnTo>
                <a:lnTo>
                  <a:pt x="0" y="0"/>
                </a:lnTo>
                <a:lnTo>
                  <a:pt x="0" y="260451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object 8"/>
          <p:cNvSpPr txBox="1"/>
          <p:nvPr/>
        </p:nvSpPr>
        <p:spPr>
          <a:xfrm>
            <a:off x="1751076" y="3741420"/>
            <a:ext cx="706120" cy="306705"/>
          </a:xfrm>
          <a:prstGeom prst="rect">
            <a:avLst/>
          </a:prstGeom>
          <a:solidFill>
            <a:srgbClr val="5b9bd4"/>
          </a:solidFill>
          <a:ln w="15239">
            <a:solidFill>
              <a:srgbClr val="ff0000"/>
            </a:solidFill>
          </a:ln>
        </p:spPr>
        <p:txBody>
          <a:bodyPr vert="horz" wrap="square" lIns="0" tIns="34925" rIns="0" bIns="0">
            <a:spAutoFit/>
          </a:bodyPr>
          <a:lstStyle/>
          <a:p>
            <a:pPr marL="99060">
              <a:lnSpc>
                <a:spcPct val="100000"/>
              </a:lnSpc>
              <a:spcBef>
                <a:spcPts val="275"/>
              </a:spcBef>
              <a:defRPr/>
            </a:pPr>
            <a:r>
              <a:rPr sz="1800" b="0" spc="-5">
                <a:solidFill>
                  <a:srgbClr val="ffffff"/>
                </a:solidFill>
                <a:latin typeface="맑은 고딕"/>
                <a:cs typeface="맑은 고딕"/>
              </a:rPr>
              <a:t>fun();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4296" y="2666238"/>
            <a:ext cx="3377564" cy="19819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0" spc="-5">
                <a:solidFill>
                  <a:srgbClr val="ffffff"/>
                </a:solidFill>
                <a:latin typeface="맑은 고딕"/>
                <a:cs typeface="맑은 고딕"/>
              </a:rPr>
              <a:t>function funName </a:t>
            </a:r>
            <a:r>
              <a:rPr sz="1800">
                <a:solidFill>
                  <a:srgbClr val="ffffff"/>
                </a:solidFill>
                <a:latin typeface="맑은 고딕"/>
                <a:cs typeface="맑은 고딕"/>
              </a:rPr>
              <a:t>(fun)</a:t>
            </a:r>
            <a:r>
              <a:rPr sz="1800" b="0" spc="-3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>
                <a:solidFill>
                  <a:srgbClr val="ffffff"/>
                </a:solidFill>
                <a:latin typeface="맑은 고딕"/>
                <a:cs typeface="맑은 고딕"/>
              </a:rPr>
              <a:t>{</a:t>
            </a:r>
            <a:endParaRPr sz="1800">
              <a:solidFill>
                <a:srgbClr val="ffffff"/>
              </a:solidFill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defRPr/>
            </a:pPr>
            <a:endParaRPr sz="1850">
              <a:latin typeface="Times New Roman"/>
              <a:cs typeface="Times New Roman"/>
            </a:endParaRPr>
          </a:p>
          <a:p>
            <a:pPr marR="621665" algn="ctr">
              <a:lnSpc>
                <a:spcPct val="100000"/>
              </a:lnSpc>
              <a:defRPr/>
            </a:pPr>
            <a:r>
              <a:rPr sz="1800">
                <a:solidFill>
                  <a:srgbClr val="ffffff"/>
                </a:solidFill>
                <a:latin typeface="맑은 고딕"/>
                <a:cs typeface="맑은 고딕"/>
              </a:rPr>
              <a:t>실행문;</a:t>
            </a:r>
            <a:endParaRPr sz="1800">
              <a:solidFill>
                <a:srgbClr val="ffffff"/>
              </a:solidFill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defRPr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defRPr/>
            </a:pPr>
            <a:endParaRPr sz="32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defRPr/>
            </a:pPr>
            <a:r>
              <a:rPr sz="1800">
                <a:solidFill>
                  <a:srgbClr val="ffffff"/>
                </a:solidFill>
                <a:latin typeface="맑은 고딕"/>
                <a:cs typeface="맑은 고딕"/>
              </a:rPr>
              <a:t>}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92451" y="4101084"/>
            <a:ext cx="76200" cy="987425"/>
          </a:xfrm>
          <a:custGeom>
            <a:avLst/>
            <a:gdLst/>
            <a:rect l="l" t="t" r="r" b="b"/>
            <a:pathLst>
              <a:path w="76200" h="987425">
                <a:moveTo>
                  <a:pt x="30480" y="910971"/>
                </a:moveTo>
                <a:lnTo>
                  <a:pt x="0" y="910971"/>
                </a:lnTo>
                <a:lnTo>
                  <a:pt x="38100" y="987171"/>
                </a:lnTo>
                <a:lnTo>
                  <a:pt x="69850" y="923671"/>
                </a:lnTo>
                <a:lnTo>
                  <a:pt x="30480" y="923671"/>
                </a:lnTo>
                <a:lnTo>
                  <a:pt x="30480" y="910971"/>
                </a:lnTo>
                <a:close/>
              </a:path>
              <a:path w="76200" h="987425">
                <a:moveTo>
                  <a:pt x="45720" y="0"/>
                </a:moveTo>
                <a:lnTo>
                  <a:pt x="30480" y="0"/>
                </a:lnTo>
                <a:lnTo>
                  <a:pt x="30480" y="923671"/>
                </a:lnTo>
                <a:lnTo>
                  <a:pt x="45720" y="923671"/>
                </a:lnTo>
                <a:lnTo>
                  <a:pt x="45720" y="0"/>
                </a:lnTo>
                <a:close/>
              </a:path>
              <a:path w="76200" h="987425">
                <a:moveTo>
                  <a:pt x="76200" y="910971"/>
                </a:moveTo>
                <a:lnTo>
                  <a:pt x="45720" y="910971"/>
                </a:lnTo>
                <a:lnTo>
                  <a:pt x="45720" y="923671"/>
                </a:lnTo>
                <a:lnTo>
                  <a:pt x="69850" y="923671"/>
                </a:lnTo>
                <a:lnTo>
                  <a:pt x="76200" y="9109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object 11"/>
          <p:cNvSpPr txBox="1"/>
          <p:nvPr/>
        </p:nvSpPr>
        <p:spPr>
          <a:xfrm>
            <a:off x="821537" y="5096383"/>
            <a:ext cx="2618105" cy="56146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0" spc="-75">
                <a:latin typeface="한컴 고딕"/>
                <a:cs typeface="한컴 고딕"/>
              </a:rPr>
              <a:t>매개변수로 전달된 함수</a:t>
            </a:r>
            <a:r>
              <a:rPr sz="1800" b="0" spc="-220">
                <a:latin typeface="한컴 고딕"/>
                <a:cs typeface="한컴 고딕"/>
              </a:rPr>
              <a:t> </a:t>
            </a:r>
            <a:r>
              <a:rPr sz="1800" b="0" spc="-75">
                <a:latin typeface="한컴 고딕"/>
                <a:cs typeface="한컴 고딕"/>
              </a:rPr>
              <a:t>실행</a:t>
            </a:r>
            <a:endParaRPr sz="1800">
              <a:latin typeface="한컴 고딕"/>
              <a:cs typeface="한컴 고딕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223247" y="3642359"/>
            <a:ext cx="416559" cy="494030"/>
          </a:xfrm>
          <a:custGeom>
            <a:avLst/>
            <a:gdLst/>
            <a:rect l="l" t="t" r="r" b="b"/>
            <a:pathLst>
              <a:path w="416559" h="494029">
                <a:moveTo>
                  <a:pt x="208025" y="0"/>
                </a:moveTo>
                <a:lnTo>
                  <a:pt x="208025" y="123443"/>
                </a:lnTo>
                <a:lnTo>
                  <a:pt x="0" y="123443"/>
                </a:lnTo>
                <a:lnTo>
                  <a:pt x="0" y="370331"/>
                </a:lnTo>
                <a:lnTo>
                  <a:pt x="208025" y="370331"/>
                </a:lnTo>
                <a:lnTo>
                  <a:pt x="208025" y="493775"/>
                </a:lnTo>
                <a:lnTo>
                  <a:pt x="416051" y="246887"/>
                </a:lnTo>
                <a:lnTo>
                  <a:pt x="20802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3" name="object 13"/>
          <p:cNvSpPr/>
          <p:nvPr/>
        </p:nvSpPr>
        <p:spPr>
          <a:xfrm>
            <a:off x="1371600" y="152401"/>
            <a:ext cx="7772400" cy="6476999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object 14"/>
          <p:cNvSpPr/>
          <p:nvPr/>
        </p:nvSpPr>
        <p:spPr>
          <a:xfrm>
            <a:off x="9636252" y="2275332"/>
            <a:ext cx="1594103" cy="416814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1047" y="214121"/>
            <a:ext cx="24352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C000"/>
                </a:solidFill>
                <a:latin typeface="맑은 고딕"/>
                <a:cs typeface="맑은 고딕"/>
              </a:rPr>
              <a:t>javascript </a:t>
            </a:r>
            <a:r>
              <a:rPr dirty="0" sz="2000" b="1">
                <a:solidFill>
                  <a:srgbClr val="FFC000"/>
                </a:solidFill>
                <a:latin typeface="맑은 고딕"/>
                <a:cs typeface="맑은 고딕"/>
              </a:rPr>
              <a:t>&amp;</a:t>
            </a:r>
            <a:r>
              <a:rPr dirty="0" sz="2000" spc="-65" b="1">
                <a:solidFill>
                  <a:srgbClr val="FFC000"/>
                </a:solidFill>
                <a:latin typeface="맑은 고딕"/>
                <a:cs typeface="맑은 고딕"/>
              </a:rPr>
              <a:t> </a:t>
            </a:r>
            <a:r>
              <a:rPr dirty="0" sz="2000" spc="-5" b="1">
                <a:solidFill>
                  <a:srgbClr val="FFC000"/>
                </a:solidFill>
                <a:latin typeface="맑은 고딕"/>
                <a:cs typeface="맑은 고딕"/>
              </a:rPr>
              <a:t>node.js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22731" y="1512823"/>
            <a:ext cx="86620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개발자가 직접 만들지 않아도 </a:t>
            </a:r>
            <a:r>
              <a:rPr dirty="0" sz="2400" spc="-10">
                <a:solidFill>
                  <a:srgbClr val="2E5496"/>
                </a:solidFill>
                <a:latin typeface="한컴 고딕"/>
                <a:cs typeface="한컴 고딕"/>
              </a:rPr>
              <a:t>javascript가 </a:t>
            </a: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기본적으로 제공해주는</a:t>
            </a:r>
            <a:r>
              <a:rPr dirty="0" sz="2400" spc="-225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105">
                <a:solidFill>
                  <a:srgbClr val="2E5496"/>
                </a:solidFill>
                <a:latin typeface="한컴 고딕"/>
                <a:cs typeface="한컴 고딕"/>
              </a:rPr>
              <a:t>함수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ahLst/>
            <a:cxnLst/>
            <a:rect l="l" t="t" r="r" b="b"/>
            <a:pathLst>
              <a:path w="10496550" h="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7593" y="788289"/>
            <a:ext cx="1412240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9-5 </a:t>
            </a:r>
            <a:r>
              <a:rPr dirty="0" sz="1800">
                <a:latin typeface="한컴 고딕"/>
                <a:cs typeface="한컴 고딕"/>
              </a:rPr>
              <a:t>:</a:t>
            </a:r>
            <a:r>
              <a:rPr dirty="0" sz="1800" spc="-200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내장함수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95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9_05.html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8363" y="2654807"/>
            <a:ext cx="1844039" cy="845819"/>
          </a:xfrm>
          <a:prstGeom prst="rect">
            <a:avLst/>
          </a:prstGeom>
          <a:solidFill>
            <a:srgbClr val="538235"/>
          </a:solidFill>
        </p:spPr>
        <p:txBody>
          <a:bodyPr wrap="square" lIns="0" tIns="172085" rIns="0" bIns="0" rtlCol="0" vert="horz">
            <a:spAutoFit/>
          </a:bodyPr>
          <a:lstStyle/>
          <a:p>
            <a:pPr marL="342265">
              <a:lnSpc>
                <a:spcPct val="100000"/>
              </a:lnSpc>
              <a:spcBef>
                <a:spcPts val="1355"/>
              </a:spcBef>
            </a:pPr>
            <a:r>
              <a:rPr dirty="0" sz="3200" spc="0">
                <a:solidFill>
                  <a:srgbClr val="FFFFFF"/>
                </a:solidFill>
                <a:latin typeface="맑은 고딕"/>
                <a:cs typeface="맑은 고딕"/>
              </a:rPr>
              <a:t>alert();</a:t>
            </a:r>
            <a:endParaRPr sz="32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32404" y="3942588"/>
            <a:ext cx="2936875" cy="870585"/>
          </a:xfrm>
          <a:prstGeom prst="rect">
            <a:avLst/>
          </a:prstGeom>
          <a:solidFill>
            <a:srgbClr val="00AFEF"/>
          </a:solidFill>
        </p:spPr>
        <p:txBody>
          <a:bodyPr wrap="square" lIns="0" tIns="184785" rIns="0" bIns="0" rtlCol="0" vert="horz">
            <a:spAutoFit/>
          </a:bodyPr>
          <a:lstStyle/>
          <a:p>
            <a:pPr marL="257175">
              <a:lnSpc>
                <a:spcPct val="100000"/>
              </a:lnSpc>
              <a:spcBef>
                <a:spcPts val="1455"/>
              </a:spcBef>
            </a:pPr>
            <a:r>
              <a:rPr dirty="0" sz="3200">
                <a:solidFill>
                  <a:srgbClr val="FFFFFF"/>
                </a:solidFill>
                <a:latin typeface="맑은 고딕"/>
                <a:cs typeface="맑은 고딕"/>
              </a:rPr>
              <a:t>console.log();</a:t>
            </a:r>
            <a:endParaRPr sz="32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45379" y="2470404"/>
            <a:ext cx="2938780" cy="868680"/>
          </a:xfrm>
          <a:prstGeom prst="rect">
            <a:avLst/>
          </a:prstGeom>
          <a:solidFill>
            <a:srgbClr val="A9D18E"/>
          </a:solidFill>
        </p:spPr>
        <p:txBody>
          <a:bodyPr wrap="square" lIns="0" tIns="184150" rIns="0" bIns="0" rtlCol="0" vert="horz">
            <a:spAutoFit/>
          </a:bodyPr>
          <a:lstStyle/>
          <a:p>
            <a:pPr marL="277495">
              <a:lnSpc>
                <a:spcPct val="100000"/>
              </a:lnSpc>
              <a:spcBef>
                <a:spcPts val="1450"/>
              </a:spcBef>
            </a:pPr>
            <a:r>
              <a:rPr dirty="0" sz="3200" spc="-5">
                <a:solidFill>
                  <a:srgbClr val="FFFFFF"/>
                </a:solidFill>
                <a:latin typeface="맑은 고딕"/>
                <a:cs typeface="맑은 고딕"/>
              </a:rPr>
              <a:t>setTimeout();</a:t>
            </a:r>
            <a:endParaRPr sz="32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0859" y="4376928"/>
            <a:ext cx="2936875" cy="870585"/>
          </a:xfrm>
          <a:prstGeom prst="rect">
            <a:avLst/>
          </a:prstGeom>
          <a:solidFill>
            <a:srgbClr val="FFD966"/>
          </a:solidFill>
        </p:spPr>
        <p:txBody>
          <a:bodyPr wrap="square" lIns="0" tIns="184785" rIns="0" bIns="0" rtlCol="0" vert="horz">
            <a:spAutoFit/>
          </a:bodyPr>
          <a:lstStyle/>
          <a:p>
            <a:pPr marL="351790">
              <a:lnSpc>
                <a:spcPct val="100000"/>
              </a:lnSpc>
              <a:spcBef>
                <a:spcPts val="1455"/>
              </a:spcBef>
            </a:pPr>
            <a:r>
              <a:rPr dirty="0" sz="3200">
                <a:solidFill>
                  <a:srgbClr val="FFFFFF"/>
                </a:solidFill>
                <a:latin typeface="맑은 고딕"/>
                <a:cs typeface="맑은 고딕"/>
              </a:rPr>
              <a:t>setInterval();</a:t>
            </a:r>
            <a:endParaRPr sz="32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01940" y="2772155"/>
            <a:ext cx="2936875" cy="868680"/>
          </a:xfrm>
          <a:prstGeom prst="rect">
            <a:avLst/>
          </a:prstGeom>
          <a:solidFill>
            <a:srgbClr val="A9D18E"/>
          </a:solidFill>
        </p:spPr>
        <p:txBody>
          <a:bodyPr wrap="square" lIns="0" tIns="183515" rIns="0" bIns="0" rtlCol="0" vert="horz">
            <a:spAutoFit/>
          </a:bodyPr>
          <a:lstStyle/>
          <a:p>
            <a:pPr marL="112395">
              <a:lnSpc>
                <a:spcPct val="100000"/>
              </a:lnSpc>
              <a:spcBef>
                <a:spcPts val="1445"/>
              </a:spcBef>
            </a:pPr>
            <a:r>
              <a:rPr dirty="0" sz="3200" spc="-5">
                <a:solidFill>
                  <a:srgbClr val="FFFFFF"/>
                </a:solidFill>
                <a:latin typeface="맑은 고딕"/>
                <a:cs typeface="맑은 고딕"/>
              </a:rPr>
              <a:t>clearTimeout();</a:t>
            </a:r>
            <a:endParaRPr sz="320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31935" y="5265420"/>
            <a:ext cx="2936875" cy="868680"/>
          </a:xfrm>
          <a:prstGeom prst="rect">
            <a:avLst/>
          </a:prstGeom>
          <a:solidFill>
            <a:srgbClr val="FFD966"/>
          </a:solidFill>
        </p:spPr>
        <p:txBody>
          <a:bodyPr wrap="square" lIns="0" tIns="184150" rIns="0" bIns="0" rtlCol="0" vert="horz">
            <a:spAutoFit/>
          </a:bodyPr>
          <a:lstStyle/>
          <a:p>
            <a:pPr marL="185420">
              <a:lnSpc>
                <a:spcPct val="100000"/>
              </a:lnSpc>
              <a:spcBef>
                <a:spcPts val="1450"/>
              </a:spcBef>
            </a:pPr>
            <a:r>
              <a:rPr dirty="0" sz="3200">
                <a:solidFill>
                  <a:srgbClr val="FFFFFF"/>
                </a:solidFill>
                <a:latin typeface="맑은 고딕"/>
                <a:cs typeface="맑은 고딕"/>
              </a:rPr>
              <a:t>clearInterval();</a:t>
            </a:r>
            <a:endParaRPr sz="3200">
              <a:latin typeface="맑은 고딕"/>
              <a:cs typeface="맑은 고딕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3708" y="5414771"/>
            <a:ext cx="2936875" cy="870585"/>
          </a:xfrm>
          <a:prstGeom prst="rect">
            <a:avLst/>
          </a:prstGeom>
          <a:solidFill>
            <a:srgbClr val="F4B083"/>
          </a:solidFill>
        </p:spPr>
        <p:txBody>
          <a:bodyPr wrap="square" lIns="0" tIns="185420" rIns="0" bIns="0" rtlCol="0" vert="horz">
            <a:spAutoFit/>
          </a:bodyPr>
          <a:lstStyle/>
          <a:p>
            <a:pPr marL="939165">
              <a:lnSpc>
                <a:spcPct val="100000"/>
              </a:lnSpc>
              <a:spcBef>
                <a:spcPts val="1460"/>
              </a:spcBef>
            </a:pPr>
            <a:r>
              <a:rPr dirty="0" sz="3200" spc="-15">
                <a:solidFill>
                  <a:srgbClr val="FFFFFF"/>
                </a:solidFill>
                <a:latin typeface="맑은 고딕"/>
                <a:cs typeface="맑은 고딕"/>
              </a:rPr>
              <a:t>eval();</a:t>
            </a:r>
            <a:endParaRPr sz="3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e9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On-screen Show (4:3)</ep:PresentationFormat>
  <ep:Paragraphs>0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Theme</vt:lpstr>
      <vt:lpstr>9강_함수-심화</vt:lpstr>
      <vt:lpstr>javascript &amp; node.js</vt:lpstr>
      <vt:lpstr>슬라이드 3</vt:lpstr>
      <vt:lpstr>슬라이드 4</vt:lpstr>
      <vt:lpstr>javascript &amp; node.js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2019-12-31T00:31:29.000</dcterms:created>
  <dc:creator>house</dc:creator>
  <cp:lastModifiedBy>user</cp:lastModifiedBy>
  <dcterms:modified xsi:type="dcterms:W3CDTF">2019-12-31T02:50:56.886</dcterms:modified>
  <cp:revision>2</cp:revision>
  <dc:title>웹사이트 콘텐츠 디자인 보고서  (성수IT종합센터, 성수메이커스페이스)</dc:title>
  <cp:version>1000.0000.01</cp:version>
</cp:coreProperties>
</file>