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7421" y="1842642"/>
            <a:ext cx="4681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4" b="0">
                <a:solidFill>
                  <a:srgbClr val="FFFFFF"/>
                </a:solidFill>
                <a:latin typeface="한컴 고딕"/>
                <a:cs typeface="한컴 고딕"/>
              </a:rPr>
              <a:t>14강_DOM(문서객체)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314071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12700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466090" algn="l"/>
              </a:tabLst>
            </a:pPr>
            <a:r>
              <a:rPr dirty="0" sz="1400" spc="-25">
                <a:solidFill>
                  <a:srgbClr val="FFFFFF"/>
                </a:solidFill>
                <a:latin typeface="한컴 고딕"/>
                <a:cs typeface="한컴 고딕"/>
              </a:rPr>
              <a:t>DOM개요</a:t>
            </a:r>
            <a:endParaRPr sz="1400">
              <a:latin typeface="한컴 고딕"/>
              <a:cs typeface="한컴 고딕"/>
            </a:endParaRPr>
          </a:p>
          <a:p>
            <a:pPr lvl="1" marL="12700" marR="5080">
              <a:lnSpc>
                <a:spcPct val="100000"/>
              </a:lnSpc>
              <a:buAutoNum type="arabicPlain"/>
              <a:tabLst>
                <a:tab pos="466090" algn="l"/>
              </a:tabLst>
            </a:pP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javascript를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이용해서 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문서만들기 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14-3 javascript를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이용해서 </a:t>
            </a: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2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선택하기 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14-4 javascript를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이용해서 </a:t>
            </a: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400" spc="-2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삭제하기 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14-5 javascript를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이용해서</a:t>
            </a:r>
            <a:r>
              <a:rPr dirty="0" sz="1400" spc="-23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한컴 고딕"/>
                <a:cs typeface="한컴 고딕"/>
              </a:rPr>
              <a:t>CSS적용하기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122807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40">
                <a:latin typeface="한컴 고딕"/>
                <a:cs typeface="한컴 고딕"/>
              </a:rPr>
              <a:t> </a:t>
            </a:r>
            <a:r>
              <a:rPr dirty="0" sz="1800" spc="-30">
                <a:latin typeface="한컴 고딕"/>
                <a:cs typeface="한컴 고딕"/>
              </a:rPr>
              <a:t>DOM개요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40">
                <a:solidFill>
                  <a:srgbClr val="2E5496"/>
                </a:solidFill>
                <a:latin typeface="한컴 고딕"/>
                <a:cs typeface="한컴 고딕"/>
              </a:rPr>
              <a:t>DOM이란? </a:t>
            </a: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Document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Object </a:t>
            </a: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Model의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약자로 </a:t>
            </a: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웹문서(태그)와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관련된 객체를</a:t>
            </a:r>
            <a:r>
              <a:rPr dirty="0" sz="2400" spc="-39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뜻한다.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69602" y="2472282"/>
            <a:ext cx="5895226" cy="22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0594" y="5722721"/>
            <a:ext cx="920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맑은 고딕"/>
                <a:cs typeface="맑은 고딕"/>
              </a:rPr>
              <a:t>Javascript를 </a:t>
            </a:r>
            <a:r>
              <a:rPr dirty="0" sz="1800">
                <a:latin typeface="맑은 고딕"/>
                <a:cs typeface="맑은 고딕"/>
              </a:rPr>
              <a:t>이용해서 html태그 객체를 생성, 추가, 삭제, 이동 등의 작업을 할수</a:t>
            </a:r>
            <a:r>
              <a:rPr dirty="0" sz="1800" spc="-4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있습니다.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7844" y="2340864"/>
            <a:ext cx="2771976" cy="2892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5494" y="2596133"/>
            <a:ext cx="608330" cy="216535"/>
          </a:xfrm>
          <a:custGeom>
            <a:avLst/>
            <a:gdLst/>
            <a:ahLst/>
            <a:cxnLst/>
            <a:rect l="l" t="t" r="r" b="b"/>
            <a:pathLst>
              <a:path w="608330" h="216535">
                <a:moveTo>
                  <a:pt x="0" y="216408"/>
                </a:moveTo>
                <a:lnTo>
                  <a:pt x="608076" y="216408"/>
                </a:lnTo>
                <a:lnTo>
                  <a:pt x="608076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18432" y="2866644"/>
            <a:ext cx="658495" cy="38290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38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태그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5494" y="3818382"/>
            <a:ext cx="608330" cy="216535"/>
          </a:xfrm>
          <a:custGeom>
            <a:avLst/>
            <a:gdLst/>
            <a:ahLst/>
            <a:cxnLst/>
            <a:rect l="l" t="t" r="r" b="b"/>
            <a:pathLst>
              <a:path w="608330" h="216535">
                <a:moveTo>
                  <a:pt x="0" y="216408"/>
                </a:moveTo>
                <a:lnTo>
                  <a:pt x="608076" y="216408"/>
                </a:lnTo>
                <a:lnTo>
                  <a:pt x="608076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3822" y="4136897"/>
            <a:ext cx="381000" cy="175260"/>
          </a:xfrm>
          <a:custGeom>
            <a:avLst/>
            <a:gdLst/>
            <a:ahLst/>
            <a:cxnLst/>
            <a:rect l="l" t="t" r="r" b="b"/>
            <a:pathLst>
              <a:path w="381000" h="175260">
                <a:moveTo>
                  <a:pt x="0" y="175259"/>
                </a:moveTo>
                <a:lnTo>
                  <a:pt x="381000" y="175259"/>
                </a:lnTo>
                <a:lnTo>
                  <a:pt x="381000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18432" y="3515867"/>
            <a:ext cx="658495" cy="381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699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노드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8432" y="4163567"/>
            <a:ext cx="658495" cy="381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762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375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1792" y="2697352"/>
            <a:ext cx="2332990" cy="387350"/>
          </a:xfrm>
          <a:custGeom>
            <a:avLst/>
            <a:gdLst/>
            <a:ahLst/>
            <a:cxnLst/>
            <a:rect l="l" t="t" r="r" b="b"/>
            <a:pathLst>
              <a:path w="2332990" h="387350">
                <a:moveTo>
                  <a:pt x="2256216" y="355475"/>
                </a:moveTo>
                <a:lnTo>
                  <a:pt x="2251456" y="386842"/>
                </a:lnTo>
                <a:lnTo>
                  <a:pt x="2332482" y="360680"/>
                </a:lnTo>
                <a:lnTo>
                  <a:pt x="2327806" y="357377"/>
                </a:lnTo>
                <a:lnTo>
                  <a:pt x="2268728" y="357377"/>
                </a:lnTo>
                <a:lnTo>
                  <a:pt x="2256216" y="355475"/>
                </a:lnTo>
                <a:close/>
              </a:path>
              <a:path w="2332990" h="387350">
                <a:moveTo>
                  <a:pt x="2258124" y="342903"/>
                </a:moveTo>
                <a:lnTo>
                  <a:pt x="2256216" y="355475"/>
                </a:lnTo>
                <a:lnTo>
                  <a:pt x="2268728" y="357377"/>
                </a:lnTo>
                <a:lnTo>
                  <a:pt x="2270633" y="344805"/>
                </a:lnTo>
                <a:lnTo>
                  <a:pt x="2258124" y="342903"/>
                </a:lnTo>
                <a:close/>
              </a:path>
              <a:path w="2332990" h="387350">
                <a:moveTo>
                  <a:pt x="2262885" y="311531"/>
                </a:moveTo>
                <a:lnTo>
                  <a:pt x="2258124" y="342903"/>
                </a:lnTo>
                <a:lnTo>
                  <a:pt x="2270633" y="344805"/>
                </a:lnTo>
                <a:lnTo>
                  <a:pt x="2268728" y="357377"/>
                </a:lnTo>
                <a:lnTo>
                  <a:pt x="2327806" y="357377"/>
                </a:lnTo>
                <a:lnTo>
                  <a:pt x="2262885" y="311531"/>
                </a:lnTo>
                <a:close/>
              </a:path>
              <a:path w="2332990" h="387350">
                <a:moveTo>
                  <a:pt x="2031" y="0"/>
                </a:moveTo>
                <a:lnTo>
                  <a:pt x="0" y="12446"/>
                </a:lnTo>
                <a:lnTo>
                  <a:pt x="2256216" y="355475"/>
                </a:lnTo>
                <a:lnTo>
                  <a:pt x="2258124" y="342903"/>
                </a:lnTo>
                <a:lnTo>
                  <a:pt x="2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0648" y="3049523"/>
            <a:ext cx="2333625" cy="883285"/>
          </a:xfrm>
          <a:custGeom>
            <a:avLst/>
            <a:gdLst/>
            <a:ahLst/>
            <a:cxnLst/>
            <a:rect l="l" t="t" r="r" b="b"/>
            <a:pathLst>
              <a:path w="2333625" h="883285">
                <a:moveTo>
                  <a:pt x="2260055" y="29810"/>
                </a:moveTo>
                <a:lnTo>
                  <a:pt x="0" y="871219"/>
                </a:lnTo>
                <a:lnTo>
                  <a:pt x="4318" y="883157"/>
                </a:lnTo>
                <a:lnTo>
                  <a:pt x="2264472" y="41632"/>
                </a:lnTo>
                <a:lnTo>
                  <a:pt x="2260055" y="29810"/>
                </a:lnTo>
                <a:close/>
              </a:path>
              <a:path w="2333625" h="883285">
                <a:moveTo>
                  <a:pt x="2318463" y="25400"/>
                </a:moveTo>
                <a:lnTo>
                  <a:pt x="2271903" y="25400"/>
                </a:lnTo>
                <a:lnTo>
                  <a:pt x="2276348" y="37211"/>
                </a:lnTo>
                <a:lnTo>
                  <a:pt x="2264472" y="41632"/>
                </a:lnTo>
                <a:lnTo>
                  <a:pt x="2275586" y="71374"/>
                </a:lnTo>
                <a:lnTo>
                  <a:pt x="2318463" y="25400"/>
                </a:lnTo>
                <a:close/>
              </a:path>
              <a:path w="2333625" h="883285">
                <a:moveTo>
                  <a:pt x="2271903" y="25400"/>
                </a:moveTo>
                <a:lnTo>
                  <a:pt x="2260055" y="29810"/>
                </a:lnTo>
                <a:lnTo>
                  <a:pt x="2264472" y="41632"/>
                </a:lnTo>
                <a:lnTo>
                  <a:pt x="2276348" y="37211"/>
                </a:lnTo>
                <a:lnTo>
                  <a:pt x="2271903" y="25400"/>
                </a:lnTo>
                <a:close/>
              </a:path>
              <a:path w="2333625" h="883285">
                <a:moveTo>
                  <a:pt x="2248916" y="0"/>
                </a:moveTo>
                <a:lnTo>
                  <a:pt x="2260055" y="29810"/>
                </a:lnTo>
                <a:lnTo>
                  <a:pt x="2271903" y="25400"/>
                </a:lnTo>
                <a:lnTo>
                  <a:pt x="2318463" y="25400"/>
                </a:lnTo>
                <a:lnTo>
                  <a:pt x="2333625" y="9143"/>
                </a:lnTo>
                <a:lnTo>
                  <a:pt x="22489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1139" y="3058667"/>
            <a:ext cx="2223770" cy="1172210"/>
          </a:xfrm>
          <a:custGeom>
            <a:avLst/>
            <a:gdLst/>
            <a:ahLst/>
            <a:cxnLst/>
            <a:rect l="l" t="t" r="r" b="b"/>
            <a:pathLst>
              <a:path w="2223770" h="1172210">
                <a:moveTo>
                  <a:pt x="2153186" y="29796"/>
                </a:moveTo>
                <a:lnTo>
                  <a:pt x="0" y="1160526"/>
                </a:lnTo>
                <a:lnTo>
                  <a:pt x="5842" y="1171702"/>
                </a:lnTo>
                <a:lnTo>
                  <a:pt x="2159095" y="41063"/>
                </a:lnTo>
                <a:lnTo>
                  <a:pt x="2153186" y="29796"/>
                </a:lnTo>
                <a:close/>
              </a:path>
              <a:path w="2223770" h="1172210">
                <a:moveTo>
                  <a:pt x="2206386" y="23876"/>
                </a:moveTo>
                <a:lnTo>
                  <a:pt x="2164461" y="23876"/>
                </a:lnTo>
                <a:lnTo>
                  <a:pt x="2170303" y="35179"/>
                </a:lnTo>
                <a:lnTo>
                  <a:pt x="2159095" y="41063"/>
                </a:lnTo>
                <a:lnTo>
                  <a:pt x="2173859" y="69215"/>
                </a:lnTo>
                <a:lnTo>
                  <a:pt x="2206386" y="23876"/>
                </a:lnTo>
                <a:close/>
              </a:path>
              <a:path w="2223770" h="1172210">
                <a:moveTo>
                  <a:pt x="2164461" y="23876"/>
                </a:moveTo>
                <a:lnTo>
                  <a:pt x="2153186" y="29796"/>
                </a:lnTo>
                <a:lnTo>
                  <a:pt x="2159095" y="41063"/>
                </a:lnTo>
                <a:lnTo>
                  <a:pt x="2170303" y="35179"/>
                </a:lnTo>
                <a:lnTo>
                  <a:pt x="2164461" y="23876"/>
                </a:lnTo>
                <a:close/>
              </a:path>
              <a:path w="2223770" h="1172210">
                <a:moveTo>
                  <a:pt x="2223516" y="0"/>
                </a:moveTo>
                <a:lnTo>
                  <a:pt x="2138426" y="1651"/>
                </a:lnTo>
                <a:lnTo>
                  <a:pt x="2153186" y="29796"/>
                </a:lnTo>
                <a:lnTo>
                  <a:pt x="2164461" y="23876"/>
                </a:lnTo>
                <a:lnTo>
                  <a:pt x="2206386" y="23876"/>
                </a:lnTo>
                <a:lnTo>
                  <a:pt x="22235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3448811"/>
            <a:ext cx="811530" cy="270510"/>
          </a:xfrm>
          <a:custGeom>
            <a:avLst/>
            <a:gdLst/>
            <a:ahLst/>
            <a:cxnLst/>
            <a:rect l="l" t="t" r="r" b="b"/>
            <a:pathLst>
              <a:path w="811529" h="270510">
                <a:moveTo>
                  <a:pt x="61468" y="197738"/>
                </a:moveTo>
                <a:lnTo>
                  <a:pt x="0" y="256667"/>
                </a:lnTo>
                <a:lnTo>
                  <a:pt x="84074" y="270510"/>
                </a:lnTo>
                <a:lnTo>
                  <a:pt x="75828" y="243967"/>
                </a:lnTo>
                <a:lnTo>
                  <a:pt x="62484" y="243967"/>
                </a:lnTo>
                <a:lnTo>
                  <a:pt x="58800" y="231901"/>
                </a:lnTo>
                <a:lnTo>
                  <a:pt x="70914" y="228148"/>
                </a:lnTo>
                <a:lnTo>
                  <a:pt x="61468" y="197738"/>
                </a:lnTo>
                <a:close/>
              </a:path>
              <a:path w="811529" h="270510">
                <a:moveTo>
                  <a:pt x="70914" y="228148"/>
                </a:moveTo>
                <a:lnTo>
                  <a:pt x="58800" y="231901"/>
                </a:lnTo>
                <a:lnTo>
                  <a:pt x="62484" y="243967"/>
                </a:lnTo>
                <a:lnTo>
                  <a:pt x="74657" y="240197"/>
                </a:lnTo>
                <a:lnTo>
                  <a:pt x="70914" y="228148"/>
                </a:lnTo>
                <a:close/>
              </a:path>
              <a:path w="811529" h="270510">
                <a:moveTo>
                  <a:pt x="74657" y="240197"/>
                </a:moveTo>
                <a:lnTo>
                  <a:pt x="62484" y="243967"/>
                </a:lnTo>
                <a:lnTo>
                  <a:pt x="75828" y="243967"/>
                </a:lnTo>
                <a:lnTo>
                  <a:pt x="74657" y="240197"/>
                </a:lnTo>
                <a:close/>
              </a:path>
              <a:path w="811529" h="270510">
                <a:moveTo>
                  <a:pt x="807212" y="0"/>
                </a:moveTo>
                <a:lnTo>
                  <a:pt x="70914" y="228148"/>
                </a:lnTo>
                <a:lnTo>
                  <a:pt x="74657" y="240197"/>
                </a:lnTo>
                <a:lnTo>
                  <a:pt x="811022" y="12191"/>
                </a:lnTo>
                <a:lnTo>
                  <a:pt x="8072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0703" y="3706367"/>
            <a:ext cx="407034" cy="302895"/>
          </a:xfrm>
          <a:custGeom>
            <a:avLst/>
            <a:gdLst/>
            <a:ahLst/>
            <a:cxnLst/>
            <a:rect l="l" t="t" r="r" b="b"/>
            <a:pathLst>
              <a:path w="407035" h="302895">
                <a:moveTo>
                  <a:pt x="65054" y="40165"/>
                </a:moveTo>
                <a:lnTo>
                  <a:pt x="57506" y="50377"/>
                </a:lnTo>
                <a:lnTo>
                  <a:pt x="398907" y="302513"/>
                </a:lnTo>
                <a:lnTo>
                  <a:pt x="406526" y="292353"/>
                </a:lnTo>
                <a:lnTo>
                  <a:pt x="65054" y="40165"/>
                </a:lnTo>
                <a:close/>
              </a:path>
              <a:path w="407035" h="302895">
                <a:moveTo>
                  <a:pt x="0" y="0"/>
                </a:moveTo>
                <a:lnTo>
                  <a:pt x="38608" y="75945"/>
                </a:lnTo>
                <a:lnTo>
                  <a:pt x="57506" y="50377"/>
                </a:lnTo>
                <a:lnTo>
                  <a:pt x="47244" y="42798"/>
                </a:lnTo>
                <a:lnTo>
                  <a:pt x="54863" y="32638"/>
                </a:lnTo>
                <a:lnTo>
                  <a:pt x="70617" y="32638"/>
                </a:lnTo>
                <a:lnTo>
                  <a:pt x="83947" y="14604"/>
                </a:lnTo>
                <a:lnTo>
                  <a:pt x="0" y="0"/>
                </a:lnTo>
                <a:close/>
              </a:path>
              <a:path w="407035" h="302895">
                <a:moveTo>
                  <a:pt x="54863" y="32638"/>
                </a:moveTo>
                <a:lnTo>
                  <a:pt x="47244" y="42798"/>
                </a:lnTo>
                <a:lnTo>
                  <a:pt x="57506" y="50377"/>
                </a:lnTo>
                <a:lnTo>
                  <a:pt x="65054" y="40165"/>
                </a:lnTo>
                <a:lnTo>
                  <a:pt x="54863" y="32638"/>
                </a:lnTo>
                <a:close/>
              </a:path>
              <a:path w="407035" h="302895">
                <a:moveTo>
                  <a:pt x="70617" y="32638"/>
                </a:moveTo>
                <a:lnTo>
                  <a:pt x="54863" y="32638"/>
                </a:lnTo>
                <a:lnTo>
                  <a:pt x="65054" y="40165"/>
                </a:lnTo>
                <a:lnTo>
                  <a:pt x="70617" y="326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51014" y="4046982"/>
            <a:ext cx="260985" cy="169545"/>
          </a:xfrm>
          <a:custGeom>
            <a:avLst/>
            <a:gdLst/>
            <a:ahLst/>
            <a:cxnLst/>
            <a:rect l="l" t="t" r="r" b="b"/>
            <a:pathLst>
              <a:path w="260984" h="169545">
                <a:moveTo>
                  <a:pt x="0" y="169164"/>
                </a:moveTo>
                <a:lnTo>
                  <a:pt x="260603" y="169164"/>
                </a:lnTo>
                <a:lnTo>
                  <a:pt x="26060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70703" y="4123690"/>
            <a:ext cx="2480310" cy="260985"/>
          </a:xfrm>
          <a:custGeom>
            <a:avLst/>
            <a:gdLst/>
            <a:ahLst/>
            <a:cxnLst/>
            <a:rect l="l" t="t" r="r" b="b"/>
            <a:pathLst>
              <a:path w="2480309" h="260985">
                <a:moveTo>
                  <a:pt x="72517" y="184912"/>
                </a:moveTo>
                <a:lnTo>
                  <a:pt x="0" y="229743"/>
                </a:lnTo>
                <a:lnTo>
                  <a:pt x="79248" y="260858"/>
                </a:lnTo>
                <a:lnTo>
                  <a:pt x="76546" y="230378"/>
                </a:lnTo>
                <a:lnTo>
                  <a:pt x="63754" y="230378"/>
                </a:lnTo>
                <a:lnTo>
                  <a:pt x="62611" y="217678"/>
                </a:lnTo>
                <a:lnTo>
                  <a:pt x="75319" y="216533"/>
                </a:lnTo>
                <a:lnTo>
                  <a:pt x="72517" y="184912"/>
                </a:lnTo>
                <a:close/>
              </a:path>
              <a:path w="2480309" h="260985">
                <a:moveTo>
                  <a:pt x="75319" y="216533"/>
                </a:moveTo>
                <a:lnTo>
                  <a:pt x="62611" y="217678"/>
                </a:lnTo>
                <a:lnTo>
                  <a:pt x="63754" y="230378"/>
                </a:lnTo>
                <a:lnTo>
                  <a:pt x="76445" y="229234"/>
                </a:lnTo>
                <a:lnTo>
                  <a:pt x="75319" y="216533"/>
                </a:lnTo>
                <a:close/>
              </a:path>
              <a:path w="2480309" h="260985">
                <a:moveTo>
                  <a:pt x="76445" y="229234"/>
                </a:moveTo>
                <a:lnTo>
                  <a:pt x="63754" y="230378"/>
                </a:lnTo>
                <a:lnTo>
                  <a:pt x="76546" y="230378"/>
                </a:lnTo>
                <a:lnTo>
                  <a:pt x="76445" y="229234"/>
                </a:lnTo>
                <a:close/>
              </a:path>
              <a:path w="2480309" h="260985">
                <a:moveTo>
                  <a:pt x="2478659" y="0"/>
                </a:moveTo>
                <a:lnTo>
                  <a:pt x="75319" y="216533"/>
                </a:lnTo>
                <a:lnTo>
                  <a:pt x="76445" y="229234"/>
                </a:lnTo>
                <a:lnTo>
                  <a:pt x="2479802" y="12700"/>
                </a:lnTo>
                <a:lnTo>
                  <a:pt x="24786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8423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14-2: javascript를 </a:t>
            </a:r>
            <a:r>
              <a:rPr dirty="0" sz="1800" spc="-75">
                <a:latin typeface="한컴 고딕"/>
                <a:cs typeface="한컴 고딕"/>
              </a:rPr>
              <a:t>이용해서</a:t>
            </a:r>
            <a:r>
              <a:rPr dirty="0" sz="1800" spc="-25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문서만들기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2987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1)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텍스트 노드</a:t>
            </a:r>
            <a:r>
              <a:rPr dirty="0" sz="2400" spc="-2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이용하기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7136" y="2385964"/>
            <a:ext cx="5789676" cy="281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5495" y="2340864"/>
            <a:ext cx="4974336" cy="3589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0320" y="3290315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6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7622" y="3048761"/>
            <a:ext cx="3653154" cy="215265"/>
          </a:xfrm>
          <a:custGeom>
            <a:avLst/>
            <a:gdLst/>
            <a:ahLst/>
            <a:cxnLst/>
            <a:rect l="l" t="t" r="r" b="b"/>
            <a:pathLst>
              <a:path w="3653154" h="215264">
                <a:moveTo>
                  <a:pt x="0" y="214884"/>
                </a:moveTo>
                <a:lnTo>
                  <a:pt x="3653028" y="214884"/>
                </a:lnTo>
                <a:lnTo>
                  <a:pt x="3653028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47622" y="3263646"/>
            <a:ext cx="4950460" cy="210820"/>
          </a:xfrm>
          <a:custGeom>
            <a:avLst/>
            <a:gdLst/>
            <a:ahLst/>
            <a:cxnLst/>
            <a:rect l="l" t="t" r="r" b="b"/>
            <a:pathLst>
              <a:path w="4950460" h="210820">
                <a:moveTo>
                  <a:pt x="0" y="210312"/>
                </a:moveTo>
                <a:lnTo>
                  <a:pt x="4949952" y="210312"/>
                </a:lnTo>
                <a:lnTo>
                  <a:pt x="494995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2658" y="3031947"/>
            <a:ext cx="916940" cy="440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>
              <a:lnSpc>
                <a:spcPts val="1625"/>
              </a:lnSpc>
              <a:spcBef>
                <a:spcPts val="105"/>
              </a:spcBef>
            </a:pPr>
            <a:r>
              <a:rPr dirty="0" sz="1400">
                <a:latin typeface="맑은 고딕"/>
                <a:cs typeface="맑은 고딕"/>
              </a:rPr>
              <a:t>요소노드</a:t>
            </a:r>
            <a:endParaRPr sz="1400">
              <a:latin typeface="맑은 고딕"/>
              <a:cs typeface="맑은 고딕"/>
            </a:endParaRPr>
          </a:p>
          <a:p>
            <a:pPr marL="12700">
              <a:lnSpc>
                <a:spcPts val="1625"/>
              </a:lnSpc>
            </a:pPr>
            <a:r>
              <a:rPr dirty="0" sz="1400">
                <a:latin typeface="맑은 고딕"/>
                <a:cs typeface="맑은 고딕"/>
              </a:rPr>
              <a:t>텍스트노드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9888" y="3069335"/>
            <a:ext cx="156972" cy="358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41164" y="4418076"/>
            <a:ext cx="658495" cy="381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699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2247" y="3462528"/>
            <a:ext cx="76200" cy="952500"/>
          </a:xfrm>
          <a:custGeom>
            <a:avLst/>
            <a:gdLst/>
            <a:ahLst/>
            <a:cxnLst/>
            <a:rect l="l" t="t" r="r" b="b"/>
            <a:pathLst>
              <a:path w="76200" h="952500">
                <a:moveTo>
                  <a:pt x="31750" y="875919"/>
                </a:moveTo>
                <a:lnTo>
                  <a:pt x="0" y="875919"/>
                </a:lnTo>
                <a:lnTo>
                  <a:pt x="38100" y="952119"/>
                </a:lnTo>
                <a:lnTo>
                  <a:pt x="69850" y="888619"/>
                </a:lnTo>
                <a:lnTo>
                  <a:pt x="31750" y="888619"/>
                </a:lnTo>
                <a:lnTo>
                  <a:pt x="31750" y="875919"/>
                </a:lnTo>
                <a:close/>
              </a:path>
              <a:path w="76200" h="952500">
                <a:moveTo>
                  <a:pt x="44450" y="0"/>
                </a:moveTo>
                <a:lnTo>
                  <a:pt x="31750" y="0"/>
                </a:lnTo>
                <a:lnTo>
                  <a:pt x="31750" y="888619"/>
                </a:lnTo>
                <a:lnTo>
                  <a:pt x="44450" y="888619"/>
                </a:lnTo>
                <a:lnTo>
                  <a:pt x="44450" y="0"/>
                </a:lnTo>
                <a:close/>
              </a:path>
              <a:path w="76200" h="952500">
                <a:moveTo>
                  <a:pt x="76200" y="875919"/>
                </a:moveTo>
                <a:lnTo>
                  <a:pt x="44450" y="875919"/>
                </a:lnTo>
                <a:lnTo>
                  <a:pt x="44450" y="888619"/>
                </a:lnTo>
                <a:lnTo>
                  <a:pt x="69850" y="888619"/>
                </a:lnTo>
                <a:lnTo>
                  <a:pt x="76200" y="8759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8423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14-2: javascript를 </a:t>
            </a:r>
            <a:r>
              <a:rPr dirty="0" sz="1800" spc="-75">
                <a:latin typeface="한컴 고딕"/>
                <a:cs typeface="한컴 고딕"/>
              </a:rPr>
              <a:t>이용해서</a:t>
            </a:r>
            <a:r>
              <a:rPr dirty="0" sz="1800" spc="-25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문서만들기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4260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2)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텍스트 노드외 노드 이용하기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-</a:t>
            </a:r>
            <a:r>
              <a:rPr dirty="0" sz="2400" spc="-2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I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4296" y="2389684"/>
            <a:ext cx="4678679" cy="3205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43371" y="2049779"/>
            <a:ext cx="6099048" cy="440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5742" y="3170682"/>
            <a:ext cx="3778250" cy="690880"/>
          </a:xfrm>
          <a:custGeom>
            <a:avLst/>
            <a:gdLst/>
            <a:ahLst/>
            <a:cxnLst/>
            <a:rect l="l" t="t" r="r" b="b"/>
            <a:pathLst>
              <a:path w="3778250" h="690879">
                <a:moveTo>
                  <a:pt x="0" y="690371"/>
                </a:moveTo>
                <a:lnTo>
                  <a:pt x="3777996" y="690371"/>
                </a:lnTo>
                <a:lnTo>
                  <a:pt x="3777996" y="0"/>
                </a:lnTo>
                <a:lnTo>
                  <a:pt x="0" y="0"/>
                </a:lnTo>
                <a:lnTo>
                  <a:pt x="0" y="69037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45742" y="3905250"/>
            <a:ext cx="3778250" cy="320040"/>
          </a:xfrm>
          <a:custGeom>
            <a:avLst/>
            <a:gdLst/>
            <a:ahLst/>
            <a:cxnLst/>
            <a:rect l="l" t="t" r="r" b="b"/>
            <a:pathLst>
              <a:path w="3778250" h="320039">
                <a:moveTo>
                  <a:pt x="0" y="320039"/>
                </a:moveTo>
                <a:lnTo>
                  <a:pt x="3777996" y="320039"/>
                </a:lnTo>
                <a:lnTo>
                  <a:pt x="3777996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5147" y="3366515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6"/>
                </a:lnTo>
                <a:lnTo>
                  <a:pt x="416051" y="246888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5733" y="3370910"/>
            <a:ext cx="800100" cy="795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맑은 고딕"/>
                <a:cs typeface="맑은 고딕"/>
              </a:rPr>
              <a:t>객체</a:t>
            </a:r>
            <a:r>
              <a:rPr dirty="0" sz="1400" spc="-105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생성</a:t>
            </a:r>
            <a:endParaRPr sz="1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맑은 고딕"/>
                <a:cs typeface="맑은 고딕"/>
              </a:rPr>
              <a:t>노드</a:t>
            </a:r>
            <a:r>
              <a:rPr dirty="0" sz="1400" spc="-100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연결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3128" y="3410711"/>
            <a:ext cx="2367915" cy="0"/>
          </a:xfrm>
          <a:custGeom>
            <a:avLst/>
            <a:gdLst/>
            <a:ahLst/>
            <a:cxnLst/>
            <a:rect l="l" t="t" r="r" b="b"/>
            <a:pathLst>
              <a:path w="2367915" h="0">
                <a:moveTo>
                  <a:pt x="0" y="0"/>
                </a:moveTo>
                <a:lnTo>
                  <a:pt x="2367915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5583935" y="2115311"/>
            <a:ext cx="6128004" cy="442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38423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14-2: javascript를 </a:t>
            </a:r>
            <a:r>
              <a:rPr dirty="0" sz="1800" spc="-75">
                <a:latin typeface="한컴 고딕"/>
                <a:cs typeface="한컴 고딕"/>
              </a:rPr>
              <a:t>이용해서</a:t>
            </a:r>
            <a:r>
              <a:rPr dirty="0" sz="1800" spc="-25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문서만들기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731" y="1512823"/>
            <a:ext cx="4334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3)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텍스트 노드외 노드 이용하기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-</a:t>
            </a:r>
            <a:r>
              <a:rPr dirty="0" sz="2400" spc="-2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II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5147" y="3366515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6"/>
                </a:lnTo>
                <a:lnTo>
                  <a:pt x="416051" y="246888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7136" y="2104265"/>
            <a:ext cx="4629912" cy="337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16202" y="2975610"/>
            <a:ext cx="3778250" cy="876300"/>
          </a:xfrm>
          <a:custGeom>
            <a:avLst/>
            <a:gdLst/>
            <a:ahLst/>
            <a:cxnLst/>
            <a:rect l="l" t="t" r="r" b="b"/>
            <a:pathLst>
              <a:path w="3778250" h="876300">
                <a:moveTo>
                  <a:pt x="0" y="876300"/>
                </a:moveTo>
                <a:lnTo>
                  <a:pt x="3777996" y="876300"/>
                </a:lnTo>
                <a:lnTo>
                  <a:pt x="3777996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6202" y="3918965"/>
            <a:ext cx="3778250" cy="219710"/>
          </a:xfrm>
          <a:custGeom>
            <a:avLst/>
            <a:gdLst/>
            <a:ahLst/>
            <a:cxnLst/>
            <a:rect l="l" t="t" r="r" b="b"/>
            <a:pathLst>
              <a:path w="3778250" h="219710">
                <a:moveTo>
                  <a:pt x="0" y="219455"/>
                </a:moveTo>
                <a:lnTo>
                  <a:pt x="3777996" y="219455"/>
                </a:lnTo>
                <a:lnTo>
                  <a:pt x="3777996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6498" y="3300476"/>
            <a:ext cx="800100" cy="831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맑은 고딕"/>
                <a:cs typeface="맑은 고딕"/>
              </a:rPr>
              <a:t>객체</a:t>
            </a:r>
            <a:r>
              <a:rPr dirty="0" sz="1400" spc="-100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생성</a:t>
            </a:r>
            <a:endParaRPr sz="1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맑은 고딕"/>
                <a:cs typeface="맑은 고딕"/>
              </a:rPr>
              <a:t>노드</a:t>
            </a:r>
            <a:r>
              <a:rPr dirty="0" sz="1400" spc="-100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연결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6176" y="3485388"/>
            <a:ext cx="3242310" cy="0"/>
          </a:xfrm>
          <a:custGeom>
            <a:avLst/>
            <a:gdLst/>
            <a:ahLst/>
            <a:cxnLst/>
            <a:rect l="l" t="t" r="r" b="b"/>
            <a:pathLst>
              <a:path w="3242309" h="0">
                <a:moveTo>
                  <a:pt x="0" y="0"/>
                </a:moveTo>
                <a:lnTo>
                  <a:pt x="3241929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8423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14-2: javascript를 </a:t>
            </a:r>
            <a:r>
              <a:rPr dirty="0" sz="1800" spc="-75">
                <a:latin typeface="한컴 고딕"/>
                <a:cs typeface="한컴 고딕"/>
              </a:rPr>
              <a:t>이용해서</a:t>
            </a:r>
            <a:r>
              <a:rPr dirty="0" sz="1800" spc="-25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문서만들기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3668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4) </a:t>
            </a: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innerHTML속성</a:t>
            </a:r>
            <a:r>
              <a:rPr dirty="0" sz="2400" spc="-24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이용하기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7136" y="2226563"/>
            <a:ext cx="5215128" cy="335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6202" y="3132582"/>
            <a:ext cx="4307205" cy="693420"/>
          </a:xfrm>
          <a:custGeom>
            <a:avLst/>
            <a:gdLst/>
            <a:ahLst/>
            <a:cxnLst/>
            <a:rect l="l" t="t" r="r" b="b"/>
            <a:pathLst>
              <a:path w="4307205" h="693420">
                <a:moveTo>
                  <a:pt x="0" y="693420"/>
                </a:moveTo>
                <a:lnTo>
                  <a:pt x="4306824" y="693420"/>
                </a:lnTo>
                <a:lnTo>
                  <a:pt x="4306824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6202" y="3883914"/>
            <a:ext cx="4307205" cy="251460"/>
          </a:xfrm>
          <a:custGeom>
            <a:avLst/>
            <a:gdLst/>
            <a:ahLst/>
            <a:cxnLst/>
            <a:rect l="l" t="t" r="r" b="b"/>
            <a:pathLst>
              <a:path w="4307205" h="251460">
                <a:moveTo>
                  <a:pt x="0" y="251460"/>
                </a:moveTo>
                <a:lnTo>
                  <a:pt x="4306824" y="251460"/>
                </a:lnTo>
                <a:lnTo>
                  <a:pt x="4306824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2100" y="3300476"/>
            <a:ext cx="1264920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맑은 고딕"/>
                <a:cs typeface="맑은 고딕"/>
              </a:rPr>
              <a:t>문자열</a:t>
            </a:r>
            <a:r>
              <a:rPr dirty="0" sz="1400" spc="-90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생성</a:t>
            </a:r>
            <a:endParaRPr sz="1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400" spc="-5">
                <a:latin typeface="맑은 고딕"/>
                <a:cs typeface="맑은 고딕"/>
              </a:rPr>
              <a:t>i</a:t>
            </a:r>
            <a:r>
              <a:rPr dirty="0" sz="1400" spc="0">
                <a:latin typeface="맑은 고딕"/>
                <a:cs typeface="맑은 고딕"/>
              </a:rPr>
              <a:t>n</a:t>
            </a:r>
            <a:r>
              <a:rPr dirty="0" sz="1400">
                <a:latin typeface="맑은 고딕"/>
                <a:cs typeface="맑은 고딕"/>
              </a:rPr>
              <a:t>ne</a:t>
            </a:r>
            <a:r>
              <a:rPr dirty="0" sz="1400" spc="-5">
                <a:latin typeface="맑은 고딕"/>
                <a:cs typeface="맑은 고딕"/>
              </a:rPr>
              <a:t>r</a:t>
            </a:r>
            <a:r>
              <a:rPr dirty="0" sz="1400">
                <a:latin typeface="맑은 고딕"/>
                <a:cs typeface="맑은 고딕"/>
              </a:rPr>
              <a:t>HT</a:t>
            </a:r>
            <a:r>
              <a:rPr dirty="0" sz="1400" spc="-10">
                <a:latin typeface="맑은 고딕"/>
                <a:cs typeface="맑은 고딕"/>
              </a:rPr>
              <a:t>M</a:t>
            </a:r>
            <a:r>
              <a:rPr dirty="0" sz="1400">
                <a:latin typeface="맑은 고딕"/>
                <a:cs typeface="맑은 고딕"/>
              </a:rPr>
              <a:t>L속성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8232" y="2226563"/>
            <a:ext cx="5254752" cy="3790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93891" y="3369564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2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15171" y="3485388"/>
            <a:ext cx="3088640" cy="0"/>
          </a:xfrm>
          <a:custGeom>
            <a:avLst/>
            <a:gdLst/>
            <a:ahLst/>
            <a:cxnLst/>
            <a:rect l="l" t="t" r="r" b="b"/>
            <a:pathLst>
              <a:path w="3088640" h="0">
                <a:moveTo>
                  <a:pt x="0" y="0"/>
                </a:moveTo>
                <a:lnTo>
                  <a:pt x="3088639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15171" y="3377184"/>
            <a:ext cx="3088640" cy="0"/>
          </a:xfrm>
          <a:custGeom>
            <a:avLst/>
            <a:gdLst/>
            <a:ahLst/>
            <a:cxnLst/>
            <a:rect l="l" t="t" r="r" b="b"/>
            <a:pathLst>
              <a:path w="3088640" h="0">
                <a:moveTo>
                  <a:pt x="0" y="0"/>
                </a:moveTo>
                <a:lnTo>
                  <a:pt x="3088639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5955791" y="2164079"/>
            <a:ext cx="5990844" cy="4322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409511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14-3: javascript를 </a:t>
            </a:r>
            <a:r>
              <a:rPr dirty="0" sz="1800" spc="-75">
                <a:latin typeface="한컴 고딕"/>
                <a:cs typeface="한컴 고딕"/>
              </a:rPr>
              <a:t>이용해서 객체</a:t>
            </a:r>
            <a:r>
              <a:rPr dirty="0" sz="1800" spc="-27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선택하기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731" y="1512823"/>
            <a:ext cx="9940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id속성값을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이용해서 객체 선택하기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</a:t>
            </a:r>
            <a:r>
              <a:rPr dirty="0" sz="2400" spc="-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5">
                <a:solidFill>
                  <a:srgbClr val="2E5496"/>
                </a:solidFill>
                <a:latin typeface="한컴 고딕"/>
                <a:cs typeface="한컴 고딕"/>
              </a:rPr>
              <a:t>document.getElementById(“id속성값”);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7136" y="2199681"/>
            <a:ext cx="4905756" cy="4229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2308" y="4078223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3" y="370331"/>
                </a:lnTo>
                <a:lnTo>
                  <a:pt x="207263" y="493775"/>
                </a:lnTo>
                <a:lnTo>
                  <a:pt x="414527" y="246887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5053" y="3940302"/>
            <a:ext cx="3778250" cy="1130935"/>
          </a:xfrm>
          <a:custGeom>
            <a:avLst/>
            <a:gdLst/>
            <a:ahLst/>
            <a:cxnLst/>
            <a:rect l="l" t="t" r="r" b="b"/>
            <a:pathLst>
              <a:path w="3778250" h="1130935">
                <a:moveTo>
                  <a:pt x="0" y="1130808"/>
                </a:moveTo>
                <a:lnTo>
                  <a:pt x="3777996" y="1130808"/>
                </a:lnTo>
                <a:lnTo>
                  <a:pt x="3777996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5350" y="4381576"/>
            <a:ext cx="8001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맑은 고딕"/>
                <a:cs typeface="맑은 고딕"/>
              </a:rPr>
              <a:t>객체</a:t>
            </a:r>
            <a:r>
              <a:rPr dirty="0" sz="1400" spc="-90">
                <a:latin typeface="맑은 고딕"/>
                <a:cs typeface="맑은 고딕"/>
              </a:rPr>
              <a:t> </a:t>
            </a:r>
            <a:r>
              <a:rPr dirty="0" sz="1400">
                <a:latin typeface="맑은 고딕"/>
                <a:cs typeface="맑은 고딕"/>
              </a:rPr>
              <a:t>선택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52688" y="3485388"/>
            <a:ext cx="1339215" cy="0"/>
          </a:xfrm>
          <a:custGeom>
            <a:avLst/>
            <a:gdLst/>
            <a:ahLst/>
            <a:cxnLst/>
            <a:rect l="l" t="t" r="r" b="b"/>
            <a:pathLst>
              <a:path w="1339215" h="0">
                <a:moveTo>
                  <a:pt x="0" y="0"/>
                </a:moveTo>
                <a:lnTo>
                  <a:pt x="1338833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52688" y="3683508"/>
            <a:ext cx="3088640" cy="0"/>
          </a:xfrm>
          <a:custGeom>
            <a:avLst/>
            <a:gdLst/>
            <a:ahLst/>
            <a:cxnLst/>
            <a:rect l="l" t="t" r="r" b="b"/>
            <a:pathLst>
              <a:path w="3088640" h="0">
                <a:moveTo>
                  <a:pt x="0" y="0"/>
                </a:moveTo>
                <a:lnTo>
                  <a:pt x="3088639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409511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14-4: javascript를 </a:t>
            </a:r>
            <a:r>
              <a:rPr dirty="0" sz="1800" spc="-75">
                <a:latin typeface="한컴 고딕"/>
                <a:cs typeface="한컴 고딕"/>
              </a:rPr>
              <a:t>이용해서 객체</a:t>
            </a:r>
            <a:r>
              <a:rPr dirty="0" sz="1800" spc="-27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삭제하기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6972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부모객체를 찾은 다음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부모객체에서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자식객체를</a:t>
            </a:r>
            <a:r>
              <a:rPr dirty="0" sz="2400" spc="-13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85">
                <a:solidFill>
                  <a:srgbClr val="2E5496"/>
                </a:solidFill>
                <a:latin typeface="한컴 고딕"/>
                <a:cs typeface="한컴 고딕"/>
              </a:rPr>
              <a:t>삭제한다.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7136" y="2408724"/>
            <a:ext cx="5291328" cy="367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04203" y="2369819"/>
            <a:ext cx="5175503" cy="3758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93308" y="4002023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93341" y="4514850"/>
            <a:ext cx="3543300" cy="242570"/>
          </a:xfrm>
          <a:custGeom>
            <a:avLst/>
            <a:gdLst/>
            <a:ahLst/>
            <a:cxnLst/>
            <a:rect l="l" t="t" r="r" b="b"/>
            <a:pathLst>
              <a:path w="3543300" h="242570">
                <a:moveTo>
                  <a:pt x="0" y="242316"/>
                </a:moveTo>
                <a:lnTo>
                  <a:pt x="3543300" y="242316"/>
                </a:lnTo>
                <a:lnTo>
                  <a:pt x="35433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3341" y="4984241"/>
            <a:ext cx="3543300" cy="242570"/>
          </a:xfrm>
          <a:custGeom>
            <a:avLst/>
            <a:gdLst/>
            <a:ahLst/>
            <a:cxnLst/>
            <a:rect l="l" t="t" r="r" b="b"/>
            <a:pathLst>
              <a:path w="3543300" h="242570">
                <a:moveTo>
                  <a:pt x="0" y="242316"/>
                </a:moveTo>
                <a:lnTo>
                  <a:pt x="3543300" y="242316"/>
                </a:lnTo>
                <a:lnTo>
                  <a:pt x="354330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28076" y="3467100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 h="0">
                <a:moveTo>
                  <a:pt x="0" y="0"/>
                </a:moveTo>
                <a:lnTo>
                  <a:pt x="851534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5926835" y="2078735"/>
            <a:ext cx="5949696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231" y="2123911"/>
            <a:ext cx="5030724" cy="447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405574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14-5: javascript를 </a:t>
            </a:r>
            <a:r>
              <a:rPr dirty="0" sz="1800" spc="-75">
                <a:latin typeface="한컴 고딕"/>
                <a:cs typeface="한컴 고딕"/>
              </a:rPr>
              <a:t>이용해서</a:t>
            </a:r>
            <a:r>
              <a:rPr dirty="0" sz="1800" spc="-245">
                <a:latin typeface="한컴 고딕"/>
                <a:cs typeface="한컴 고딕"/>
              </a:rPr>
              <a:t> </a:t>
            </a:r>
            <a:r>
              <a:rPr dirty="0" sz="1800" spc="-45">
                <a:latin typeface="한컴 고딕"/>
                <a:cs typeface="한컴 고딕"/>
              </a:rPr>
              <a:t>CSS적용하기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14_06.html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731" y="1512823"/>
            <a:ext cx="354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2E5496"/>
                </a:solidFill>
                <a:latin typeface="한컴 고딕"/>
                <a:cs typeface="한컴 고딕"/>
              </a:rPr>
              <a:t>style속성을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이용한</a:t>
            </a:r>
            <a:r>
              <a:rPr dirty="0" sz="2400" spc="-21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45">
                <a:solidFill>
                  <a:srgbClr val="2E5496"/>
                </a:solidFill>
                <a:latin typeface="한컴 고딕"/>
                <a:cs typeface="한컴 고딕"/>
              </a:rPr>
              <a:t>CSS적용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2308" y="4078223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3" y="0"/>
                </a:moveTo>
                <a:lnTo>
                  <a:pt x="207263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3" y="370331"/>
                </a:lnTo>
                <a:lnTo>
                  <a:pt x="207263" y="493775"/>
                </a:lnTo>
                <a:lnTo>
                  <a:pt x="414527" y="246887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34856" y="3439667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 h="0">
                <a:moveTo>
                  <a:pt x="0" y="0"/>
                </a:moveTo>
                <a:lnTo>
                  <a:pt x="2506726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90047" y="3646932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4" h="0">
                <a:moveTo>
                  <a:pt x="0" y="0"/>
                </a:moveTo>
                <a:lnTo>
                  <a:pt x="1352677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5053" y="4174997"/>
            <a:ext cx="3778250" cy="360045"/>
          </a:xfrm>
          <a:custGeom>
            <a:avLst/>
            <a:gdLst/>
            <a:ahLst/>
            <a:cxnLst/>
            <a:rect l="l" t="t" r="r" b="b"/>
            <a:pathLst>
              <a:path w="3778250" h="360045">
                <a:moveTo>
                  <a:pt x="0" y="359663"/>
                </a:moveTo>
                <a:lnTo>
                  <a:pt x="3777996" y="359663"/>
                </a:lnTo>
                <a:lnTo>
                  <a:pt x="377799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75053" y="4780026"/>
            <a:ext cx="3778250" cy="360045"/>
          </a:xfrm>
          <a:custGeom>
            <a:avLst/>
            <a:gdLst/>
            <a:ahLst/>
            <a:cxnLst/>
            <a:rect l="l" t="t" r="r" b="b"/>
            <a:pathLst>
              <a:path w="3778250" h="360045">
                <a:moveTo>
                  <a:pt x="0" y="359663"/>
                </a:moveTo>
                <a:lnTo>
                  <a:pt x="3777996" y="359663"/>
                </a:lnTo>
                <a:lnTo>
                  <a:pt x="377799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2020-01-02T04:02:18Z</dcterms:created>
  <dcterms:modified xsi:type="dcterms:W3CDTF">2020-01-02T04:02:18Z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