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260" y="1848611"/>
            <a:ext cx="9555479" cy="196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mculecture@gmail.com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2953891" y="1842642"/>
            <a:ext cx="6294756" cy="61480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0" spc="-55">
                <a:solidFill>
                  <a:srgbClr val="ffffff"/>
                </a:solidFill>
                <a:latin typeface="한컴 고딕"/>
                <a:cs typeface="한컴 고딕"/>
              </a:rPr>
              <a:t>17강_jQuery </a:t>
            </a:r>
            <a:r>
              <a:rPr sz="4000" b="0" spc="-190">
                <a:solidFill>
                  <a:srgbClr val="ffffff"/>
                </a:solidFill>
                <a:latin typeface="한컴 고딕"/>
                <a:cs typeface="한컴 고딕"/>
              </a:rPr>
              <a:t>개요 </a:t>
            </a:r>
            <a:r>
              <a:rPr sz="4000" b="0" spc="-165">
                <a:solidFill>
                  <a:srgbClr val="ffffff"/>
                </a:solidFill>
                <a:latin typeface="한컴 고딕"/>
                <a:cs typeface="한컴 고딕"/>
              </a:rPr>
              <a:t>및</a:t>
            </a:r>
            <a:r>
              <a:rPr sz="4000" b="0" spc="-52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4000" b="0" spc="-204">
                <a:solidFill>
                  <a:srgbClr val="ffffff"/>
                </a:solidFill>
                <a:latin typeface="한컴 고딕"/>
                <a:cs typeface="한컴 고딕"/>
              </a:rPr>
              <a:t>본문법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1943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"/>
              </a:spcBef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2017. 09 </a:t>
            </a:r>
            <a:r>
              <a:rPr sz="1400">
                <a:solidFill>
                  <a:srgbClr val="be9000"/>
                </a:solidFill>
                <a:latin typeface="맑은 고딕"/>
                <a:ea typeface="+mj-ea"/>
                <a:cs typeface="맑은 고딕"/>
              </a:rPr>
              <a:t>/ </a:t>
            </a:r>
            <a:r>
              <a:rPr sz="1400" b="0" spc="-5">
                <a:solidFill>
                  <a:srgbClr val="be9000"/>
                </a:solidFill>
                <a:latin typeface="맑은 고딕"/>
                <a:ea typeface="+mj-ea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388110" cy="864108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465455" lvl="1" indent="-452755">
              <a:lnSpc>
                <a:spcPct val="100000"/>
              </a:lnSpc>
              <a:spcBef>
                <a:spcPts val="104"/>
              </a:spcBef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cs typeface="한컴 고딕"/>
              </a:rPr>
              <a:t>jQuery</a:t>
            </a:r>
            <a:r>
              <a:rPr sz="1400" b="0" spc="-11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30">
                <a:solidFill>
                  <a:srgbClr val="ffffff"/>
                </a:solidFill>
                <a:latin typeface="한컴 고딕"/>
                <a:cs typeface="한컴 고딕"/>
              </a:rPr>
              <a:t>란?</a:t>
            </a:r>
            <a:endParaRPr sz="1400" b="0" spc="-30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>
                <a:solidFill>
                  <a:srgbClr val="ffffff"/>
                </a:solidFill>
                <a:latin typeface="한컴 고딕"/>
                <a:cs typeface="한컴 고딕"/>
              </a:rPr>
              <a:t>jQuery</a:t>
            </a:r>
            <a:r>
              <a:rPr sz="1400" b="0" spc="-14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sz="1400" b="0" spc="-65">
                <a:solidFill>
                  <a:srgbClr val="ffffff"/>
                </a:solidFill>
                <a:latin typeface="한컴 고딕"/>
                <a:cs typeface="한컴 고딕"/>
              </a:rPr>
              <a:t>설치</a:t>
            </a:r>
            <a:endParaRPr sz="1400" b="0" spc="-65">
              <a:solidFill>
                <a:srgbClr val="ffffff"/>
              </a:solidFill>
              <a:latin typeface="한컴 고딕"/>
              <a:cs typeface="한컴 고딕"/>
            </a:endParaRPr>
          </a:p>
          <a:p>
            <a:pPr marL="465455" lvl="1" indent="-452755">
              <a:lnSpc>
                <a:spcPct val="100000"/>
              </a:lnSpc>
              <a:buAutoNum type="arabicPlain"/>
              <a:tabLst>
                <a:tab pos="466090" algn="l"/>
              </a:tabLst>
              <a:defRPr/>
            </a:pPr>
            <a:r>
              <a:rPr sz="1400" b="0" spc="-60">
                <a:solidFill>
                  <a:srgbClr val="ffffff"/>
                </a:solidFill>
                <a:latin typeface="한컴 고딕"/>
                <a:cs typeface="한컴 고딕"/>
              </a:rPr>
              <a:t>기본문법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845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17-1 </a:t>
            </a:r>
            <a:r>
              <a:rPr dirty="0" sz="1800">
                <a:latin typeface="한컴 고딕"/>
                <a:cs typeface="한컴 고딕"/>
              </a:rPr>
              <a:t>: jQuery</a:t>
            </a:r>
            <a:r>
              <a:rPr dirty="0" sz="1800" spc="-305">
                <a:latin typeface="한컴 고딕"/>
                <a:cs typeface="한컴 고딕"/>
              </a:rPr>
              <a:t> </a:t>
            </a:r>
            <a:r>
              <a:rPr dirty="0" sz="1800" spc="-40">
                <a:latin typeface="한컴 고딕"/>
                <a:cs typeface="한컴 고딕"/>
              </a:rPr>
              <a:t>란?</a:t>
            </a:r>
            <a:endParaRPr sz="18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251" y="3714115"/>
            <a:ext cx="28511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8509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70">
                <a:latin typeface="바탕"/>
                <a:cs typeface="바탕"/>
              </a:rPr>
              <a:t>기능이 조금만 많아져도 </a:t>
            </a:r>
            <a:r>
              <a:rPr dirty="0" sz="1800" spc="-165">
                <a:latin typeface="바탕"/>
                <a:cs typeface="바탕"/>
              </a:rPr>
              <a:t>코  </a:t>
            </a:r>
            <a:r>
              <a:rPr dirty="0" sz="1800" spc="-170">
                <a:latin typeface="바탕"/>
                <a:cs typeface="바탕"/>
              </a:rPr>
              <a:t>드가</a:t>
            </a:r>
            <a:r>
              <a:rPr dirty="0" sz="1800" spc="-155">
                <a:latin typeface="바탕"/>
                <a:cs typeface="바탕"/>
              </a:rPr>
              <a:t> 복잡해짐.</a:t>
            </a:r>
            <a:endParaRPr sz="1800">
              <a:latin typeface="바탕"/>
              <a:cs typeface="바탕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30">
                <a:latin typeface="바탕"/>
                <a:cs typeface="바탕"/>
              </a:rPr>
              <a:t>DOM과 </a:t>
            </a:r>
            <a:r>
              <a:rPr dirty="0" sz="1800" spc="-170">
                <a:latin typeface="바탕"/>
                <a:cs typeface="바탕"/>
              </a:rPr>
              <a:t>관련된 기능은</a:t>
            </a:r>
            <a:r>
              <a:rPr dirty="0" sz="1800" spc="-204">
                <a:latin typeface="바탕"/>
                <a:cs typeface="바탕"/>
              </a:rPr>
              <a:t> </a:t>
            </a:r>
            <a:r>
              <a:rPr dirty="0" sz="1800" spc="-175">
                <a:latin typeface="바탕"/>
                <a:cs typeface="바탕"/>
              </a:rPr>
              <a:t>브라  </a:t>
            </a:r>
            <a:r>
              <a:rPr dirty="0" sz="1800" spc="-170">
                <a:latin typeface="바탕"/>
                <a:cs typeface="바탕"/>
              </a:rPr>
              <a:t>우저 이슈가</a:t>
            </a:r>
            <a:r>
              <a:rPr dirty="0" sz="1800" spc="-130">
                <a:latin typeface="바탕"/>
                <a:cs typeface="바탕"/>
              </a:rPr>
              <a:t> </a:t>
            </a:r>
            <a:r>
              <a:rPr dirty="0" sz="1800" spc="-145">
                <a:latin typeface="바탕"/>
                <a:cs typeface="바탕"/>
              </a:rPr>
              <a:t>있음.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559" y="3714115"/>
            <a:ext cx="395033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70">
                <a:latin typeface="바탕"/>
                <a:cs typeface="바탕"/>
              </a:rPr>
              <a:t>자주 사용하는 기능을 </a:t>
            </a:r>
            <a:r>
              <a:rPr dirty="0" sz="1800" spc="-160">
                <a:latin typeface="바탕"/>
                <a:cs typeface="바탕"/>
              </a:rPr>
              <a:t>함수(라이브러리)  </a:t>
            </a:r>
            <a:r>
              <a:rPr dirty="0" sz="1800" spc="-165">
                <a:latin typeface="바탕"/>
                <a:cs typeface="바탕"/>
              </a:rPr>
              <a:t>로 </a:t>
            </a:r>
            <a:r>
              <a:rPr dirty="0" sz="1800" spc="-170">
                <a:latin typeface="바탕"/>
                <a:cs typeface="바탕"/>
              </a:rPr>
              <a:t>감싸서 쉽게 사용할 </a:t>
            </a:r>
            <a:r>
              <a:rPr dirty="0" sz="1800" spc="-165">
                <a:latin typeface="바탕"/>
                <a:cs typeface="바탕"/>
              </a:rPr>
              <a:t>수 </a:t>
            </a:r>
            <a:r>
              <a:rPr dirty="0" sz="1800" spc="-170">
                <a:latin typeface="바탕"/>
                <a:cs typeface="바탕"/>
              </a:rPr>
              <a:t>있도록</a:t>
            </a:r>
            <a:r>
              <a:rPr dirty="0" sz="1800" spc="-70">
                <a:latin typeface="바탕"/>
                <a:cs typeface="바탕"/>
              </a:rPr>
              <a:t> </a:t>
            </a:r>
            <a:r>
              <a:rPr dirty="0" sz="1800" spc="-130">
                <a:latin typeface="바탕"/>
                <a:cs typeface="바탕"/>
              </a:rPr>
              <a:t>함.</a:t>
            </a:r>
            <a:endParaRPr sz="1800">
              <a:latin typeface="바탕"/>
              <a:cs typeface="바탕"/>
            </a:endParaRPr>
          </a:p>
          <a:p>
            <a:pPr marL="299085" marR="635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30">
                <a:latin typeface="바탕"/>
                <a:cs typeface="바탕"/>
              </a:rPr>
              <a:t>DOM과 </a:t>
            </a:r>
            <a:r>
              <a:rPr dirty="0" sz="1800" spc="-170">
                <a:latin typeface="바탕"/>
                <a:cs typeface="바탕"/>
              </a:rPr>
              <a:t>관련된 기능을 브라우저에 </a:t>
            </a:r>
            <a:r>
              <a:rPr dirty="0" sz="1800" spc="-175">
                <a:latin typeface="바탕"/>
                <a:cs typeface="바탕"/>
              </a:rPr>
              <a:t>상관  </a:t>
            </a:r>
            <a:r>
              <a:rPr dirty="0" sz="1800" spc="-170">
                <a:latin typeface="바탕"/>
                <a:cs typeface="바탕"/>
              </a:rPr>
              <a:t>없이 실행하도록 </a:t>
            </a:r>
            <a:r>
              <a:rPr dirty="0" sz="1800" spc="-150">
                <a:latin typeface="바탕"/>
                <a:cs typeface="바탕"/>
              </a:rPr>
              <a:t>함.(크로스</a:t>
            </a:r>
            <a:r>
              <a:rPr dirty="0" sz="1800" spc="-105">
                <a:latin typeface="바탕"/>
                <a:cs typeface="바탕"/>
              </a:rPr>
              <a:t> </a:t>
            </a:r>
            <a:r>
              <a:rPr dirty="0" sz="1800" spc="-165">
                <a:latin typeface="바탕"/>
                <a:cs typeface="바탕"/>
              </a:rPr>
              <a:t>브라우저)</a:t>
            </a:r>
            <a:endParaRPr sz="1800">
              <a:latin typeface="바탕"/>
              <a:cs typeface="바탕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70">
                <a:latin typeface="바탕"/>
                <a:cs typeface="바탕"/>
              </a:rPr>
              <a:t>풍부한 </a:t>
            </a:r>
            <a:r>
              <a:rPr dirty="0" sz="1800" spc="-160">
                <a:latin typeface="바탕"/>
                <a:cs typeface="바탕"/>
              </a:rPr>
              <a:t>함수(라이브러리)</a:t>
            </a:r>
            <a:r>
              <a:rPr dirty="0" sz="1800" spc="-100">
                <a:latin typeface="바탕"/>
                <a:cs typeface="바탕"/>
              </a:rPr>
              <a:t> </a:t>
            </a:r>
            <a:r>
              <a:rPr dirty="0" sz="1800" spc="-170">
                <a:latin typeface="바탕"/>
                <a:cs typeface="바탕"/>
              </a:rPr>
              <a:t>제공</a:t>
            </a:r>
            <a:endParaRPr sz="1800">
              <a:latin typeface="바탕"/>
              <a:cs typeface="바탕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30">
                <a:latin typeface="바탕"/>
                <a:cs typeface="바탕"/>
              </a:rPr>
              <a:t>CSS선택자를 </a:t>
            </a:r>
            <a:r>
              <a:rPr dirty="0" sz="1800" spc="-170">
                <a:latin typeface="바탕"/>
                <a:cs typeface="바탕"/>
              </a:rPr>
              <a:t>그대로</a:t>
            </a:r>
            <a:r>
              <a:rPr dirty="0" sz="1800" spc="-160">
                <a:latin typeface="바탕"/>
                <a:cs typeface="바탕"/>
              </a:rPr>
              <a:t> </a:t>
            </a:r>
            <a:r>
              <a:rPr dirty="0" sz="1800" spc="-155">
                <a:latin typeface="바탕"/>
                <a:cs typeface="바탕"/>
              </a:rPr>
              <a:t>사용함.</a:t>
            </a:r>
            <a:endParaRPr sz="1800">
              <a:latin typeface="바탕"/>
              <a:cs typeface="바탕"/>
            </a:endParaRPr>
          </a:p>
          <a:p>
            <a:pPr marL="299085" marR="32384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70">
                <a:latin typeface="바탕"/>
                <a:cs typeface="바탕"/>
              </a:rPr>
              <a:t>대형 프로젝트 또는 규모가 </a:t>
            </a:r>
            <a:r>
              <a:rPr dirty="0" sz="1800" spc="-165">
                <a:latin typeface="바탕"/>
                <a:cs typeface="바탕"/>
              </a:rPr>
              <a:t>큰 </a:t>
            </a:r>
            <a:r>
              <a:rPr dirty="0" sz="1800" spc="-175">
                <a:latin typeface="바탕"/>
                <a:cs typeface="바탕"/>
              </a:rPr>
              <a:t>개발사의  </a:t>
            </a:r>
            <a:r>
              <a:rPr dirty="0" sz="1800" spc="-170">
                <a:latin typeface="바탕"/>
                <a:cs typeface="바탕"/>
              </a:rPr>
              <a:t>경우 자체 </a:t>
            </a:r>
            <a:r>
              <a:rPr dirty="0" sz="1800" spc="-175">
                <a:latin typeface="바탕"/>
                <a:cs typeface="바탕"/>
              </a:rPr>
              <a:t>프레임워크를 </a:t>
            </a:r>
            <a:r>
              <a:rPr dirty="0" sz="1800" spc="-170">
                <a:latin typeface="바탕"/>
                <a:cs typeface="바탕"/>
              </a:rPr>
              <a:t>만들어</a:t>
            </a:r>
            <a:r>
              <a:rPr dirty="0" sz="1800" spc="-75">
                <a:latin typeface="바탕"/>
                <a:cs typeface="바탕"/>
              </a:rPr>
              <a:t> </a:t>
            </a:r>
            <a:r>
              <a:rPr dirty="0" sz="1800" spc="-155">
                <a:latin typeface="바탕"/>
                <a:cs typeface="바탕"/>
              </a:rPr>
              <a:t>사용함.</a:t>
            </a:r>
            <a:endParaRPr sz="1800">
              <a:latin typeface="바탕"/>
              <a:cs typeface="바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1695" y="1844039"/>
            <a:ext cx="1426463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71331" y="1699260"/>
            <a:ext cx="1426464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0" y="1609344"/>
            <a:ext cx="0" cy="4514850"/>
          </a:xfrm>
          <a:custGeom>
            <a:avLst/>
            <a:gdLst/>
            <a:ahLst/>
            <a:cxnLst/>
            <a:rect l="l" t="t" r="r" b="b"/>
            <a:pathLst>
              <a:path w="0" h="4514850">
                <a:moveTo>
                  <a:pt x="0" y="0"/>
                </a:moveTo>
                <a:lnTo>
                  <a:pt x="0" y="451485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18694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17-2</a:t>
            </a:r>
            <a:r>
              <a:rPr dirty="0" sz="1800" spc="-8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0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jQuery</a:t>
            </a:r>
            <a:r>
              <a:rPr dirty="0" sz="1800" spc="-11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설치</a:t>
            </a:r>
            <a:r>
              <a:rPr dirty="0" sz="1800" spc="-11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-</a:t>
            </a:r>
            <a:r>
              <a:rPr dirty="0" sz="1800" spc="-9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I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17_01.html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1696211"/>
            <a:ext cx="480822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51447" y="1696211"/>
            <a:ext cx="4797552" cy="311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2620" y="3174492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2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86758" y="5053460"/>
            <a:ext cx="3571164" cy="485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82561" y="3972305"/>
            <a:ext cx="1734820" cy="356870"/>
          </a:xfrm>
          <a:custGeom>
            <a:avLst/>
            <a:gdLst/>
            <a:ahLst/>
            <a:cxnLst/>
            <a:rect l="l" t="t" r="r" b="b"/>
            <a:pathLst>
              <a:path w="1734820" h="356870">
                <a:moveTo>
                  <a:pt x="0" y="356615"/>
                </a:moveTo>
                <a:lnTo>
                  <a:pt x="1734311" y="356615"/>
                </a:lnTo>
                <a:lnTo>
                  <a:pt x="1734311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82561" y="4903470"/>
            <a:ext cx="4048125" cy="745490"/>
          </a:xfrm>
          <a:custGeom>
            <a:avLst/>
            <a:gdLst/>
            <a:ahLst/>
            <a:cxnLst/>
            <a:rect l="l" t="t" r="r" b="b"/>
            <a:pathLst>
              <a:path w="4048125" h="745489">
                <a:moveTo>
                  <a:pt x="0" y="745235"/>
                </a:moveTo>
                <a:lnTo>
                  <a:pt x="4047744" y="745235"/>
                </a:lnTo>
                <a:lnTo>
                  <a:pt x="4047744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43876" y="4045077"/>
            <a:ext cx="1163320" cy="857885"/>
          </a:xfrm>
          <a:custGeom>
            <a:avLst/>
            <a:gdLst/>
            <a:ahLst/>
            <a:cxnLst/>
            <a:rect l="l" t="t" r="r" b="b"/>
            <a:pathLst>
              <a:path w="1163320" h="857885">
                <a:moveTo>
                  <a:pt x="1095771" y="820750"/>
                </a:moveTo>
                <a:lnTo>
                  <a:pt x="1079119" y="843407"/>
                </a:lnTo>
                <a:lnTo>
                  <a:pt x="1163066" y="857885"/>
                </a:lnTo>
                <a:lnTo>
                  <a:pt x="1147898" y="828294"/>
                </a:lnTo>
                <a:lnTo>
                  <a:pt x="1106043" y="828294"/>
                </a:lnTo>
                <a:lnTo>
                  <a:pt x="1095771" y="820750"/>
                </a:lnTo>
                <a:close/>
              </a:path>
              <a:path w="1163320" h="857885">
                <a:moveTo>
                  <a:pt x="1107549" y="804725"/>
                </a:moveTo>
                <a:lnTo>
                  <a:pt x="1095771" y="820750"/>
                </a:lnTo>
                <a:lnTo>
                  <a:pt x="1106043" y="828294"/>
                </a:lnTo>
                <a:lnTo>
                  <a:pt x="1117853" y="812292"/>
                </a:lnTo>
                <a:lnTo>
                  <a:pt x="1107549" y="804725"/>
                </a:lnTo>
                <a:close/>
              </a:path>
              <a:path w="1163320" h="857885">
                <a:moveTo>
                  <a:pt x="1124203" y="782066"/>
                </a:moveTo>
                <a:lnTo>
                  <a:pt x="1107549" y="804725"/>
                </a:lnTo>
                <a:lnTo>
                  <a:pt x="1117853" y="812292"/>
                </a:lnTo>
                <a:lnTo>
                  <a:pt x="1106043" y="828294"/>
                </a:lnTo>
                <a:lnTo>
                  <a:pt x="1147898" y="828294"/>
                </a:lnTo>
                <a:lnTo>
                  <a:pt x="1124203" y="782066"/>
                </a:lnTo>
                <a:close/>
              </a:path>
              <a:path w="1163320" h="857885">
                <a:moveTo>
                  <a:pt x="11683" y="0"/>
                </a:moveTo>
                <a:lnTo>
                  <a:pt x="0" y="16002"/>
                </a:lnTo>
                <a:lnTo>
                  <a:pt x="1095771" y="820750"/>
                </a:lnTo>
                <a:lnTo>
                  <a:pt x="1107549" y="804725"/>
                </a:lnTo>
                <a:lnTo>
                  <a:pt x="116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1800" y="5708521"/>
            <a:ext cx="2656331" cy="1038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91528" y="6028944"/>
            <a:ext cx="2463165" cy="257810"/>
          </a:xfrm>
          <a:custGeom>
            <a:avLst/>
            <a:gdLst/>
            <a:ahLst/>
            <a:cxnLst/>
            <a:rect l="l" t="t" r="r" b="b"/>
            <a:pathLst>
              <a:path w="2463165" h="257810">
                <a:moveTo>
                  <a:pt x="0" y="257555"/>
                </a:moveTo>
                <a:lnTo>
                  <a:pt x="2462783" y="257555"/>
                </a:lnTo>
                <a:lnTo>
                  <a:pt x="2462783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24345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17-2</a:t>
            </a:r>
            <a:r>
              <a:rPr dirty="0" sz="1800" spc="-8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0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jQuery</a:t>
            </a:r>
            <a:r>
              <a:rPr dirty="0" sz="1800" spc="-11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설치</a:t>
            </a:r>
            <a:r>
              <a:rPr dirty="0" sz="1800" spc="-110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-</a:t>
            </a:r>
            <a:r>
              <a:rPr dirty="0" sz="1800" spc="-95">
                <a:latin typeface="한컴 고딕"/>
                <a:cs typeface="한컴 고딕"/>
              </a:rPr>
              <a:t> </a:t>
            </a:r>
            <a:r>
              <a:rPr dirty="0" sz="1800" spc="-5">
                <a:latin typeface="한컴 고딕"/>
                <a:cs typeface="한컴 고딕"/>
              </a:rPr>
              <a:t>II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17_02.html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351" y="1881178"/>
            <a:ext cx="6735437" cy="186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0993" y="4289869"/>
            <a:ext cx="6200401" cy="1989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6452" y="3896867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54495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17-3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0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기본문법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17_03.html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260" y="1848611"/>
            <a:ext cx="4947285" cy="1960245"/>
          </a:xfrm>
          <a:prstGeom prst="rect">
            <a:avLst/>
          </a:prstGeom>
          <a:solidFill>
            <a:srgbClr val="A9D18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717550">
              <a:lnSpc>
                <a:spcPct val="100000"/>
              </a:lnSpc>
            </a:pPr>
            <a:r>
              <a:rPr dirty="0" sz="2400" spc="-170">
                <a:solidFill>
                  <a:srgbClr val="FFFFFF"/>
                </a:solidFill>
                <a:latin typeface="바탕"/>
                <a:cs typeface="바탕"/>
              </a:rPr>
              <a:t>$(선택자).함수명(매개변수);</a:t>
            </a:r>
            <a:endParaRPr sz="2400">
              <a:latin typeface="바탕"/>
              <a:cs typeface="바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8260" y="4158889"/>
            <a:ext cx="9264396" cy="218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6452" y="3848100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17강_jQuery 개요 및 본문법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2020-01-06T00:30:25.000</dcterms:created>
  <dc:creator>house</dc:creator>
  <cp:lastModifiedBy>user</cp:lastModifiedBy>
  <dcterms:modified xsi:type="dcterms:W3CDTF">2020-01-06T01:35:09.496</dcterms:modified>
  <cp:revision>1</cp:revision>
  <dc:title>웹사이트 콘텐츠 디자인 보고서  (성수IT종합센터, 성수메이커스페이스)</dc:title>
  <cp:version>1000.0000.01</cp:version>
</cp:coreProperties>
</file>