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3955541" y="1842642"/>
            <a:ext cx="5417059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0" spc="-55">
                <a:solidFill>
                  <a:srgbClr val="ffffff"/>
                </a:solidFill>
                <a:latin typeface="한컴 고딕"/>
                <a:cs typeface="한컴 고딕"/>
              </a:rPr>
              <a:t>21강_jQuery</a:t>
            </a:r>
            <a:r>
              <a:rPr sz="4000" b="0" spc="-28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4000" b="0" spc="-215">
                <a:solidFill>
                  <a:srgbClr val="ffffff"/>
                </a:solidFill>
                <a:latin typeface="한컴 고딕"/>
                <a:cs typeface="한컴 고딕"/>
              </a:rPr>
              <a:t>이벤트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3933318" cy="864108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465455" lvl="1" indent="-45275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46609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이벤트</a:t>
            </a:r>
            <a:r>
              <a:rPr sz="1400" b="0" spc="-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문법</a:t>
            </a:r>
            <a:endParaRPr sz="1400" b="0" spc="-6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다양한</a:t>
            </a:r>
            <a:r>
              <a:rPr sz="1400" b="0" spc="-14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5">
                <a:solidFill>
                  <a:srgbClr val="ffffff"/>
                </a:solidFill>
                <a:latin typeface="한컴 고딕"/>
                <a:cs typeface="한컴 고딕"/>
              </a:rPr>
              <a:t>이벤트</a:t>
            </a:r>
            <a:endParaRPr sz="1400" b="0" spc="-65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35">
                <a:solidFill>
                  <a:srgbClr val="ffffff"/>
                </a:solidFill>
                <a:latin typeface="한컴 고딕"/>
                <a:cs typeface="한컴 고딕"/>
              </a:rPr>
              <a:t>양식(폼)</a:t>
            </a:r>
            <a:r>
              <a:rPr sz="1400" b="0" spc="-14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이벤트</a:t>
            </a:r>
            <a:endParaRPr sz="1400" b="0" spc="-6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>
                <a:solidFill>
                  <a:srgbClr val="ffffff"/>
                </a:solidFill>
                <a:latin typeface="한컴 고딕"/>
                <a:cs typeface="한컴 고딕"/>
              </a:rPr>
              <a:t>this,</a:t>
            </a:r>
            <a:r>
              <a:rPr sz="1400" b="0" spc="-16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5">
                <a:solidFill>
                  <a:srgbClr val="ffffff"/>
                </a:solidFill>
                <a:latin typeface="한컴 고딕"/>
                <a:cs typeface="한컴 고딕"/>
              </a:rPr>
              <a:t>event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79832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21-1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이벤트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문법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21_01.html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3676" y="2679192"/>
            <a:ext cx="6178550" cy="2169160"/>
          </a:xfrm>
          <a:custGeom>
            <a:avLst/>
            <a:gdLst/>
            <a:ahLst/>
            <a:cxnLst/>
            <a:rect l="l" t="t" r="r" b="b"/>
            <a:pathLst>
              <a:path w="6178550" h="2169160">
                <a:moveTo>
                  <a:pt x="0" y="2168651"/>
                </a:moveTo>
                <a:lnTo>
                  <a:pt x="6178296" y="2168651"/>
                </a:lnTo>
                <a:lnTo>
                  <a:pt x="6178296" y="0"/>
                </a:lnTo>
                <a:lnTo>
                  <a:pt x="0" y="0"/>
                </a:lnTo>
                <a:lnTo>
                  <a:pt x="0" y="216865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83051" y="3196590"/>
            <a:ext cx="5370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맑은 고딕"/>
                <a:cs typeface="맑은 고딕"/>
              </a:rPr>
              <a:t>$(".logo").click(function(){  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console.log("logo image</a:t>
            </a:r>
            <a:r>
              <a:rPr dirty="0" sz="2400" spc="-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click!");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});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9782" y="3225545"/>
            <a:ext cx="1252855" cy="396240"/>
          </a:xfrm>
          <a:custGeom>
            <a:avLst/>
            <a:gdLst/>
            <a:ahLst/>
            <a:cxnLst/>
            <a:rect l="l" t="t" r="r" b="b"/>
            <a:pathLst>
              <a:path w="1252854" h="396239">
                <a:moveTo>
                  <a:pt x="0" y="396239"/>
                </a:moveTo>
                <a:lnTo>
                  <a:pt x="1252727" y="396239"/>
                </a:lnTo>
                <a:lnTo>
                  <a:pt x="1252727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09565" y="3225545"/>
            <a:ext cx="645160" cy="396240"/>
          </a:xfrm>
          <a:custGeom>
            <a:avLst/>
            <a:gdLst/>
            <a:ahLst/>
            <a:cxnLst/>
            <a:rect l="l" t="t" r="r" b="b"/>
            <a:pathLst>
              <a:path w="645160" h="396239">
                <a:moveTo>
                  <a:pt x="0" y="396239"/>
                </a:moveTo>
                <a:lnTo>
                  <a:pt x="644651" y="396239"/>
                </a:lnTo>
                <a:lnTo>
                  <a:pt x="64465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21273" y="3225545"/>
            <a:ext cx="1309370" cy="396240"/>
          </a:xfrm>
          <a:custGeom>
            <a:avLst/>
            <a:gdLst/>
            <a:ahLst/>
            <a:cxnLst/>
            <a:rect l="l" t="t" r="r" b="b"/>
            <a:pathLst>
              <a:path w="1309370" h="396239">
                <a:moveTo>
                  <a:pt x="0" y="396239"/>
                </a:moveTo>
                <a:lnTo>
                  <a:pt x="1309116" y="396239"/>
                </a:lnTo>
                <a:lnTo>
                  <a:pt x="130911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13097" y="3621785"/>
            <a:ext cx="76200" cy="2124710"/>
          </a:xfrm>
          <a:custGeom>
            <a:avLst/>
            <a:gdLst/>
            <a:ahLst/>
            <a:cxnLst/>
            <a:rect l="l" t="t" r="r" b="b"/>
            <a:pathLst>
              <a:path w="76200" h="2124710">
                <a:moveTo>
                  <a:pt x="28193" y="2048162"/>
                </a:moveTo>
                <a:lnTo>
                  <a:pt x="0" y="2048167"/>
                </a:lnTo>
                <a:lnTo>
                  <a:pt x="38100" y="2124354"/>
                </a:lnTo>
                <a:lnTo>
                  <a:pt x="69843" y="2060867"/>
                </a:lnTo>
                <a:lnTo>
                  <a:pt x="28193" y="2060867"/>
                </a:lnTo>
                <a:lnTo>
                  <a:pt x="28193" y="2048162"/>
                </a:lnTo>
                <a:close/>
              </a:path>
              <a:path w="76200" h="2124710">
                <a:moveTo>
                  <a:pt x="48005" y="2048159"/>
                </a:moveTo>
                <a:lnTo>
                  <a:pt x="28193" y="2048162"/>
                </a:lnTo>
                <a:lnTo>
                  <a:pt x="28193" y="2060867"/>
                </a:lnTo>
                <a:lnTo>
                  <a:pt x="48005" y="2060867"/>
                </a:lnTo>
                <a:lnTo>
                  <a:pt x="48005" y="2048159"/>
                </a:lnTo>
                <a:close/>
              </a:path>
              <a:path w="76200" h="2124710">
                <a:moveTo>
                  <a:pt x="76200" y="2048154"/>
                </a:moveTo>
                <a:lnTo>
                  <a:pt x="48005" y="2048159"/>
                </a:lnTo>
                <a:lnTo>
                  <a:pt x="48005" y="2060867"/>
                </a:lnTo>
                <a:lnTo>
                  <a:pt x="69843" y="2060867"/>
                </a:lnTo>
                <a:lnTo>
                  <a:pt x="76200" y="2048154"/>
                </a:lnTo>
                <a:close/>
              </a:path>
              <a:path w="76200" h="2124710">
                <a:moveTo>
                  <a:pt x="48005" y="0"/>
                </a:moveTo>
                <a:lnTo>
                  <a:pt x="28193" y="0"/>
                </a:lnTo>
                <a:lnTo>
                  <a:pt x="28193" y="2048162"/>
                </a:lnTo>
                <a:lnTo>
                  <a:pt x="48005" y="2048159"/>
                </a:lnTo>
                <a:lnTo>
                  <a:pt x="480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79314" y="2227326"/>
            <a:ext cx="76200" cy="998855"/>
          </a:xfrm>
          <a:custGeom>
            <a:avLst/>
            <a:gdLst/>
            <a:ahLst/>
            <a:cxnLst/>
            <a:rect l="l" t="t" r="r" b="b"/>
            <a:pathLst>
              <a:path w="76200" h="998855">
                <a:moveTo>
                  <a:pt x="48006" y="63500"/>
                </a:moveTo>
                <a:lnTo>
                  <a:pt x="28194" y="63500"/>
                </a:lnTo>
                <a:lnTo>
                  <a:pt x="28194" y="998854"/>
                </a:lnTo>
                <a:lnTo>
                  <a:pt x="48006" y="998854"/>
                </a:lnTo>
                <a:lnTo>
                  <a:pt x="48006" y="63500"/>
                </a:lnTo>
                <a:close/>
              </a:path>
              <a:path w="76200" h="99885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9885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0582" y="3621785"/>
            <a:ext cx="76200" cy="2124710"/>
          </a:xfrm>
          <a:custGeom>
            <a:avLst/>
            <a:gdLst/>
            <a:ahLst/>
            <a:cxnLst/>
            <a:rect l="l" t="t" r="r" b="b"/>
            <a:pathLst>
              <a:path w="76200" h="2124710">
                <a:moveTo>
                  <a:pt x="28193" y="2048162"/>
                </a:moveTo>
                <a:lnTo>
                  <a:pt x="0" y="2048167"/>
                </a:lnTo>
                <a:lnTo>
                  <a:pt x="38100" y="2124354"/>
                </a:lnTo>
                <a:lnTo>
                  <a:pt x="69843" y="2060867"/>
                </a:lnTo>
                <a:lnTo>
                  <a:pt x="28193" y="2060867"/>
                </a:lnTo>
                <a:lnTo>
                  <a:pt x="28193" y="2048162"/>
                </a:lnTo>
                <a:close/>
              </a:path>
              <a:path w="76200" h="2124710">
                <a:moveTo>
                  <a:pt x="48005" y="2048159"/>
                </a:moveTo>
                <a:lnTo>
                  <a:pt x="28193" y="2048162"/>
                </a:lnTo>
                <a:lnTo>
                  <a:pt x="28193" y="2060867"/>
                </a:lnTo>
                <a:lnTo>
                  <a:pt x="48005" y="2060867"/>
                </a:lnTo>
                <a:lnTo>
                  <a:pt x="48005" y="2048159"/>
                </a:lnTo>
                <a:close/>
              </a:path>
              <a:path w="76200" h="2124710">
                <a:moveTo>
                  <a:pt x="76200" y="2048154"/>
                </a:moveTo>
                <a:lnTo>
                  <a:pt x="48005" y="2048159"/>
                </a:lnTo>
                <a:lnTo>
                  <a:pt x="48005" y="2060867"/>
                </a:lnTo>
                <a:lnTo>
                  <a:pt x="69843" y="2060867"/>
                </a:lnTo>
                <a:lnTo>
                  <a:pt x="76200" y="2048154"/>
                </a:lnTo>
                <a:close/>
              </a:path>
              <a:path w="76200" h="2124710">
                <a:moveTo>
                  <a:pt x="48005" y="0"/>
                </a:moveTo>
                <a:lnTo>
                  <a:pt x="28193" y="0"/>
                </a:lnTo>
                <a:lnTo>
                  <a:pt x="28193" y="2048162"/>
                </a:lnTo>
                <a:lnTo>
                  <a:pt x="48005" y="2048159"/>
                </a:lnTo>
                <a:lnTo>
                  <a:pt x="480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59735" y="5745479"/>
            <a:ext cx="265684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맑은 고딕"/>
                <a:cs typeface="맑은 고딕"/>
              </a:rPr>
              <a:t>이벤트발생 객체</a:t>
            </a:r>
            <a:r>
              <a:rPr dirty="0" sz="1800" spc="-3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선택자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0511" y="5751576"/>
            <a:ext cx="2484120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dirty="0" sz="1800">
                <a:latin typeface="맑은 고딕"/>
                <a:cs typeface="맑은 고딕"/>
              </a:rPr>
              <a:t>이벤트</a:t>
            </a:r>
            <a:r>
              <a:rPr dirty="0" sz="1800" spc="-3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핸들러(리스너)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6467" y="1860804"/>
            <a:ext cx="1420495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맑은 고딕"/>
                <a:cs typeface="맑은 고딕"/>
              </a:rPr>
              <a:t>이벤트</a:t>
            </a:r>
            <a:r>
              <a:rPr dirty="0" sz="1800" spc="-4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이름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355727" y="214121"/>
            <a:ext cx="1148054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5"/>
              <a:t>javascript </a:t>
            </a:r>
            <a:r>
              <a:rPr/>
              <a:t>&amp;</a:t>
            </a:r>
            <a:r>
              <a:rPr b="0" spc="-65"/>
              <a:t> </a:t>
            </a:r>
            <a:r>
              <a:rPr b="0" spc="-5"/>
              <a:t>node.js</a:t>
            </a:r>
            <a:endParaRPr b="0" spc="-5"/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607207" cy="5833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21-2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75">
                <a:latin typeface="한컴 고딕"/>
                <a:cs typeface="한컴 고딕"/>
              </a:rPr>
              <a:t>다양한</a:t>
            </a:r>
            <a:r>
              <a:rPr sz="1800" b="0" spc="-285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이벤트</a:t>
            </a:r>
            <a:endParaRPr sz="1800" b="0" spc="-75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85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21_02.html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1595627"/>
            <a:ext cx="2897505" cy="4576573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87960" rIns="0" bIns="0">
            <a:spAutoFit/>
          </a:bodyPr>
          <a:lstStyle/>
          <a:p>
            <a:pPr marL="91440" marR="541655">
              <a:lnSpc>
                <a:spcPct val="100000"/>
              </a:lnSpc>
              <a:spcBef>
                <a:spcPts val="1480"/>
              </a:spcBef>
              <a:defRPr/>
            </a:pPr>
            <a:r>
              <a:rPr sz="3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click  </a:t>
            </a:r>
            <a:r>
              <a:rPr sz="3200" b="0" spc="-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dblclick  </a:t>
            </a:r>
            <a:r>
              <a:rPr sz="3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mousedo</a:t>
            </a:r>
            <a:r>
              <a:rPr sz="3200" b="0" spc="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w</a:t>
            </a:r>
            <a:r>
              <a:rPr sz="3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n  mouseup  mousemo</a:t>
            </a:r>
            <a:r>
              <a:rPr sz="3200" b="0" spc="-2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v</a:t>
            </a:r>
            <a:r>
              <a:rPr sz="3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e  </a:t>
            </a:r>
            <a:r>
              <a:rPr sz="3200" b="0" spc="-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mouseover  </a:t>
            </a:r>
            <a:r>
              <a:rPr sz="320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mouseout  </a:t>
            </a:r>
            <a:r>
              <a:rPr sz="3200" b="0" spc="-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mouseenter  mouseleave</a:t>
            </a:r>
            <a:endParaRPr sz="3200">
              <a:latin typeface="맑은 고딕"/>
              <a:ea typeface="+mj-ea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25340" y="1112518"/>
            <a:ext cx="3006852" cy="574547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7758683" y="1112519"/>
            <a:ext cx="4047744" cy="474268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4067555" y="3236976"/>
            <a:ext cx="416559" cy="494030"/>
          </a:xfrm>
          <a:custGeom>
            <a:avLst/>
            <a:gdLst/>
            <a:rect l="l" t="t" r="r" b="b"/>
            <a:pathLst>
              <a:path w="416560" h="494029">
                <a:moveTo>
                  <a:pt x="208026" y="0"/>
                </a:moveTo>
                <a:lnTo>
                  <a:pt x="208026" y="123444"/>
                </a:lnTo>
                <a:lnTo>
                  <a:pt x="0" y="123444"/>
                </a:lnTo>
                <a:lnTo>
                  <a:pt x="0" y="370331"/>
                </a:lnTo>
                <a:lnTo>
                  <a:pt x="208026" y="370331"/>
                </a:lnTo>
                <a:lnTo>
                  <a:pt x="208026" y="493775"/>
                </a:lnTo>
                <a:lnTo>
                  <a:pt x="416052" y="246887"/>
                </a:lnTo>
                <a:lnTo>
                  <a:pt x="20802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7487411" y="3236976"/>
            <a:ext cx="416559" cy="494030"/>
          </a:xfrm>
          <a:custGeom>
            <a:avLst/>
            <a:gdLst/>
            <a:rect l="l" t="t" r="r" b="b"/>
            <a:pathLst>
              <a:path w="416559" h="494029">
                <a:moveTo>
                  <a:pt x="208026" y="0"/>
                </a:moveTo>
                <a:lnTo>
                  <a:pt x="208026" y="123444"/>
                </a:lnTo>
                <a:lnTo>
                  <a:pt x="0" y="123444"/>
                </a:lnTo>
                <a:lnTo>
                  <a:pt x="0" y="370331"/>
                </a:lnTo>
                <a:lnTo>
                  <a:pt x="208026" y="370331"/>
                </a:lnTo>
                <a:lnTo>
                  <a:pt x="208026" y="493775"/>
                </a:lnTo>
                <a:lnTo>
                  <a:pt x="416052" y="246887"/>
                </a:lnTo>
                <a:lnTo>
                  <a:pt x="20802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0"/>
          </p:nvPr>
        </p:nvSpPr>
        <p:spPr>
          <a:xfrm>
            <a:off x="355727" y="214121"/>
            <a:ext cx="1148054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5"/>
              <a:t>javascript </a:t>
            </a:r>
            <a:r>
              <a:rPr/>
              <a:t>&amp;</a:t>
            </a:r>
            <a:r>
              <a:rPr b="0" spc="-65"/>
              <a:t> </a:t>
            </a:r>
            <a:r>
              <a:rPr b="0" spc="-5"/>
              <a:t>node.js</a:t>
            </a:r>
            <a:endParaRPr b="0" spc="-5"/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988207" cy="5833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21-3 </a:t>
            </a:r>
            <a:r>
              <a:rPr sz="1800">
                <a:latin typeface="한컴 고딕"/>
                <a:cs typeface="한컴 고딕"/>
              </a:rPr>
              <a:t>: </a:t>
            </a:r>
            <a:r>
              <a:rPr sz="1800" b="0" spc="-45">
                <a:latin typeface="한컴 고딕"/>
                <a:cs typeface="한컴 고딕"/>
              </a:rPr>
              <a:t>양식(폼)</a:t>
            </a:r>
            <a:r>
              <a:rPr sz="1800" b="0" spc="-300">
                <a:latin typeface="한컴 고딕"/>
                <a:cs typeface="한컴 고딕"/>
              </a:rPr>
              <a:t> </a:t>
            </a:r>
            <a:r>
              <a:rPr sz="1800" b="0" spc="-75">
                <a:latin typeface="한컴 고딕"/>
                <a:cs typeface="한컴 고딕"/>
              </a:rPr>
              <a:t>이벤트</a:t>
            </a:r>
            <a:endParaRPr sz="1800" b="0" spc="-75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 </a:t>
            </a:r>
            <a:r>
              <a:rPr sz="1200" b="0" spc="-5">
                <a:latin typeface="한컴 고딕"/>
                <a:cs typeface="한컴 고딕"/>
              </a:rPr>
              <a:t>21_03.html,</a:t>
            </a:r>
            <a:r>
              <a:rPr sz="1200" b="0" spc="-120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21_04.html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483" y="2144267"/>
            <a:ext cx="3064764" cy="205739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857864" y="4458311"/>
            <a:ext cx="4072356" cy="75393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5818632" y="2144267"/>
            <a:ext cx="5259323" cy="205739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5228844" y="3070860"/>
            <a:ext cx="414655" cy="492759"/>
          </a:xfrm>
          <a:custGeom>
            <a:avLst/>
            <a:gdLst/>
            <a:rect l="l" t="t" r="r" b="b"/>
            <a:pathLst>
              <a:path w="414654" h="492760">
                <a:moveTo>
                  <a:pt x="207263" y="0"/>
                </a:moveTo>
                <a:lnTo>
                  <a:pt x="207263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7263" y="369188"/>
                </a:lnTo>
                <a:lnTo>
                  <a:pt x="207263" y="492251"/>
                </a:lnTo>
                <a:lnTo>
                  <a:pt x="414527" y="246125"/>
                </a:lnTo>
                <a:lnTo>
                  <a:pt x="20726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1628394" y="2807970"/>
            <a:ext cx="1724025" cy="193675"/>
          </a:xfrm>
          <a:custGeom>
            <a:avLst/>
            <a:gdLst/>
            <a:rect l="l" t="t" r="r" b="b"/>
            <a:pathLst>
              <a:path w="1724025" h="193675">
                <a:moveTo>
                  <a:pt x="0" y="193548"/>
                </a:moveTo>
                <a:lnTo>
                  <a:pt x="1723644" y="193548"/>
                </a:lnTo>
                <a:lnTo>
                  <a:pt x="1723644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1622297" y="3198114"/>
            <a:ext cx="1722120" cy="193675"/>
          </a:xfrm>
          <a:custGeom>
            <a:avLst/>
            <a:gdLst/>
            <a:rect l="l" t="t" r="r" b="b"/>
            <a:pathLst>
              <a:path w="1722120" h="193675">
                <a:moveTo>
                  <a:pt x="0" y="193548"/>
                </a:moveTo>
                <a:lnTo>
                  <a:pt x="1722119" y="193548"/>
                </a:lnTo>
                <a:lnTo>
                  <a:pt x="1722119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2330957" y="4822697"/>
            <a:ext cx="954405" cy="306705"/>
          </a:xfrm>
          <a:custGeom>
            <a:avLst/>
            <a:gdLst/>
            <a:rect l="l" t="t" r="r" b="b"/>
            <a:pathLst>
              <a:path w="954404" h="306704">
                <a:moveTo>
                  <a:pt x="0" y="306324"/>
                </a:moveTo>
                <a:lnTo>
                  <a:pt x="954023" y="306324"/>
                </a:lnTo>
                <a:lnTo>
                  <a:pt x="954023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355727" y="214121"/>
            <a:ext cx="1148054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5"/>
              <a:t>javascript </a:t>
            </a:r>
            <a:r>
              <a:rPr/>
              <a:t>&amp;</a:t>
            </a:r>
            <a:r>
              <a:rPr b="0" spc="-65"/>
              <a:t> </a:t>
            </a:r>
            <a:r>
              <a:rPr b="0" spc="-5"/>
              <a:t>node.js</a:t>
            </a:r>
            <a:endParaRPr b="0" spc="-5"/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3683407" cy="5833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21-4 </a:t>
            </a:r>
            <a:r>
              <a:rPr sz="1800">
                <a:latin typeface="한컴 고딕"/>
                <a:cs typeface="한컴 고딕"/>
              </a:rPr>
              <a:t>: this,</a:t>
            </a:r>
            <a:r>
              <a:rPr sz="1800" b="0" spc="-300">
                <a:latin typeface="한컴 고딕"/>
                <a:cs typeface="한컴 고딕"/>
              </a:rPr>
              <a:t> </a:t>
            </a:r>
            <a:r>
              <a:rPr sz="1800">
                <a:latin typeface="한컴 고딕"/>
                <a:cs typeface="한컴 고딕"/>
              </a:rPr>
              <a:t>event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90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21_05.html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31" y="1520444"/>
            <a:ext cx="7992669" cy="36550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0" spc="-5">
                <a:solidFill>
                  <a:srgbClr val="2e5496"/>
                </a:solidFill>
                <a:latin typeface="한컴 고딕"/>
                <a:cs typeface="한컴 고딕"/>
              </a:rPr>
              <a:t>this </a:t>
            </a:r>
            <a:r>
              <a:rPr sz="2400">
                <a:solidFill>
                  <a:srgbClr val="2e5496"/>
                </a:solidFill>
                <a:latin typeface="Wingdings"/>
                <a:cs typeface="Wingdings"/>
              </a:rPr>
              <a:t></a:t>
            </a:r>
            <a:r>
              <a:rPr sz="240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이벤트가 발생한</a:t>
            </a:r>
            <a:r>
              <a:rPr sz="2400" b="0" spc="-31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b="0" spc="-104">
                <a:solidFill>
                  <a:srgbClr val="2e5496"/>
                </a:solidFill>
                <a:latin typeface="한컴 고딕"/>
                <a:cs typeface="한컴 고딕"/>
              </a:rPr>
              <a:t>객체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rect l="l" t="t" r="r" b="b"/>
            <a:pathLst>
              <a:path w="10801985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1188719" y="2656332"/>
            <a:ext cx="3398520" cy="18562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1256519" y="5239445"/>
            <a:ext cx="3389970" cy="2798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6531864" y="3695887"/>
            <a:ext cx="2365248" cy="135617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3152394" y="3806190"/>
            <a:ext cx="1149350" cy="193675"/>
          </a:xfrm>
          <a:custGeom>
            <a:avLst/>
            <a:gdLst/>
            <a:rect l="l" t="t" r="r" b="b"/>
            <a:pathLst>
              <a:path w="1149350" h="193675">
                <a:moveTo>
                  <a:pt x="0" y="193548"/>
                </a:moveTo>
                <a:lnTo>
                  <a:pt x="1149095" y="193548"/>
                </a:lnTo>
                <a:lnTo>
                  <a:pt x="1149095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3152394" y="3999738"/>
            <a:ext cx="1149350" cy="192405"/>
          </a:xfrm>
          <a:custGeom>
            <a:avLst/>
            <a:gdLst/>
            <a:rect l="l" t="t" r="r" b="b"/>
            <a:pathLst>
              <a:path w="1149350" h="192404">
                <a:moveTo>
                  <a:pt x="0" y="192024"/>
                </a:moveTo>
                <a:lnTo>
                  <a:pt x="1149095" y="192024"/>
                </a:lnTo>
                <a:lnTo>
                  <a:pt x="1149095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4299458" y="3898646"/>
            <a:ext cx="2346325" cy="530225"/>
          </a:xfrm>
          <a:custGeom>
            <a:avLst/>
            <a:gdLst/>
            <a:rect l="l" t="t" r="r" b="b"/>
            <a:pathLst>
              <a:path w="2346325" h="530225">
                <a:moveTo>
                  <a:pt x="2269638" y="502307"/>
                </a:moveTo>
                <a:lnTo>
                  <a:pt x="2263774" y="529843"/>
                </a:lnTo>
                <a:lnTo>
                  <a:pt x="2346197" y="508380"/>
                </a:lnTo>
                <a:lnTo>
                  <a:pt x="2341899" y="504951"/>
                </a:lnTo>
                <a:lnTo>
                  <a:pt x="2282063" y="504951"/>
                </a:lnTo>
                <a:lnTo>
                  <a:pt x="2269638" y="502307"/>
                </a:lnTo>
                <a:close/>
              </a:path>
              <a:path w="2346325" h="530225">
                <a:moveTo>
                  <a:pt x="2273773" y="482892"/>
                </a:moveTo>
                <a:lnTo>
                  <a:pt x="2269638" y="502307"/>
                </a:lnTo>
                <a:lnTo>
                  <a:pt x="2282063" y="504951"/>
                </a:lnTo>
                <a:lnTo>
                  <a:pt x="2286126" y="485520"/>
                </a:lnTo>
                <a:lnTo>
                  <a:pt x="2273773" y="482892"/>
                </a:lnTo>
                <a:close/>
              </a:path>
              <a:path w="2346325" h="530225">
                <a:moveTo>
                  <a:pt x="2279649" y="455294"/>
                </a:moveTo>
                <a:lnTo>
                  <a:pt x="2273773" y="482892"/>
                </a:lnTo>
                <a:lnTo>
                  <a:pt x="2286126" y="485520"/>
                </a:lnTo>
                <a:lnTo>
                  <a:pt x="2282063" y="504951"/>
                </a:lnTo>
                <a:lnTo>
                  <a:pt x="2341899" y="504951"/>
                </a:lnTo>
                <a:lnTo>
                  <a:pt x="2279649" y="455294"/>
                </a:lnTo>
                <a:close/>
              </a:path>
              <a:path w="2346325" h="530225">
                <a:moveTo>
                  <a:pt x="4063" y="0"/>
                </a:moveTo>
                <a:lnTo>
                  <a:pt x="0" y="19303"/>
                </a:lnTo>
                <a:lnTo>
                  <a:pt x="2269638" y="502307"/>
                </a:lnTo>
                <a:lnTo>
                  <a:pt x="2273773" y="482892"/>
                </a:lnTo>
                <a:lnTo>
                  <a:pt x="40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4298950" y="4081653"/>
            <a:ext cx="2346960" cy="642620"/>
          </a:xfrm>
          <a:custGeom>
            <a:avLst/>
            <a:gdLst/>
            <a:rect l="l" t="t" r="r" b="b"/>
            <a:pathLst>
              <a:path w="2346959" h="642620">
                <a:moveTo>
                  <a:pt x="2270549" y="614761"/>
                </a:moveTo>
                <a:lnTo>
                  <a:pt x="2263394" y="642112"/>
                </a:lnTo>
                <a:lnTo>
                  <a:pt x="2346705" y="624586"/>
                </a:lnTo>
                <a:lnTo>
                  <a:pt x="2339192" y="617982"/>
                </a:lnTo>
                <a:lnTo>
                  <a:pt x="2282825" y="617982"/>
                </a:lnTo>
                <a:lnTo>
                  <a:pt x="2270549" y="614761"/>
                </a:lnTo>
                <a:close/>
              </a:path>
              <a:path w="2346959" h="642620">
                <a:moveTo>
                  <a:pt x="2275562" y="595600"/>
                </a:moveTo>
                <a:lnTo>
                  <a:pt x="2270549" y="614761"/>
                </a:lnTo>
                <a:lnTo>
                  <a:pt x="2282825" y="617982"/>
                </a:lnTo>
                <a:lnTo>
                  <a:pt x="2287778" y="598805"/>
                </a:lnTo>
                <a:lnTo>
                  <a:pt x="2275562" y="595600"/>
                </a:lnTo>
                <a:close/>
              </a:path>
              <a:path w="2346959" h="642620">
                <a:moveTo>
                  <a:pt x="2282698" y="568325"/>
                </a:moveTo>
                <a:lnTo>
                  <a:pt x="2275562" y="595600"/>
                </a:lnTo>
                <a:lnTo>
                  <a:pt x="2287778" y="598805"/>
                </a:lnTo>
                <a:lnTo>
                  <a:pt x="2282825" y="617982"/>
                </a:lnTo>
                <a:lnTo>
                  <a:pt x="2339192" y="617982"/>
                </a:lnTo>
                <a:lnTo>
                  <a:pt x="2282698" y="568325"/>
                </a:lnTo>
                <a:close/>
              </a:path>
              <a:path w="2346959" h="642620">
                <a:moveTo>
                  <a:pt x="5079" y="0"/>
                </a:moveTo>
                <a:lnTo>
                  <a:pt x="0" y="19050"/>
                </a:lnTo>
                <a:lnTo>
                  <a:pt x="2270549" y="614761"/>
                </a:lnTo>
                <a:lnTo>
                  <a:pt x="2275562" y="595600"/>
                </a:lnTo>
                <a:lnTo>
                  <a:pt x="50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6651497" y="4374641"/>
            <a:ext cx="1931035" cy="190500"/>
          </a:xfrm>
          <a:custGeom>
            <a:avLst/>
            <a:gdLst/>
            <a:rect l="l" t="t" r="r" b="b"/>
            <a:pathLst>
              <a:path w="1931034" h="190500">
                <a:moveTo>
                  <a:pt x="0" y="190499"/>
                </a:moveTo>
                <a:lnTo>
                  <a:pt x="1930907" y="190499"/>
                </a:lnTo>
                <a:lnTo>
                  <a:pt x="1930907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6653021" y="4696205"/>
            <a:ext cx="2124710" cy="190500"/>
          </a:xfrm>
          <a:custGeom>
            <a:avLst/>
            <a:gdLst/>
            <a:rect l="l" t="t" r="r" b="b"/>
            <a:pathLst>
              <a:path w="2124709" h="190500">
                <a:moveTo>
                  <a:pt x="0" y="190500"/>
                </a:moveTo>
                <a:lnTo>
                  <a:pt x="2124455" y="190500"/>
                </a:lnTo>
                <a:lnTo>
                  <a:pt x="212445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1189482" y="5185409"/>
            <a:ext cx="1565275" cy="386080"/>
          </a:xfrm>
          <a:custGeom>
            <a:avLst/>
            <a:gdLst/>
            <a:rect l="l" t="t" r="r" b="b"/>
            <a:pathLst>
              <a:path w="1565275" h="386079">
                <a:moveTo>
                  <a:pt x="0" y="385571"/>
                </a:moveTo>
                <a:lnTo>
                  <a:pt x="1565147" y="385571"/>
                </a:lnTo>
                <a:lnTo>
                  <a:pt x="1565147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355727" y="214121"/>
            <a:ext cx="11480545" cy="3097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5"/>
              <a:t>javascript </a:t>
            </a:r>
            <a:r>
              <a:rPr/>
              <a:t>&amp;</a:t>
            </a:r>
            <a:r>
              <a:rPr b="0" spc="-65"/>
              <a:t> </a:t>
            </a:r>
            <a:r>
              <a:rPr b="0" spc="-5"/>
              <a:t>node.js</a:t>
            </a:r>
            <a:endParaRPr b="0" spc="-5"/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821814" cy="5833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0">
                <a:latin typeface="한컴 고딕"/>
                <a:cs typeface="한컴 고딕"/>
              </a:rPr>
              <a:t>21-4 </a:t>
            </a:r>
            <a:r>
              <a:rPr sz="1800">
                <a:latin typeface="한컴 고딕"/>
                <a:cs typeface="한컴 고딕"/>
              </a:rPr>
              <a:t>: this,</a:t>
            </a:r>
            <a:r>
              <a:rPr sz="1800" b="0" spc="-300">
                <a:latin typeface="한컴 고딕"/>
                <a:cs typeface="한컴 고딕"/>
              </a:rPr>
              <a:t> </a:t>
            </a:r>
            <a:r>
              <a:rPr sz="1800">
                <a:latin typeface="한컴 고딕"/>
                <a:cs typeface="한컴 고딕"/>
              </a:rPr>
              <a:t>event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defRPr/>
            </a:pPr>
            <a:r>
              <a:rPr sz="1200">
                <a:latin typeface="한컴 고딕"/>
                <a:cs typeface="한컴 고딕"/>
              </a:rPr>
              <a:t>Ex :</a:t>
            </a:r>
            <a:r>
              <a:rPr sz="1200" b="0" spc="-90">
                <a:latin typeface="한컴 고딕"/>
                <a:cs typeface="한컴 고딕"/>
              </a:rPr>
              <a:t> </a:t>
            </a:r>
            <a:r>
              <a:rPr sz="1200" b="0" spc="-5">
                <a:latin typeface="한컴 고딕"/>
                <a:cs typeface="한컴 고딕"/>
              </a:rPr>
              <a:t>21_05.html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31" y="1520444"/>
            <a:ext cx="4792269" cy="36550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2e5496"/>
                </a:solidFill>
                <a:latin typeface="한컴 고딕"/>
                <a:cs typeface="한컴 고딕"/>
              </a:rPr>
              <a:t>event </a:t>
            </a:r>
            <a:r>
              <a:rPr sz="2400">
                <a:solidFill>
                  <a:srgbClr val="2e5496"/>
                </a:solidFill>
                <a:latin typeface="Wingdings"/>
                <a:cs typeface="Wingdings"/>
              </a:rPr>
              <a:t></a:t>
            </a:r>
            <a:r>
              <a:rPr sz="240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400" b="0" spc="-100">
                <a:solidFill>
                  <a:srgbClr val="2e5496"/>
                </a:solidFill>
                <a:latin typeface="한컴 고딕"/>
                <a:cs typeface="한컴 고딕"/>
              </a:rPr>
              <a:t>이벤트</a:t>
            </a:r>
            <a:r>
              <a:rPr sz="2400" b="0" spc="-34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sz="2400" b="0" spc="-104">
                <a:solidFill>
                  <a:srgbClr val="2e5496"/>
                </a:solidFill>
                <a:latin typeface="한컴 고딕"/>
                <a:cs typeface="한컴 고딕"/>
              </a:rPr>
              <a:t>객체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rect l="l" t="t" r="r" b="b"/>
            <a:pathLst>
              <a:path w="10801985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1071372" y="2424683"/>
            <a:ext cx="4468368" cy="150418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5666232" y="2933700"/>
            <a:ext cx="416559" cy="494030"/>
          </a:xfrm>
          <a:custGeom>
            <a:avLst/>
            <a:gd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8025" y="370332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3198114" y="2404110"/>
            <a:ext cx="550545" cy="178435"/>
          </a:xfrm>
          <a:custGeom>
            <a:avLst/>
            <a:gdLst/>
            <a:rect l="l" t="t" r="r" b="b"/>
            <a:pathLst>
              <a:path w="550545" h="178435">
                <a:moveTo>
                  <a:pt x="0" y="178308"/>
                </a:moveTo>
                <a:lnTo>
                  <a:pt x="550163" y="178308"/>
                </a:lnTo>
                <a:lnTo>
                  <a:pt x="550163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1456182" y="3109722"/>
            <a:ext cx="4067810" cy="637540"/>
          </a:xfrm>
          <a:custGeom>
            <a:avLst/>
            <a:gdLst/>
            <a:rect l="l" t="t" r="r" b="b"/>
            <a:pathLst>
              <a:path w="4067810" h="637539">
                <a:moveTo>
                  <a:pt x="0" y="637032"/>
                </a:moveTo>
                <a:lnTo>
                  <a:pt x="4067555" y="637032"/>
                </a:lnTo>
                <a:lnTo>
                  <a:pt x="4067555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6208776" y="2403348"/>
            <a:ext cx="5149596" cy="360578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21강_jQuery 이벤트</vt:lpstr>
      <vt:lpstr>슬라이드 2</vt:lpstr>
      <vt:lpstr>javascript &amp; node.js</vt:lpstr>
      <vt:lpstr>javascript &amp; node.js</vt:lpstr>
      <vt:lpstr>javascript &amp; node.js</vt:lpstr>
      <vt:lpstr>javascript &amp; node.js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2020-01-07T01:32:23.000</dcterms:created>
  <dc:creator>house</dc:creator>
  <cp:lastModifiedBy>user</cp:lastModifiedBy>
  <dcterms:modified xsi:type="dcterms:W3CDTF">2020-01-07T01:36:25.080</dcterms:modified>
  <cp:revision>4</cp:revision>
  <dc:title>웹사이트 콘텐츠 디자인 보고서  (성수IT종합센터, 성수메이커스페이스)</dc:title>
  <cp:version>1000.0000.01</cp:version>
</cp:coreProperties>
</file>