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257" r:id="rId2"/>
    <p:sldId id="258" r:id="rId3"/>
    <p:sldId id="304" r:id="rId4"/>
    <p:sldId id="282" r:id="rId5"/>
    <p:sldId id="283" r:id="rId6"/>
    <p:sldId id="315" r:id="rId7"/>
    <p:sldId id="316" r:id="rId8"/>
    <p:sldId id="317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4" r:id="rId23"/>
    <p:sldId id="332" r:id="rId24"/>
    <p:sldId id="333" r:id="rId25"/>
    <p:sldId id="335" r:id="rId26"/>
    <p:sldId id="336" r:id="rId27"/>
    <p:sldId id="292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344" r:id="rId36"/>
    <p:sldId id="345" r:id="rId37"/>
    <p:sldId id="346" r:id="rId38"/>
    <p:sldId id="347" r:id="rId39"/>
    <p:sldId id="348" r:id="rId40"/>
    <p:sldId id="278" r:id="rId41"/>
  </p:sldIdLst>
  <p:sldSz cx="9144000" cy="6858000" type="screen4x3"/>
  <p:notesSz cx="6805613" cy="9939338"/>
  <p:embeddedFontLst>
    <p:embeddedFont>
      <p:font typeface="나눔고딕 ExtraBold" panose="020B0600000101010101" charset="-127"/>
      <p:bold r:id="rId44"/>
    </p:embeddedFont>
    <p:embeddedFont>
      <p:font typeface="맑은 고딕" panose="020B0503020000020004" pitchFamily="50" charset="-127"/>
      <p:regular r:id="rId45"/>
      <p:bold r:id="rId46"/>
    </p:embeddedFont>
    <p:embeddedFont>
      <p:font typeface="나눔고딕" panose="020B0600000101010101" charset="-127"/>
      <p:regular r:id="rId47"/>
      <p:bold r:id="rId4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81430" autoAdjust="0"/>
  </p:normalViewPr>
  <p:slideViewPr>
    <p:cSldViewPr snapToGrid="0">
      <p:cViewPr varScale="1">
        <p:scale>
          <a:sx n="70" d="100"/>
          <a:sy n="70" d="100"/>
        </p:scale>
        <p:origin x="1800" y="48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4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1.5/topics/class-based-views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822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890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208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장고는 모든 웹 프로젝트 개발 시 사용자와 사용자의 권한 그룹 테이블이 반드시 필요하다는 가정 하에 설계 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우리가 테이블을 전혀 만들지 않았더라도</a:t>
            </a:r>
            <a:r>
              <a:rPr lang="en-US" altLang="ko-KR" dirty="0"/>
              <a:t>, </a:t>
            </a:r>
            <a:r>
              <a:rPr lang="ko-KR" altLang="en-US" dirty="0"/>
              <a:t>사용자 및 권한 그룹 테이블을 만들어 주기 위해서 프로젝트 생성 시점에 </a:t>
            </a:r>
            <a:r>
              <a:rPr lang="en-US" altLang="ko-KR" dirty="0"/>
              <a:t>migrate</a:t>
            </a:r>
            <a:r>
              <a:rPr lang="ko-KR" altLang="en-US" dirty="0"/>
              <a:t>명령 실행함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900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025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애플케이션 설정 클래스 </a:t>
            </a:r>
            <a:r>
              <a:rPr lang="en-US" altLang="ko-KR" dirty="0"/>
              <a:t>: apps.py</a:t>
            </a:r>
            <a:r>
              <a:rPr lang="ko-KR" altLang="en-US" dirty="0"/>
              <a:t>에 </a:t>
            </a:r>
            <a:r>
              <a:rPr lang="ko-KR" altLang="en-US" dirty="0" err="1"/>
              <a:t>정의되어있음</a:t>
            </a:r>
            <a:endParaRPr lang="en-US" altLang="ko-KR" dirty="0"/>
          </a:p>
          <a:p>
            <a:r>
              <a:rPr lang="ko-KR" altLang="en-US" dirty="0"/>
              <a:t>애플리케이션 설정 클래스는 해당 애플리케이션에 대한 메타 정보를 저장하기 위한 클래스로</a:t>
            </a:r>
            <a:r>
              <a:rPr lang="en-US" altLang="ko-KR" dirty="0"/>
              <a:t>, </a:t>
            </a:r>
            <a:r>
              <a:rPr lang="en-US" altLang="ko-KR" dirty="0" err="1"/>
              <a:t>django.apps.AppConfig</a:t>
            </a:r>
            <a:r>
              <a:rPr lang="ko-KR" altLang="en-US" dirty="0"/>
              <a:t> 클래스를 상속받아 작성한다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앱설정</a:t>
            </a:r>
            <a:r>
              <a:rPr lang="ko-KR" altLang="en-US" dirty="0"/>
              <a:t> 클래스에는 </a:t>
            </a:r>
            <a:r>
              <a:rPr lang="en-US" altLang="ko-KR" dirty="0"/>
              <a:t>name, label, </a:t>
            </a:r>
            <a:r>
              <a:rPr lang="en-US" altLang="ko-KR" dirty="0" err="1"/>
              <a:t>verbose_name</a:t>
            </a:r>
            <a:r>
              <a:rPr lang="en-US" altLang="ko-KR" dirty="0"/>
              <a:t>, path</a:t>
            </a:r>
            <a:r>
              <a:rPr lang="ko-KR" altLang="en-US" dirty="0"/>
              <a:t>등을 설정할 수 있으며</a:t>
            </a:r>
            <a:r>
              <a:rPr lang="en-US" altLang="ko-KR" dirty="0"/>
              <a:t>, name</a:t>
            </a:r>
            <a:r>
              <a:rPr lang="ko-KR" altLang="en-US" dirty="0"/>
              <a:t>은 필수 속성이다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1.9</a:t>
            </a:r>
            <a:r>
              <a:rPr lang="ko-KR" altLang="en-US" dirty="0"/>
              <a:t>버전부터 이 클래스를 개발자가 직접 수정하도록 변경되었다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78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장고에서는 테이블을 하나의 클래스로 정의하고</a:t>
            </a:r>
            <a:r>
              <a:rPr lang="en-US" altLang="ko-KR" dirty="0"/>
              <a:t>, </a:t>
            </a:r>
            <a:r>
              <a:rPr lang="ko-KR" altLang="en-US" dirty="0"/>
              <a:t>테이블의 컬럼은 클래스의 변수로 매핑함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테이블 클래스는 </a:t>
            </a:r>
            <a:r>
              <a:rPr lang="en-US" altLang="ko-KR" dirty="0" err="1"/>
              <a:t>django.db.models.Model</a:t>
            </a:r>
            <a:r>
              <a:rPr lang="en-US" altLang="ko-KR" dirty="0"/>
              <a:t> </a:t>
            </a:r>
            <a:r>
              <a:rPr lang="ko-KR" altLang="en-US" dirty="0"/>
              <a:t>클래스를 상속받아 정의하고</a:t>
            </a:r>
            <a:r>
              <a:rPr lang="en-US" altLang="ko-KR" dirty="0"/>
              <a:t>, </a:t>
            </a:r>
            <a:r>
              <a:rPr lang="ko-KR" altLang="en-US" dirty="0"/>
              <a:t>각 클래스의 변수 타입도 장고에서 정의해 놓은 필드 클래스 사용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225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Makemigrations</a:t>
            </a:r>
            <a:r>
              <a:rPr lang="en-US" altLang="ko-KR" dirty="0"/>
              <a:t> </a:t>
            </a:r>
            <a:r>
              <a:rPr lang="ko-KR" altLang="en-US" dirty="0"/>
              <a:t>명령어로 인해 </a:t>
            </a:r>
            <a:r>
              <a:rPr lang="en-US" altLang="ko-KR" dirty="0"/>
              <a:t>migrations </a:t>
            </a:r>
            <a:r>
              <a:rPr lang="ko-KR" altLang="en-US" dirty="0"/>
              <a:t>디렉토리가 생성되고</a:t>
            </a:r>
            <a:r>
              <a:rPr lang="en-US" altLang="ko-KR" dirty="0"/>
              <a:t>, </a:t>
            </a:r>
            <a:r>
              <a:rPr lang="ko-KR" altLang="en-US" dirty="0"/>
              <a:t>이 파일을 이용해 </a:t>
            </a:r>
            <a:r>
              <a:rPr lang="en-US" altLang="ko-KR" dirty="0"/>
              <a:t>migrate</a:t>
            </a:r>
            <a:r>
              <a:rPr lang="ko-KR" altLang="en-US" dirty="0"/>
              <a:t>명령으로 데이터베이스에 테이블 생성</a:t>
            </a:r>
            <a:endParaRPr lang="en-US" altLang="ko-KR" dirty="0"/>
          </a:p>
          <a:p>
            <a:r>
              <a:rPr lang="en-US" altLang="ko-KR" dirty="0"/>
              <a:t>Admin</a:t>
            </a:r>
            <a:r>
              <a:rPr lang="ko-KR" altLang="en-US" dirty="0"/>
              <a:t> 사이트 에서 테이블이 어떤 모습인지 </a:t>
            </a:r>
            <a:r>
              <a:rPr lang="en-US" altLang="ko-KR" dirty="0"/>
              <a:t>UI</a:t>
            </a:r>
            <a:r>
              <a:rPr lang="ko-KR" altLang="en-US" dirty="0"/>
              <a:t>로 확인가능</a:t>
            </a:r>
            <a:r>
              <a:rPr lang="en-US" altLang="ko-KR" dirty="0"/>
              <a:t>, </a:t>
            </a:r>
            <a:r>
              <a:rPr lang="ko-KR" altLang="en-US" dirty="0"/>
              <a:t>추가 버튼 누르면 테이블의 컬럼확인 및 수정 가능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486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URLconf</a:t>
            </a:r>
            <a:r>
              <a:rPr lang="ko-KR" altLang="en-US" dirty="0"/>
              <a:t>는 </a:t>
            </a:r>
            <a:r>
              <a:rPr lang="en-US" altLang="ko-KR" dirty="0" err="1"/>
              <a:t>mysite</a:t>
            </a:r>
            <a:r>
              <a:rPr lang="en-US" altLang="ko-KR" dirty="0"/>
              <a:t>/urls.py(</a:t>
            </a:r>
            <a:r>
              <a:rPr lang="ko-KR" altLang="en-US" dirty="0"/>
              <a:t>프로젝트 </a:t>
            </a:r>
            <a:r>
              <a:rPr lang="en-US" altLang="ko-KR" dirty="0" err="1"/>
              <a:t>url</a:t>
            </a:r>
            <a:r>
              <a:rPr lang="en-US" altLang="ko-KR" dirty="0"/>
              <a:t>), bookmark/urls.py(</a:t>
            </a:r>
            <a:r>
              <a:rPr lang="ko-KR" altLang="en-US" dirty="0"/>
              <a:t>앱 </a:t>
            </a:r>
            <a:r>
              <a:rPr lang="en-US" altLang="ko-KR" dirty="0" err="1"/>
              <a:t>url</a:t>
            </a:r>
            <a:r>
              <a:rPr lang="en-US" altLang="ko-KR" dirty="0"/>
              <a:t>)</a:t>
            </a:r>
            <a:r>
              <a:rPr lang="ko-KR" altLang="en-US" dirty="0"/>
              <a:t>로 나눠서 코딩 할 수 있지만</a:t>
            </a:r>
            <a:r>
              <a:rPr lang="en-US" altLang="ko-KR" dirty="0"/>
              <a:t>, </a:t>
            </a:r>
            <a:r>
              <a:rPr lang="ko-KR" altLang="en-US" dirty="0"/>
              <a:t>이번 예제는 간단하기 때문에 프로젝트 </a:t>
            </a:r>
            <a:r>
              <a:rPr lang="en-US" altLang="ko-KR" dirty="0" err="1"/>
              <a:t>url</a:t>
            </a:r>
            <a:r>
              <a:rPr lang="ko-KR" altLang="en-US" dirty="0"/>
              <a:t>만 작성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80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일반적인 웹 애플리케이션의 뷰들 중 </a:t>
            </a:r>
            <a:r>
              <a:rPr lang="ko-KR" altLang="en-US" dirty="0" err="1"/>
              <a:t>중</a:t>
            </a:r>
            <a:r>
              <a:rPr lang="ko-KR" altLang="en-US" dirty="0"/>
              <a:t> 많은 숫자가 단순 작업 </a:t>
            </a:r>
            <a:r>
              <a:rPr lang="en-US" altLang="ko-KR" dirty="0"/>
              <a:t>- URL</a:t>
            </a:r>
            <a:r>
              <a:rPr lang="ko-KR" altLang="en-US" dirty="0"/>
              <a:t>에 있는 파라미터 값에 의해 </a:t>
            </a:r>
            <a:r>
              <a:rPr lang="en-US" altLang="ko-KR" dirty="0"/>
              <a:t>DB</a:t>
            </a:r>
            <a:r>
              <a:rPr lang="ko-KR" altLang="en-US" dirty="0"/>
              <a:t>에서 데이터를 읽어오고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    </a:t>
            </a:r>
            <a:r>
              <a:rPr lang="ko-KR" altLang="en-US" dirty="0"/>
              <a:t>그에 따른 템플릿을 읽어와 해당 템플릿을 </a:t>
            </a:r>
            <a:r>
              <a:rPr lang="ko-KR" altLang="en-US" dirty="0" err="1"/>
              <a:t>채운뒤</a:t>
            </a:r>
            <a:r>
              <a:rPr lang="ko-KR" altLang="en-US" dirty="0"/>
              <a:t> 화면에 다시 뿌리는 </a:t>
            </a:r>
            <a:r>
              <a:rPr lang="en-US" altLang="ko-KR" dirty="0"/>
              <a:t>- </a:t>
            </a:r>
            <a:r>
              <a:rPr lang="ko-KR" altLang="en-US" dirty="0"/>
              <a:t>으로 </a:t>
            </a:r>
            <a:r>
              <a:rPr lang="ko-KR" altLang="en-US" dirty="0" err="1"/>
              <a:t>이루어져있다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    </a:t>
            </a:r>
            <a:r>
              <a:rPr lang="ko-KR" altLang="en-US" dirty="0"/>
              <a:t>장고에서는 이러한 자주 쓰이는 뷰들을 추상화된 공통적인 패턴으로 정의해 두었는데 이것이 </a:t>
            </a:r>
            <a:r>
              <a:rPr lang="en-US" altLang="ko-KR" dirty="0"/>
              <a:t>generic view</a:t>
            </a:r>
            <a:r>
              <a:rPr lang="ko-KR" altLang="en-US" dirty="0"/>
              <a:t>이다</a:t>
            </a:r>
            <a:br>
              <a:rPr lang="ko-KR" altLang="en-US" dirty="0"/>
            </a:br>
            <a:r>
              <a:rPr lang="ko-KR" altLang="en-US" dirty="0"/>
              <a:t>    </a:t>
            </a:r>
            <a:r>
              <a:rPr lang="en-US" altLang="ko-KR" dirty="0">
                <a:hlinkClick r:id="rId3"/>
              </a:rPr>
              <a:t>Generic view</a:t>
            </a:r>
            <a:r>
              <a:rPr lang="ko-KR" altLang="en-US" dirty="0"/>
              <a:t>에는 여러가지 종류가 있지만</a:t>
            </a:r>
            <a:r>
              <a:rPr lang="en-US" altLang="ko-KR" dirty="0"/>
              <a:t>, polls </a:t>
            </a:r>
            <a:r>
              <a:rPr lang="ko-KR" altLang="en-US" dirty="0"/>
              <a:t>예제에서는 오브젝트의 리스트를 출력하는 </a:t>
            </a:r>
            <a:r>
              <a:rPr lang="en-US" altLang="ko-KR" dirty="0" err="1"/>
              <a:t>ListView</a:t>
            </a:r>
            <a:r>
              <a:rPr lang="ko-KR" altLang="en-US" dirty="0"/>
              <a:t>와</a:t>
            </a:r>
            <a:br>
              <a:rPr lang="ko-KR" altLang="en-US" dirty="0"/>
            </a:br>
            <a:r>
              <a:rPr lang="ko-KR" altLang="en-US" dirty="0"/>
              <a:t>    특정 오브젝트의 상세 정보를 출력하는 </a:t>
            </a:r>
            <a:r>
              <a:rPr lang="en-US" altLang="ko-KR" dirty="0" err="1"/>
              <a:t>DetailView</a:t>
            </a:r>
            <a:r>
              <a:rPr lang="ko-KR" altLang="en-US" dirty="0"/>
              <a:t>을 사용해보도록 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541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3043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8531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3346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7199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8390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1840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 컴퓨터 공유기 사용시 </a:t>
            </a:r>
            <a:r>
              <a:rPr lang="ko-KR" altLang="en-US" dirty="0" err="1"/>
              <a:t>포트포워딩</a:t>
            </a:r>
            <a:r>
              <a:rPr lang="ko-KR" altLang="en-US" dirty="0"/>
              <a:t> 추가설정 필요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4735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51D67-0C14-4576-BCC5-A508196B7B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90871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6119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14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954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0374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9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3475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1653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3852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7090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652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9433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6393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192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203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026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477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036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834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dmi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bookmark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qlitebrowser.or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jangoproject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주차</a:t>
            </a:r>
            <a:b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Django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박종현</a:t>
            </a:r>
            <a:endParaRPr lang="en-US" altLang="ko-KR" sz="1400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김태영</a:t>
            </a:r>
            <a:endParaRPr lang="en-US" altLang="ko-KR" sz="1400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송민규</a:t>
            </a:r>
            <a:endParaRPr lang="en-US" altLang="ko-KR" sz="1400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옥준영</a:t>
            </a:r>
            <a:endParaRPr lang="en-US" altLang="ko-KR" sz="1400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64803" y="39488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4336822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71542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509319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64803" y="5471843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16899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Django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설치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3" y="1516967"/>
            <a:ext cx="8470547" cy="46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ko-KR" altLang="en-US" sz="1800" dirty="0" err="1"/>
              <a:t>파이썬</a:t>
            </a:r>
            <a:r>
              <a:rPr lang="ko-KR" altLang="en-US" sz="1800" dirty="0"/>
              <a:t> 최신 버전</a:t>
            </a:r>
            <a:r>
              <a:rPr lang="en-US" altLang="ko-KR" sz="1800" dirty="0"/>
              <a:t>(3.6.4)</a:t>
            </a:r>
            <a:r>
              <a:rPr lang="ko-KR" altLang="en-US" sz="1800" dirty="0"/>
              <a:t>설치</a:t>
            </a:r>
            <a:r>
              <a:rPr lang="en-US" altLang="ko-KR" sz="1800" dirty="0"/>
              <a:t>(</a:t>
            </a:r>
            <a:r>
              <a:rPr lang="en-US" altLang="ko-KR" sz="1800" dirty="0">
                <a:hlinkClick r:id="rId3"/>
              </a:rPr>
              <a:t>https://www.python.org/downloads/</a:t>
            </a:r>
            <a:endParaRPr lang="en-US" altLang="ko-KR" sz="1400" dirty="0"/>
          </a:p>
          <a:p>
            <a:pPr>
              <a:buAutoNum type="arabicPeriod"/>
            </a:pPr>
            <a:endParaRPr lang="en-US" altLang="ko-KR" sz="1800" dirty="0"/>
          </a:p>
          <a:p>
            <a:pPr>
              <a:buAutoNum type="arabicPeriod"/>
            </a:pPr>
            <a:endParaRPr lang="en-US" altLang="ko-KR" sz="1800" dirty="0"/>
          </a:p>
          <a:p>
            <a:pPr>
              <a:buAutoNum type="arabicPeriod"/>
            </a:pPr>
            <a:endParaRPr lang="en-US" altLang="ko-KR" sz="1800" dirty="0"/>
          </a:p>
          <a:p>
            <a:pPr>
              <a:buAutoNum type="arabicPeriod"/>
            </a:pPr>
            <a:endParaRPr lang="en-US" altLang="ko-KR" sz="1800" dirty="0"/>
          </a:p>
          <a:p>
            <a:pPr>
              <a:buAutoNum type="arabicPeriod"/>
            </a:pPr>
            <a:endParaRPr lang="en-US" altLang="ko-KR" sz="1800" dirty="0"/>
          </a:p>
          <a:p>
            <a:pPr>
              <a:buAutoNum type="arabicPeriod"/>
            </a:pPr>
            <a:r>
              <a:rPr lang="ko-KR" altLang="en-US" sz="1800" dirty="0"/>
              <a:t>명령 프롬프트창에 </a:t>
            </a:r>
            <a:r>
              <a:rPr lang="en-US" altLang="ko-KR" sz="1800" dirty="0"/>
              <a:t>‘pip install Django==2.0.1’ </a:t>
            </a:r>
            <a:r>
              <a:rPr lang="ko-KR" altLang="en-US" sz="1800" dirty="0"/>
              <a:t>입력</a:t>
            </a:r>
            <a:endParaRPr lang="en-US" altLang="ko-KR" sz="1800" dirty="0"/>
          </a:p>
          <a:p>
            <a:pPr>
              <a:buAutoNum type="arabicPeriod"/>
            </a:pPr>
            <a:endParaRPr lang="en-US" altLang="ko-KR" sz="1800" dirty="0"/>
          </a:p>
          <a:p>
            <a:pPr>
              <a:buAutoNum type="arabicPeriod"/>
            </a:pPr>
            <a:endParaRPr lang="en-US" altLang="ko-KR" sz="1800" dirty="0"/>
          </a:p>
          <a:p>
            <a:pPr>
              <a:buAutoNum type="arabicPeriod"/>
            </a:pPr>
            <a:r>
              <a:rPr lang="ko-KR" altLang="en-US" sz="1800" dirty="0"/>
              <a:t>설치확인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>
              <a:buAutoNum type="arabicPeriod"/>
            </a:pPr>
            <a:endParaRPr lang="en-US" altLang="ko-KR" sz="1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70CFA8-A493-4B48-897F-4C06D043E65B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Django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설치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6D47E6F-72B3-4EDF-BA33-884B0AACE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3" y="1997296"/>
            <a:ext cx="4916182" cy="132596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5125CD1-8C8A-4635-B25F-70A49FF6A9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3" y="3840024"/>
            <a:ext cx="4315457" cy="45888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7A276AA-6D7C-4C1E-AD96-2BF4D987AF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55" y="4815675"/>
            <a:ext cx="8463636" cy="125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14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16899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Django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프로젝트 생성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3" y="1516967"/>
            <a:ext cx="8168999" cy="4350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ko-KR" altLang="en-US" sz="1600" dirty="0"/>
              <a:t>프로젝트 파일 저장할 디렉토리 이동 후 </a:t>
            </a:r>
            <a:r>
              <a:rPr lang="en-US" altLang="ko-KR" sz="1600" dirty="0"/>
              <a:t>‘</a:t>
            </a:r>
            <a:r>
              <a:rPr lang="en-US" altLang="ko-KR" sz="1600" dirty="0" err="1"/>
              <a:t>django</a:t>
            </a:r>
            <a:r>
              <a:rPr lang="en-US" altLang="ko-KR" sz="1600" dirty="0"/>
              <a:t>-admin </a:t>
            </a:r>
            <a:r>
              <a:rPr lang="en-US" altLang="ko-KR" sz="1600" dirty="0" err="1"/>
              <a:t>startproject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mysite</a:t>
            </a:r>
            <a:r>
              <a:rPr lang="en-US" altLang="ko-KR" sz="1600" dirty="0"/>
              <a:t>’</a:t>
            </a:r>
            <a:r>
              <a:rPr lang="ko-KR" altLang="en-US" sz="1600" dirty="0"/>
              <a:t>입력</a:t>
            </a:r>
            <a:endParaRPr lang="en-US" altLang="ko-KR" sz="1600" dirty="0"/>
          </a:p>
          <a:p>
            <a:pPr>
              <a:buAutoNum type="arabicPeriod"/>
            </a:pPr>
            <a:endParaRPr lang="en-US" altLang="ko-KR" sz="1600" dirty="0"/>
          </a:p>
          <a:p>
            <a:pPr>
              <a:buAutoNum type="arabicPeriod"/>
            </a:pPr>
            <a:endParaRPr lang="en-US" altLang="ko-KR" sz="1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70CFA8-A493-4B48-897F-4C06D043E65B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Django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생성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B7E1DF-A13B-4354-9D7E-F1663CE3F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4" y="1836296"/>
            <a:ext cx="6067983" cy="40311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177852-17F8-4865-A2A0-54F55550B297}"/>
              </a:ext>
            </a:extLst>
          </p:cNvPr>
          <p:cNvSpPr txBox="1"/>
          <p:nvPr/>
        </p:nvSpPr>
        <p:spPr>
          <a:xfrm>
            <a:off x="364803" y="6150429"/>
            <a:ext cx="737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프로젝트 루트 디렉토리 명</a:t>
            </a:r>
            <a:r>
              <a:rPr lang="en-US" altLang="ko-KR" dirty="0"/>
              <a:t>(</a:t>
            </a:r>
            <a:r>
              <a:rPr lang="en-US" altLang="ko-KR" dirty="0" err="1"/>
              <a:t>mysite</a:t>
            </a:r>
            <a:r>
              <a:rPr lang="en-US" altLang="ko-KR" dirty="0"/>
              <a:t>)</a:t>
            </a:r>
            <a:r>
              <a:rPr lang="ko-KR" altLang="en-US" dirty="0"/>
              <a:t>은 변경해도 무관</a:t>
            </a:r>
          </a:p>
        </p:txBody>
      </p:sp>
    </p:spTree>
    <p:extLst>
      <p:ext uri="{BB962C8B-B14F-4D97-AF65-F5344CB8AC3E}">
        <p14:creationId xmlns:p14="http://schemas.microsoft.com/office/powerpoint/2010/main" val="3712322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16899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Django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프로젝트 설정파일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3" y="1516967"/>
            <a:ext cx="8470547" cy="46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1. </a:t>
            </a:r>
            <a:r>
              <a:rPr lang="ko-KR" altLang="en-US" sz="1600" dirty="0"/>
              <a:t>생성된 프로젝트의 </a:t>
            </a:r>
            <a:r>
              <a:rPr lang="en-US" altLang="ko-KR" sz="1600" dirty="0"/>
              <a:t>‘</a:t>
            </a:r>
            <a:r>
              <a:rPr lang="ko-KR" altLang="en-US" sz="1600" dirty="0"/>
              <a:t>프로젝트 저장위치</a:t>
            </a:r>
            <a:r>
              <a:rPr lang="en-US" altLang="ko-KR" sz="1600" dirty="0"/>
              <a:t>\</a:t>
            </a:r>
            <a:r>
              <a:rPr lang="en-US" altLang="ko-KR" sz="1600" dirty="0" err="1"/>
              <a:t>mysite</a:t>
            </a:r>
            <a:r>
              <a:rPr lang="en-US" altLang="ko-KR" sz="1600" dirty="0"/>
              <a:t>\</a:t>
            </a:r>
            <a:r>
              <a:rPr lang="en-US" altLang="ko-KR" sz="1600" dirty="0" err="1"/>
              <a:t>mysite</a:t>
            </a:r>
            <a:r>
              <a:rPr lang="en-US" altLang="ko-KR" sz="1600" dirty="0"/>
              <a:t>’ </a:t>
            </a:r>
            <a:r>
              <a:rPr lang="ko-KR" altLang="en-US" sz="1600" dirty="0"/>
              <a:t>로 이동 후 </a:t>
            </a:r>
            <a:r>
              <a:rPr lang="en-US" altLang="ko-KR" sz="1600" dirty="0"/>
              <a:t>settings.py </a:t>
            </a:r>
            <a:r>
              <a:rPr lang="ko-KR" altLang="en-US" sz="1600" dirty="0"/>
              <a:t>파일오픈</a:t>
            </a:r>
            <a:r>
              <a:rPr lang="en-US" altLang="ko-KR" sz="1600" dirty="0"/>
              <a:t> </a:t>
            </a:r>
          </a:p>
          <a:p>
            <a:pPr>
              <a:buAutoNum type="arabicPeriod"/>
            </a:pPr>
            <a:endParaRPr lang="en-US" altLang="ko-KR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1A1776-F712-4321-938F-A5C1FA382501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Django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생성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C60A08-BE85-4C43-80A8-B4AA91FE8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10" y="1899980"/>
            <a:ext cx="7790919" cy="473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06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16899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Django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프로젝트 설정파일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3" y="1516967"/>
            <a:ext cx="8470547" cy="46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 startAt="2"/>
            </a:pPr>
            <a:r>
              <a:rPr lang="ko-KR" altLang="en-US" sz="1600" dirty="0"/>
              <a:t>데이터베이스 설정항목 확인</a:t>
            </a:r>
            <a:r>
              <a:rPr lang="en-US" altLang="ko-KR" sz="1600" dirty="0"/>
              <a:t>, MySQL, Oracle </a:t>
            </a:r>
            <a:r>
              <a:rPr lang="ko-KR" altLang="en-US" sz="1600" dirty="0"/>
              <a:t>등 다른 </a:t>
            </a:r>
            <a:r>
              <a:rPr lang="en-US" altLang="ko-KR" sz="1600" dirty="0"/>
              <a:t>DB</a:t>
            </a:r>
            <a:r>
              <a:rPr lang="ko-KR" altLang="en-US" sz="1600" dirty="0"/>
              <a:t>로 변경 시 이 항목 수정</a:t>
            </a:r>
            <a:endParaRPr lang="en-US" altLang="ko-KR" sz="1600" dirty="0"/>
          </a:p>
          <a:p>
            <a:pPr>
              <a:buAutoNum type="arabicPeriod" startAt="2"/>
            </a:pPr>
            <a:endParaRPr lang="en-US" altLang="ko-KR" sz="1600" dirty="0"/>
          </a:p>
          <a:p>
            <a:pPr>
              <a:buAutoNum type="arabicPeriod" startAt="2"/>
            </a:pPr>
            <a:endParaRPr lang="en-US" altLang="ko-KR" sz="1600" dirty="0"/>
          </a:p>
          <a:p>
            <a:pPr>
              <a:buAutoNum type="arabicPeriod" startAt="2"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600" dirty="0"/>
              <a:t>3. </a:t>
            </a:r>
            <a:r>
              <a:rPr lang="ko-KR" altLang="en-US" sz="1600" dirty="0"/>
              <a:t>템플릿 관련항목 확인</a:t>
            </a:r>
            <a:r>
              <a:rPr lang="en-US" altLang="ko-KR" sz="1600" dirty="0"/>
              <a:t>, DIRS</a:t>
            </a:r>
            <a:r>
              <a:rPr lang="ko-KR" altLang="en-US" sz="1600" dirty="0"/>
              <a:t> 항목에 프로젝트 템플릿 파일이 위치한 디렉토리 지정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4. </a:t>
            </a:r>
            <a:r>
              <a:rPr lang="ko-KR" altLang="en-US" sz="1600" dirty="0" err="1"/>
              <a:t>타임존</a:t>
            </a:r>
            <a:r>
              <a:rPr lang="en-US" altLang="ko-KR" sz="1600" dirty="0"/>
              <a:t>, </a:t>
            </a:r>
            <a:r>
              <a:rPr lang="ko-KR" altLang="en-US" sz="1600" dirty="0"/>
              <a:t>언어 항목                     </a:t>
            </a:r>
            <a:r>
              <a:rPr lang="en-US" altLang="ko-KR" sz="1600" dirty="0"/>
              <a:t>5. </a:t>
            </a:r>
            <a:r>
              <a:rPr lang="ko-KR" altLang="en-US" sz="1600" dirty="0"/>
              <a:t>접속 허용 </a:t>
            </a:r>
            <a:r>
              <a:rPr lang="en-US" altLang="ko-KR" sz="1600" dirty="0" err="1"/>
              <a:t>ip</a:t>
            </a:r>
            <a:r>
              <a:rPr lang="en-US" altLang="ko-KR" sz="1600" dirty="0"/>
              <a:t> </a:t>
            </a:r>
            <a:r>
              <a:rPr lang="ko-KR" altLang="en-US" sz="1600" dirty="0"/>
              <a:t>항목</a:t>
            </a:r>
            <a:r>
              <a:rPr lang="en-US" altLang="ko-KR" sz="1600" dirty="0"/>
              <a:t>, ‘</a:t>
            </a:r>
            <a:r>
              <a:rPr lang="en-US" altLang="ko-KR" sz="1600" dirty="0" err="1"/>
              <a:t>ip</a:t>
            </a:r>
            <a:r>
              <a:rPr lang="en-US" altLang="ko-KR" sz="1600" dirty="0"/>
              <a:t>’</a:t>
            </a:r>
            <a:r>
              <a:rPr lang="ko-KR" altLang="en-US" sz="1600" dirty="0"/>
              <a:t>로 접속 허용 </a:t>
            </a:r>
            <a:r>
              <a:rPr lang="en-US" altLang="ko-KR" sz="1600" dirty="0" err="1"/>
              <a:t>ip</a:t>
            </a:r>
            <a:r>
              <a:rPr lang="ko-KR" altLang="en-US" sz="1600" dirty="0"/>
              <a:t>지정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200" dirty="0"/>
          </a:p>
          <a:p>
            <a:pPr>
              <a:buAutoNum type="arabicPeriod"/>
            </a:pPr>
            <a:endParaRPr lang="en-US" altLang="ko-KR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1A1776-F712-4321-938F-A5C1FA382501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Django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생성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8251CA-06F9-4CB1-A597-476359BE2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3" y="1879924"/>
            <a:ext cx="3772227" cy="8992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6DAB1FD-2DC9-4314-950A-B229B66A7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10" y="3352041"/>
            <a:ext cx="4762913" cy="198899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2501BDB-2809-43F2-8F36-2B5AAED781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43" y="5712729"/>
            <a:ext cx="2458199" cy="6810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6F84A63-7EF6-47C5-ABEC-3D49E97D63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696" y="5712729"/>
            <a:ext cx="2521564" cy="58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67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16899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Django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기본 테이블 생성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3" y="1516967"/>
            <a:ext cx="8470547" cy="46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ko-KR" altLang="en-US" sz="1600" dirty="0"/>
              <a:t>데이터베이스 변경 사항 있을 시 </a:t>
            </a:r>
            <a:r>
              <a:rPr lang="en-US" altLang="ko-KR" sz="1600" dirty="0"/>
              <a:t>manage.py </a:t>
            </a:r>
            <a:r>
              <a:rPr lang="ko-KR" altLang="en-US" sz="1600" dirty="0"/>
              <a:t>파일 있는 디렉토리로 이동 후         </a:t>
            </a:r>
            <a:r>
              <a:rPr lang="en-US" altLang="ko-KR" sz="1600" dirty="0"/>
              <a:t>‘python</a:t>
            </a:r>
            <a:r>
              <a:rPr lang="ko-KR" altLang="en-US" sz="1600" dirty="0"/>
              <a:t> </a:t>
            </a:r>
            <a:r>
              <a:rPr lang="en-US" altLang="ko-KR" sz="1600" dirty="0"/>
              <a:t>manage.py</a:t>
            </a:r>
            <a:r>
              <a:rPr lang="ko-KR" altLang="en-US" sz="1600" dirty="0"/>
              <a:t> </a:t>
            </a:r>
            <a:r>
              <a:rPr lang="en-US" altLang="ko-KR" sz="1600" dirty="0"/>
              <a:t>migrate’ </a:t>
            </a:r>
            <a:r>
              <a:rPr lang="ko-KR" altLang="en-US" sz="1600" dirty="0"/>
              <a:t>명령어 입력</a:t>
            </a:r>
            <a:endParaRPr lang="en-US" altLang="ko-KR" sz="1600" dirty="0"/>
          </a:p>
          <a:p>
            <a:pPr>
              <a:buAutoNum type="arabicPeriod"/>
            </a:pPr>
            <a:endParaRPr lang="en-US" altLang="ko-KR" sz="1600" dirty="0"/>
          </a:p>
          <a:p>
            <a:pPr>
              <a:buAutoNum type="arabicPeriod"/>
            </a:pPr>
            <a:endParaRPr lang="en-US" altLang="ko-KR" sz="1600" dirty="0"/>
          </a:p>
          <a:p>
            <a:pPr>
              <a:buAutoNum type="arabicPeriod"/>
            </a:pPr>
            <a:endParaRPr lang="en-US" altLang="ko-KR" sz="1600" dirty="0"/>
          </a:p>
          <a:p>
            <a:pPr>
              <a:buAutoNum type="arabicPeriod"/>
            </a:pPr>
            <a:endParaRPr lang="en-US" altLang="ko-KR" sz="1600" dirty="0"/>
          </a:p>
          <a:p>
            <a:pPr>
              <a:buAutoNum type="arabicPeriod"/>
            </a:pPr>
            <a:endParaRPr lang="en-US" altLang="ko-KR" sz="1600" dirty="0"/>
          </a:p>
          <a:p>
            <a:pPr>
              <a:buAutoNum type="arabicPeriod"/>
            </a:pPr>
            <a:endParaRPr lang="en-US" altLang="ko-KR" sz="1600" dirty="0"/>
          </a:p>
          <a:p>
            <a:pPr>
              <a:buAutoNum type="arabicPeriod"/>
            </a:pPr>
            <a:endParaRPr lang="en-US" altLang="ko-KR" sz="1600" dirty="0"/>
          </a:p>
          <a:p>
            <a:pPr>
              <a:buAutoNum type="arabicPeriod"/>
            </a:pPr>
            <a:endParaRPr lang="en-US" altLang="ko-KR" sz="1600" dirty="0"/>
          </a:p>
          <a:p>
            <a:pPr>
              <a:buAutoNum type="arabicPeriod"/>
            </a:pPr>
            <a:endParaRPr lang="en-US" altLang="ko-KR" sz="1600" dirty="0"/>
          </a:p>
          <a:p>
            <a:pPr>
              <a:buAutoNum type="arabicPeriod"/>
            </a:pPr>
            <a:r>
              <a:rPr lang="en-US" altLang="ko-KR" sz="1600" dirty="0"/>
              <a:t>‘db.sqlite3’</a:t>
            </a:r>
            <a:r>
              <a:rPr lang="ko-KR" altLang="en-US" sz="1600" dirty="0"/>
              <a:t> 파일 생성된 것을 확인</a:t>
            </a: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1A1776-F712-4321-938F-A5C1FA382501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Django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생성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4C3B44-E519-424C-B404-4EB2C0CF7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3" y="2105718"/>
            <a:ext cx="4412363" cy="25556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CD73ED2-C4ED-4E21-A208-4EE37BF2F2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134" y="4696667"/>
            <a:ext cx="4412362" cy="20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13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16899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Django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슈퍼유저 생성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3" y="1516967"/>
            <a:ext cx="8470547" cy="46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altLang="ko-KR" sz="1600" dirty="0"/>
              <a:t>Admin</a:t>
            </a:r>
            <a:r>
              <a:rPr lang="ko-KR" altLang="en-US" sz="1600" dirty="0"/>
              <a:t> 사이트에 로그인 하기 위한 관리자 생성</a:t>
            </a:r>
            <a:endParaRPr lang="en-US" altLang="ko-KR" sz="1600" dirty="0"/>
          </a:p>
          <a:p>
            <a:pPr>
              <a:buAutoNum type="arabicPeriod"/>
            </a:pPr>
            <a:r>
              <a:rPr lang="en-US" altLang="ko-KR" sz="1600" dirty="0"/>
              <a:t>‘python manage.py </a:t>
            </a:r>
            <a:r>
              <a:rPr lang="en-US" altLang="ko-KR" sz="1600" dirty="0" err="1"/>
              <a:t>createsuperuser</a:t>
            </a:r>
            <a:r>
              <a:rPr lang="en-US" altLang="ko-KR" sz="1600" dirty="0"/>
              <a:t>’ </a:t>
            </a:r>
            <a:r>
              <a:rPr lang="ko-KR" altLang="en-US" sz="1600" dirty="0"/>
              <a:t>명령어 입력</a:t>
            </a:r>
            <a:endParaRPr lang="en-US" altLang="ko-KR" sz="1600" dirty="0"/>
          </a:p>
          <a:p>
            <a:pPr>
              <a:buAutoNum type="arabicPeriod"/>
            </a:pPr>
            <a:r>
              <a:rPr lang="en-US" altLang="ko-KR" sz="1600" dirty="0"/>
              <a:t>Username/email/password </a:t>
            </a:r>
            <a:r>
              <a:rPr lang="ko-KR" altLang="en-US" sz="1600" dirty="0"/>
              <a:t>입력</a:t>
            </a:r>
            <a:endParaRPr lang="en-US" altLang="ko-KR" sz="1600" dirty="0"/>
          </a:p>
          <a:p>
            <a:pPr>
              <a:buAutoNum type="arabicPeriod"/>
            </a:pPr>
            <a:endParaRPr lang="en-US" altLang="ko-KR" sz="1600" dirty="0"/>
          </a:p>
          <a:p>
            <a:pPr>
              <a:buAutoNum type="arabicPeriod"/>
            </a:pPr>
            <a:endParaRPr lang="en-US" altLang="ko-KR" sz="1600" dirty="0"/>
          </a:p>
          <a:p>
            <a:pPr>
              <a:buAutoNum type="arabicPeriod"/>
            </a:pPr>
            <a:endParaRPr lang="en-US" altLang="ko-KR" sz="1600" dirty="0"/>
          </a:p>
          <a:p>
            <a:pPr>
              <a:buAutoNum type="arabicPeriod"/>
            </a:pPr>
            <a:endParaRPr lang="en-US" altLang="ko-KR" sz="1600" dirty="0"/>
          </a:p>
          <a:p>
            <a:pPr>
              <a:buAutoNum type="arabicPeriod"/>
            </a:pPr>
            <a:r>
              <a:rPr lang="en-US" altLang="ko-KR" sz="1600" dirty="0"/>
              <a:t>‘python manage.py </a:t>
            </a:r>
            <a:r>
              <a:rPr lang="en-US" altLang="ko-KR" sz="1600" dirty="0" err="1"/>
              <a:t>runserver</a:t>
            </a:r>
            <a:r>
              <a:rPr lang="en-US" altLang="ko-KR" sz="1600" dirty="0"/>
              <a:t>’ </a:t>
            </a:r>
            <a:r>
              <a:rPr lang="ko-KR" altLang="en-US" sz="1600" dirty="0"/>
              <a:t>명령어 입력하여 서버 실행</a:t>
            </a:r>
            <a:endParaRPr lang="en-US" altLang="ko-KR" sz="1600" dirty="0"/>
          </a:p>
          <a:p>
            <a:pPr>
              <a:buAutoNum type="arabicPeriod"/>
            </a:pPr>
            <a:r>
              <a:rPr lang="en-US" altLang="ko-KR" sz="1600" dirty="0">
                <a:hlinkClick r:id="rId3"/>
              </a:rPr>
              <a:t>http://127.0.0.1:8000/admin</a:t>
            </a:r>
            <a:r>
              <a:rPr lang="en-US" altLang="ko-KR" sz="1600" dirty="0"/>
              <a:t> </a:t>
            </a:r>
            <a:r>
              <a:rPr lang="ko-KR" altLang="en-US" sz="1600" dirty="0"/>
              <a:t>접속</a:t>
            </a:r>
            <a:r>
              <a:rPr lang="en-US" altLang="ko-KR" sz="1600" dirty="0"/>
              <a:t>, </a:t>
            </a:r>
            <a:r>
              <a:rPr lang="ko-KR" altLang="en-US" sz="1600" dirty="0"/>
              <a:t>위에서 생성한 </a:t>
            </a:r>
            <a:r>
              <a:rPr lang="en-US" altLang="ko-KR" sz="1600" dirty="0"/>
              <a:t>username, password</a:t>
            </a:r>
            <a:r>
              <a:rPr lang="ko-KR" altLang="en-US" sz="1600" dirty="0"/>
              <a:t>입력 후 접속</a:t>
            </a:r>
            <a:endParaRPr lang="en-US" altLang="ko-KR" sz="1600" dirty="0"/>
          </a:p>
          <a:p>
            <a:pPr>
              <a:buAutoNum type="arabicPeriod"/>
            </a:pP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1A1776-F712-4321-938F-A5C1FA382501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Django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생성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8DF5F37-8CA4-45F6-8A5C-2C7D1C45B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543" y="2410505"/>
            <a:ext cx="4924425" cy="12096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9C4DDA-86DA-480E-AEFB-18B5327B80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55" y="4237870"/>
            <a:ext cx="3405031" cy="25339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91E7D79-DFF0-4511-AB48-7D353288CE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486" y="4237870"/>
            <a:ext cx="5395812" cy="180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90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16899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Django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애플리케이션 생성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등록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3" y="1516967"/>
            <a:ext cx="8470547" cy="46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altLang="ko-KR" sz="1600" dirty="0"/>
              <a:t>‘python</a:t>
            </a:r>
            <a:r>
              <a:rPr lang="ko-KR" altLang="en-US" sz="1600" dirty="0"/>
              <a:t> </a:t>
            </a:r>
            <a:r>
              <a:rPr lang="en-US" altLang="ko-KR" sz="1600" dirty="0"/>
              <a:t>manage.py</a:t>
            </a:r>
            <a:r>
              <a:rPr lang="ko-KR" altLang="en-US" sz="1600" dirty="0"/>
              <a:t> </a:t>
            </a:r>
            <a:r>
              <a:rPr lang="en-US" altLang="ko-KR" sz="1600" dirty="0" err="1"/>
              <a:t>startapp</a:t>
            </a:r>
            <a:r>
              <a:rPr lang="en-US" altLang="ko-KR" sz="1600" dirty="0"/>
              <a:t> bookmark’ </a:t>
            </a:r>
            <a:r>
              <a:rPr lang="ko-KR" altLang="en-US" sz="1600" dirty="0"/>
              <a:t>예제로 생성할 </a:t>
            </a:r>
            <a:r>
              <a:rPr lang="en-US" altLang="ko-KR" sz="1600" dirty="0"/>
              <a:t>bookmark</a:t>
            </a:r>
            <a:r>
              <a:rPr lang="ko-KR" altLang="en-US" sz="1600" dirty="0"/>
              <a:t>앱 생성</a:t>
            </a:r>
            <a:endParaRPr lang="en-US" altLang="ko-KR" sz="1600" dirty="0"/>
          </a:p>
          <a:p>
            <a:pPr>
              <a:buAutoNum type="arabicPeriod"/>
            </a:pPr>
            <a:endParaRPr lang="en-US" altLang="ko-KR" sz="1600" dirty="0"/>
          </a:p>
          <a:p>
            <a:pPr>
              <a:buAutoNum type="arabicPeriod"/>
            </a:pPr>
            <a:endParaRPr lang="en-US" altLang="ko-KR" sz="1600" dirty="0"/>
          </a:p>
          <a:p>
            <a:pPr>
              <a:buAutoNum type="arabicPeriod"/>
            </a:pPr>
            <a:endParaRPr lang="en-US" altLang="ko-KR" sz="1600" dirty="0"/>
          </a:p>
          <a:p>
            <a:pPr>
              <a:buAutoNum type="arabicPeriod"/>
            </a:pPr>
            <a:endParaRPr lang="en-US" altLang="ko-KR" sz="1600" dirty="0"/>
          </a:p>
          <a:p>
            <a:pPr>
              <a:buAutoNum type="arabicPeriod"/>
            </a:pPr>
            <a:endParaRPr lang="en-US" altLang="ko-KR" sz="1600" dirty="0"/>
          </a:p>
          <a:p>
            <a:pPr>
              <a:buAutoNum type="arabicPeriod"/>
            </a:pPr>
            <a:endParaRPr lang="en-US" altLang="ko-KR" sz="1600" dirty="0"/>
          </a:p>
          <a:p>
            <a:pPr>
              <a:buAutoNum type="arabicPeriod"/>
            </a:pPr>
            <a:endParaRPr lang="en-US" altLang="ko-KR" sz="1600" dirty="0"/>
          </a:p>
          <a:p>
            <a:pPr>
              <a:buAutoNum type="arabicPeriod"/>
            </a:pPr>
            <a:endParaRPr lang="en-US" altLang="ko-KR" sz="1600" dirty="0"/>
          </a:p>
          <a:p>
            <a:pPr>
              <a:buAutoNum type="arabicPeriod"/>
            </a:pPr>
            <a:r>
              <a:rPr lang="en-US" altLang="ko-KR" sz="1600" dirty="0"/>
              <a:t>settings.py</a:t>
            </a:r>
            <a:r>
              <a:rPr lang="ko-KR" altLang="en-US" sz="1600" dirty="0"/>
              <a:t>파일의 </a:t>
            </a:r>
            <a:r>
              <a:rPr lang="en-US" altLang="ko-KR" sz="1600" dirty="0"/>
              <a:t>INSTALLED_APPS</a:t>
            </a:r>
            <a:r>
              <a:rPr lang="ko-KR" altLang="en-US" sz="1600" dirty="0"/>
              <a:t>에</a:t>
            </a:r>
            <a:r>
              <a:rPr lang="en-US" altLang="ko-KR" sz="1600" dirty="0"/>
              <a:t> </a:t>
            </a:r>
            <a:r>
              <a:rPr lang="ko-KR" altLang="en-US" sz="1600" dirty="0"/>
              <a:t>애플리케이션 설정 클래스명 추가</a:t>
            </a: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1A1776-F712-4321-938F-A5C1FA382501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Django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생성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4D1F923-8726-4CE5-849D-236D265B5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53" y="1940284"/>
            <a:ext cx="4191363" cy="21718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257F410-01CB-4240-9665-B03FB28BD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53" y="4594208"/>
            <a:ext cx="3411576" cy="20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1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16899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Django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모델 작성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3" y="1516968"/>
            <a:ext cx="8470547" cy="17596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altLang="ko-KR" sz="1600" dirty="0"/>
              <a:t>models.py </a:t>
            </a:r>
            <a:r>
              <a:rPr lang="ko-KR" altLang="en-US" sz="1600" dirty="0"/>
              <a:t>파일 수정</a:t>
            </a:r>
            <a:endParaRPr lang="en-US" altLang="ko-KR" sz="1600" dirty="0"/>
          </a:p>
          <a:p>
            <a:pPr>
              <a:buAutoNum type="arabicPeriod"/>
            </a:pPr>
            <a:endParaRPr lang="en-US" altLang="ko-KR" sz="1600" dirty="0"/>
          </a:p>
          <a:p>
            <a:pPr>
              <a:buAutoNum type="arabicPeriod"/>
            </a:pPr>
            <a:endParaRPr lang="en-US" altLang="ko-KR" sz="1600" dirty="0"/>
          </a:p>
          <a:p>
            <a:pPr>
              <a:buAutoNum type="arabicPeriod"/>
            </a:pPr>
            <a:endParaRPr lang="en-US" altLang="ko-KR" sz="1600" dirty="0"/>
          </a:p>
          <a:p>
            <a:pPr>
              <a:buAutoNum type="arabicPeriod"/>
            </a:pPr>
            <a:endParaRPr lang="en-US" altLang="ko-KR" sz="1600" dirty="0"/>
          </a:p>
          <a:p>
            <a:pPr>
              <a:buAutoNum type="arabicPeriod"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1A1776-F712-4321-938F-A5C1FA382501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Example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AFB84E-AEA2-4BBE-8507-B6C4EA107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3" y="1904940"/>
            <a:ext cx="4442845" cy="13717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B57078-555E-4526-914D-DE4358B70D33}"/>
              </a:ext>
            </a:extLst>
          </p:cNvPr>
          <p:cNvSpPr txBox="1"/>
          <p:nvPr/>
        </p:nvSpPr>
        <p:spPr>
          <a:xfrm>
            <a:off x="364803" y="3276659"/>
            <a:ext cx="8060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/>
              <a:t>Title </a:t>
            </a:r>
            <a:r>
              <a:rPr lang="ko-KR" altLang="en-US" sz="1200" dirty="0"/>
              <a:t>컬럼은 </a:t>
            </a:r>
            <a:r>
              <a:rPr lang="ko-KR" altLang="en-US" sz="1200" dirty="0" err="1"/>
              <a:t>공백값을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가질수</a:t>
            </a:r>
            <a:r>
              <a:rPr lang="ko-KR" altLang="en-US" sz="1200" dirty="0"/>
              <a:t> 있고</a:t>
            </a:r>
            <a:r>
              <a:rPr lang="en-US" altLang="ko-KR" sz="1200" dirty="0"/>
              <a:t>, </a:t>
            </a:r>
            <a:r>
              <a:rPr lang="ko-KR" altLang="en-US" sz="1200" dirty="0"/>
              <a:t>값이 </a:t>
            </a:r>
            <a:r>
              <a:rPr lang="en-US" altLang="ko-KR" sz="1200" dirty="0"/>
              <a:t>null</a:t>
            </a:r>
            <a:r>
              <a:rPr lang="ko-KR" altLang="en-US" sz="1200" dirty="0"/>
              <a:t>일수도 있음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URLField</a:t>
            </a:r>
            <a:r>
              <a:rPr lang="en-US" altLang="ko-KR" sz="1200" dirty="0"/>
              <a:t>()</a:t>
            </a:r>
            <a:r>
              <a:rPr lang="ko-KR" altLang="en-US" sz="1200" dirty="0"/>
              <a:t> 필드 클래스의 첫번째 파라미터 </a:t>
            </a:r>
            <a:r>
              <a:rPr lang="en-US" altLang="ko-KR" sz="1200" dirty="0"/>
              <a:t>‘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’</a:t>
            </a:r>
            <a:r>
              <a:rPr lang="ko-KR" altLang="en-US" sz="1200" dirty="0"/>
              <a:t>문구는 테이블의 </a:t>
            </a:r>
            <a:r>
              <a:rPr lang="en-US" altLang="ko-KR" sz="1200" dirty="0" err="1"/>
              <a:t>url</a:t>
            </a:r>
            <a:r>
              <a:rPr lang="ko-KR" altLang="en-US" sz="1200" dirty="0"/>
              <a:t>컬럼에 대한 레이블 문구</a:t>
            </a:r>
            <a:r>
              <a:rPr lang="en-US" altLang="ko-KR" sz="1200" dirty="0"/>
              <a:t>, </a:t>
            </a:r>
            <a:r>
              <a:rPr lang="ko-KR" altLang="en-US" sz="1200" dirty="0"/>
              <a:t>별칭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__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__() </a:t>
            </a:r>
            <a:r>
              <a:rPr lang="ko-KR" altLang="en-US" sz="1200" dirty="0"/>
              <a:t>함수는 객체를 문자열로 표현할 때 사용하는 함수</a:t>
            </a:r>
            <a:r>
              <a:rPr lang="en-US" altLang="ko-KR" sz="1200" dirty="0"/>
              <a:t>. </a:t>
            </a:r>
            <a:r>
              <a:rPr lang="ko-KR" altLang="en-US" sz="1200" dirty="0"/>
              <a:t>이 함수를 정의하지 않으면 테이블 명이 제대로 표현되지 않음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5FAE16-E421-4B87-836F-8DFA143B4AEB}"/>
              </a:ext>
            </a:extLst>
          </p:cNvPr>
          <p:cNvSpPr txBox="1"/>
          <p:nvPr/>
        </p:nvSpPr>
        <p:spPr>
          <a:xfrm>
            <a:off x="263455" y="4310743"/>
            <a:ext cx="8162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2. admin</a:t>
            </a:r>
            <a:r>
              <a:rPr lang="ko-KR" altLang="en-US" sz="1600" dirty="0"/>
              <a:t>사이트에 테이블 반영</a:t>
            </a:r>
            <a:r>
              <a:rPr lang="en-US" altLang="ko-KR" sz="1600" dirty="0"/>
              <a:t>, admin.py</a:t>
            </a:r>
            <a:r>
              <a:rPr lang="ko-KR" altLang="en-US" sz="1600" dirty="0"/>
              <a:t> 수정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712A8C-E7FA-46EB-AFB3-27957919E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3" y="4568110"/>
            <a:ext cx="4397121" cy="18365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BEEF32-4F31-43B3-9501-3CF82CBE812C}"/>
              </a:ext>
            </a:extLst>
          </p:cNvPr>
          <p:cNvSpPr txBox="1"/>
          <p:nvPr/>
        </p:nvSpPr>
        <p:spPr>
          <a:xfrm>
            <a:off x="5061857" y="4568110"/>
            <a:ext cx="3940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# </a:t>
            </a:r>
            <a:r>
              <a:rPr lang="ko-KR" altLang="en-US" sz="1400" dirty="0"/>
              <a:t>이렇게 테이블을 새로 만들 때는 </a:t>
            </a:r>
            <a:r>
              <a:rPr lang="en-US" altLang="ko-KR" sz="1400" dirty="0"/>
              <a:t>models.py</a:t>
            </a:r>
            <a:r>
              <a:rPr lang="ko-KR" altLang="en-US" sz="1400" dirty="0"/>
              <a:t>와 </a:t>
            </a:r>
            <a:r>
              <a:rPr lang="en-US" altLang="ko-KR" sz="1400" dirty="0"/>
              <a:t>admin.py</a:t>
            </a:r>
            <a:r>
              <a:rPr lang="ko-KR" altLang="en-US" sz="1400" dirty="0"/>
              <a:t> 두개의 파일을 함께 수정해야 함</a:t>
            </a:r>
          </a:p>
        </p:txBody>
      </p:sp>
    </p:spTree>
    <p:extLst>
      <p:ext uri="{BB962C8B-B14F-4D97-AF65-F5344CB8AC3E}">
        <p14:creationId xmlns:p14="http://schemas.microsoft.com/office/powerpoint/2010/main" val="3344787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16899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Django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모델 작성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3" y="1516968"/>
            <a:ext cx="8470547" cy="17596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ko-KR" altLang="en-US" sz="2100" dirty="0"/>
              <a:t>데이터베이스 변경사항 반영</a:t>
            </a:r>
            <a:r>
              <a:rPr lang="en-US" altLang="ko-KR" sz="2100" dirty="0"/>
              <a:t>, </a:t>
            </a:r>
          </a:p>
          <a:p>
            <a:pPr marL="0" indent="0">
              <a:buNone/>
            </a:pPr>
            <a:r>
              <a:rPr lang="en-US" altLang="ko-KR" sz="2100" dirty="0"/>
              <a:t>     - ‘python</a:t>
            </a:r>
            <a:r>
              <a:rPr lang="ko-KR" altLang="en-US" sz="2100" dirty="0"/>
              <a:t> </a:t>
            </a:r>
            <a:r>
              <a:rPr lang="en-US" altLang="ko-KR" sz="2100" dirty="0"/>
              <a:t>manage.py</a:t>
            </a:r>
            <a:r>
              <a:rPr lang="ko-KR" altLang="en-US" sz="2100" dirty="0"/>
              <a:t> </a:t>
            </a:r>
            <a:r>
              <a:rPr lang="en-US" altLang="ko-KR" sz="2100" dirty="0" err="1"/>
              <a:t>makemigrations</a:t>
            </a:r>
            <a:r>
              <a:rPr lang="en-US" altLang="ko-KR" sz="2100" dirty="0"/>
              <a:t>’, ‘python manage.py migrate’ </a:t>
            </a:r>
            <a:r>
              <a:rPr lang="ko-KR" altLang="en-US" sz="2100" dirty="0"/>
              <a:t>명령어 순서대로 입력</a:t>
            </a:r>
            <a:endParaRPr lang="en-US" altLang="ko-KR" sz="2100" dirty="0"/>
          </a:p>
          <a:p>
            <a:pPr>
              <a:buAutoNum type="arabicPeriod"/>
            </a:pPr>
            <a:endParaRPr lang="en-US" altLang="ko-KR" sz="1600" dirty="0"/>
          </a:p>
          <a:p>
            <a:pPr>
              <a:buAutoNum type="arabicPeriod"/>
            </a:pPr>
            <a:endParaRPr lang="en-US" altLang="ko-KR" sz="1600" dirty="0"/>
          </a:p>
          <a:p>
            <a:pPr>
              <a:buAutoNum type="arabicPeriod"/>
            </a:pPr>
            <a:endParaRPr lang="en-US" altLang="ko-KR" sz="1600" dirty="0"/>
          </a:p>
          <a:p>
            <a:pPr>
              <a:buAutoNum type="arabicPeriod"/>
            </a:pPr>
            <a:endParaRPr lang="en-US" altLang="ko-KR" sz="1600" dirty="0"/>
          </a:p>
          <a:p>
            <a:pPr>
              <a:buAutoNum type="arabicPeriod"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1A1776-F712-4321-938F-A5C1FA382501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Example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3B7CF9-F8C4-4984-8DCB-4C8023F47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55" y="2043331"/>
            <a:ext cx="6681631" cy="20785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743472-3450-4811-8D31-885C6BD51028}"/>
              </a:ext>
            </a:extLst>
          </p:cNvPr>
          <p:cNvSpPr txBox="1"/>
          <p:nvPr/>
        </p:nvSpPr>
        <p:spPr>
          <a:xfrm>
            <a:off x="263455" y="4245768"/>
            <a:ext cx="82600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600" dirty="0"/>
              <a:t>테이블 모습 확인</a:t>
            </a:r>
            <a:endParaRPr lang="en-US" altLang="ko-KR" sz="1600" dirty="0"/>
          </a:p>
          <a:p>
            <a:r>
              <a:rPr lang="en-US" altLang="ko-KR" sz="1400" dirty="0"/>
              <a:t>	- python</a:t>
            </a:r>
            <a:r>
              <a:rPr lang="ko-KR" altLang="en-US" sz="1400" dirty="0"/>
              <a:t> </a:t>
            </a:r>
            <a:r>
              <a:rPr lang="en-US" altLang="ko-KR" sz="1400" dirty="0"/>
              <a:t>manage.py</a:t>
            </a:r>
            <a:r>
              <a:rPr lang="ko-KR" altLang="en-US" sz="1400" dirty="0"/>
              <a:t> </a:t>
            </a:r>
            <a:r>
              <a:rPr lang="en-US" altLang="ko-KR" sz="1400" dirty="0" err="1"/>
              <a:t>runserver</a:t>
            </a:r>
            <a:r>
              <a:rPr lang="ko-KR" altLang="en-US" sz="1400" dirty="0"/>
              <a:t>로 서버 실행 후 </a:t>
            </a:r>
            <a:r>
              <a:rPr lang="en-US" altLang="ko-KR" sz="1400" dirty="0"/>
              <a:t>admin</a:t>
            </a:r>
            <a:r>
              <a:rPr lang="ko-KR" altLang="en-US" sz="1400" dirty="0"/>
              <a:t>사이트 접속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ECF6D88-4282-4624-B8D7-BBC86800F8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55" y="4765225"/>
            <a:ext cx="6332769" cy="18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92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16899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Django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URLconf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작성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3" y="1516968"/>
            <a:ext cx="8470547" cy="486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1. mysite/urls.py</a:t>
            </a:r>
            <a:r>
              <a:rPr lang="ko-KR" altLang="en-US" sz="1600" dirty="0"/>
              <a:t> 수정</a:t>
            </a:r>
            <a:r>
              <a:rPr lang="en-US" altLang="ko-KR" sz="16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1A1776-F712-4321-938F-A5C1FA382501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Example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05FE554-F8EB-40D4-A8DD-9171258B7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3" y="2002970"/>
            <a:ext cx="8711556" cy="394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43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>
                <a:solidFill>
                  <a:srgbClr val="1D314E"/>
                </a:solidFill>
              </a:rPr>
              <a:t>목차</a:t>
            </a:r>
          </a:p>
        </p:txBody>
      </p:sp>
      <p:sp>
        <p:nvSpPr>
          <p:cNvPr id="34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5000"/>
              </a:lnSpc>
            </a:pPr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  Django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Django</a:t>
            </a: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설치</a:t>
            </a:r>
            <a:endParaRPr lang="en-US" altLang="ko-KR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Django</a:t>
            </a: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프로젝트 생성</a:t>
            </a:r>
            <a:endParaRPr lang="en-US" altLang="ko-KR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Example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MySql</a:t>
            </a:r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</a:t>
            </a:r>
            <a:endParaRPr lang="en-US" altLang="ko-KR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361472" y="231763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361472" y="330360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361472" y="2783325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F2CF9DF-A7D5-403D-AA7C-A734F993DB49}"/>
              </a:ext>
            </a:extLst>
          </p:cNvPr>
          <p:cNvCxnSpPr/>
          <p:nvPr/>
        </p:nvCxnSpPr>
        <p:spPr>
          <a:xfrm flipV="1">
            <a:off x="361472" y="376945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16899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Django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뷰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작성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3" y="1516968"/>
            <a:ext cx="8470547" cy="486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1. bookmark/views.py</a:t>
            </a:r>
            <a:r>
              <a:rPr lang="ko-KR" altLang="en-US" sz="1600" dirty="0"/>
              <a:t> 수정</a:t>
            </a:r>
            <a:r>
              <a:rPr lang="en-US" altLang="ko-KR" sz="16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1A1776-F712-4321-938F-A5C1FA382501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Example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3E8766-3981-44D7-8CE0-B3B350E2F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3" y="1970313"/>
            <a:ext cx="7911282" cy="367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44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16899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Django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템플릿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작성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3" y="1516967"/>
            <a:ext cx="8470547" cy="580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1. ‘bookmark/templates/bookmark’</a:t>
            </a:r>
            <a:r>
              <a:rPr lang="ko-KR" altLang="en-US" sz="1600" dirty="0"/>
              <a:t>디렉토리 생성 후</a:t>
            </a:r>
            <a:r>
              <a:rPr lang="en-US" altLang="ko-KR" sz="1600" dirty="0"/>
              <a:t>, </a:t>
            </a:r>
            <a:r>
              <a:rPr lang="ko-KR" altLang="en-US" sz="1600" dirty="0"/>
              <a:t>그 위치에 </a:t>
            </a:r>
            <a:r>
              <a:rPr lang="en-US" altLang="ko-KR" sz="1600" dirty="0"/>
              <a:t>‘bookmark_list.html’ </a:t>
            </a:r>
            <a:r>
              <a:rPr lang="ko-KR" altLang="en-US" sz="1600" dirty="0"/>
              <a:t>아래와 같이 작성</a:t>
            </a:r>
            <a:r>
              <a:rPr lang="en-US" altLang="ko-KR" sz="16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1A1776-F712-4321-938F-A5C1FA382501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B82DB-462E-4301-BA6B-B2C665CA6CC9}"/>
              </a:ext>
            </a:extLst>
          </p:cNvPr>
          <p:cNvSpPr txBox="1"/>
          <p:nvPr/>
        </p:nvSpPr>
        <p:spPr>
          <a:xfrm>
            <a:off x="263455" y="5379668"/>
            <a:ext cx="8060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/>
              <a:t>Object_list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BookmarkLV</a:t>
            </a:r>
            <a:r>
              <a:rPr lang="ko-KR" altLang="en-US" sz="1400" dirty="0"/>
              <a:t>클래스형 뷰에서 넘겨주는 파라미터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Object_list</a:t>
            </a:r>
            <a:r>
              <a:rPr lang="ko-KR" altLang="en-US" sz="1400" dirty="0"/>
              <a:t>를 </a:t>
            </a:r>
            <a:r>
              <a:rPr lang="en-US" altLang="ko-KR" sz="1400" dirty="0"/>
              <a:t>for</a:t>
            </a:r>
            <a:r>
              <a:rPr lang="ko-KR" altLang="en-US" sz="1400" dirty="0"/>
              <a:t>문으로 순회하면서 </a:t>
            </a:r>
            <a:r>
              <a:rPr lang="en-US" altLang="ko-KR" sz="1400" dirty="0"/>
              <a:t>title</a:t>
            </a:r>
            <a:r>
              <a:rPr lang="ko-KR" altLang="en-US" sz="1400" dirty="0"/>
              <a:t>변수를 화면에 출력</a:t>
            </a:r>
            <a:r>
              <a:rPr lang="en-US" altLang="ko-KR" sz="1400" dirty="0"/>
              <a:t>,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태그 </a:t>
            </a:r>
            <a:r>
              <a:rPr lang="ko-KR" altLang="en-US" sz="1400" dirty="0" err="1"/>
              <a:t>클릭시</a:t>
            </a:r>
            <a:r>
              <a:rPr lang="ko-KR" altLang="en-US" sz="1400"/>
              <a:t> </a:t>
            </a:r>
            <a:r>
              <a:rPr lang="en-US" altLang="ko-KR" sz="1400"/>
              <a:t>‘</a:t>
            </a:r>
            <a:r>
              <a:rPr lang="en-US" altLang="ko-KR" sz="1400" dirty="0"/>
              <a:t>detail’ URL</a:t>
            </a:r>
            <a:r>
              <a:rPr lang="ko-KR" altLang="en-US" sz="1400" dirty="0"/>
              <a:t>패턴으로 웹 요청 보냄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‘{{bookmark}}’</a:t>
            </a:r>
            <a:r>
              <a:rPr lang="ko-KR" altLang="en-US" sz="1400" dirty="0"/>
              <a:t>는</a:t>
            </a:r>
            <a:r>
              <a:rPr lang="en-US" altLang="ko-KR" sz="1400" dirty="0"/>
              <a:t> Bookmark</a:t>
            </a:r>
            <a:r>
              <a:rPr lang="ko-KR" altLang="en-US" sz="1400" dirty="0"/>
              <a:t>객체의 </a:t>
            </a:r>
            <a:r>
              <a:rPr lang="en-US" altLang="ko-KR" sz="1400" dirty="0"/>
              <a:t>__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__()</a:t>
            </a:r>
            <a:r>
              <a:rPr lang="ko-KR" altLang="en-US" sz="1400" dirty="0"/>
              <a:t>함수 요청</a:t>
            </a:r>
            <a:r>
              <a:rPr lang="en-US" altLang="ko-KR" sz="1400" dirty="0"/>
              <a:t>, </a:t>
            </a:r>
            <a:r>
              <a:rPr lang="ko-KR" altLang="en-US" sz="1400" dirty="0"/>
              <a:t>즉 </a:t>
            </a:r>
            <a:r>
              <a:rPr lang="en-US" altLang="ko-KR" sz="1400" dirty="0" err="1"/>
              <a:t>Bookmark.title</a:t>
            </a:r>
            <a:r>
              <a:rPr lang="ko-KR" altLang="en-US" sz="1400" dirty="0"/>
              <a:t>값 출력</a:t>
            </a:r>
            <a:endParaRPr lang="en-US" altLang="ko-KR" sz="1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0A3CC6D-AAE1-495F-97C1-6C09505BC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6" y="2148468"/>
            <a:ext cx="7906934" cy="32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91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16899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Django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템플릿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작성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3" y="1516968"/>
            <a:ext cx="8470547" cy="486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2. ‘bookmark_detail.html’ </a:t>
            </a:r>
            <a:r>
              <a:rPr lang="ko-KR" altLang="en-US" sz="1600" dirty="0"/>
              <a:t>아래와 같이 작성</a:t>
            </a:r>
            <a:r>
              <a:rPr lang="en-US" altLang="ko-KR" sz="16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1A1776-F712-4321-938F-A5C1FA382501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B82DB-462E-4301-BA6B-B2C665CA6CC9}"/>
              </a:ext>
            </a:extLst>
          </p:cNvPr>
          <p:cNvSpPr txBox="1"/>
          <p:nvPr/>
        </p:nvSpPr>
        <p:spPr>
          <a:xfrm>
            <a:off x="263454" y="5187143"/>
            <a:ext cx="806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URL: ‘object.url’</a:t>
            </a:r>
            <a:r>
              <a:rPr lang="ko-KR" altLang="en-US" sz="1400" dirty="0"/>
              <a:t>을</a:t>
            </a:r>
            <a:r>
              <a:rPr lang="en-US" altLang="ko-KR" sz="1400" dirty="0"/>
              <a:t> </a:t>
            </a:r>
            <a:r>
              <a:rPr lang="ko-KR" altLang="en-US" sz="1400" dirty="0"/>
              <a:t>화면에 출력</a:t>
            </a:r>
            <a:r>
              <a:rPr lang="en-US" altLang="ko-KR" sz="1400" dirty="0"/>
              <a:t>, </a:t>
            </a:r>
            <a:r>
              <a:rPr lang="ko-KR" altLang="en-US" sz="1400" dirty="0"/>
              <a:t>태그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태그 클릭 시</a:t>
            </a:r>
            <a:r>
              <a:rPr lang="en-US" altLang="ko-KR" sz="1400" dirty="0"/>
              <a:t>, Object</a:t>
            </a:r>
            <a:r>
              <a:rPr lang="ko-KR" altLang="en-US" sz="1400" dirty="0"/>
              <a:t> 객체의 </a:t>
            </a:r>
            <a:r>
              <a:rPr lang="en-US" altLang="ko-KR" sz="1400" dirty="0" err="1"/>
              <a:t>url</a:t>
            </a:r>
            <a:r>
              <a:rPr lang="ko-KR" altLang="en-US" sz="1400" dirty="0"/>
              <a:t>변수로 웹 요청을 보냄</a:t>
            </a:r>
            <a:endParaRPr lang="en-US" altLang="ko-KR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3C2E5A7-D9AE-4690-A248-DBC470C6A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54" y="1851841"/>
            <a:ext cx="6975545" cy="304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72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470547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Django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Admin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사이트에서 데이터 입력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3" y="1516968"/>
            <a:ext cx="8470547" cy="48600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altLang="ko-KR" sz="1600" dirty="0"/>
              <a:t>Python manage.py </a:t>
            </a:r>
            <a:r>
              <a:rPr lang="en-US" altLang="ko-KR" sz="1600" dirty="0" err="1"/>
              <a:t>runserver</a:t>
            </a:r>
            <a:r>
              <a:rPr lang="en-US" altLang="ko-KR" sz="1600" dirty="0"/>
              <a:t> </a:t>
            </a:r>
            <a:r>
              <a:rPr lang="ko-KR" altLang="en-US" sz="1600" dirty="0"/>
              <a:t>명령어로 서버 실행 후 </a:t>
            </a:r>
            <a:r>
              <a:rPr lang="en-US" altLang="ko-KR" sz="1600" dirty="0"/>
              <a:t>admin </a:t>
            </a:r>
            <a:r>
              <a:rPr lang="ko-KR" altLang="en-US" sz="1600" dirty="0"/>
              <a:t>사이트</a:t>
            </a:r>
            <a:r>
              <a:rPr lang="en-US" altLang="ko-KR" sz="1600" dirty="0"/>
              <a:t> </a:t>
            </a:r>
            <a:r>
              <a:rPr lang="ko-KR" altLang="en-US" sz="1600" dirty="0"/>
              <a:t>접속</a:t>
            </a:r>
            <a:endParaRPr lang="en-US" altLang="ko-KR" sz="1600" dirty="0"/>
          </a:p>
          <a:p>
            <a:pPr>
              <a:buAutoNum type="arabicPeriod"/>
            </a:pPr>
            <a:r>
              <a:rPr lang="en-US" altLang="ko-KR" sz="1600" dirty="0"/>
              <a:t>Bookmark </a:t>
            </a:r>
            <a:r>
              <a:rPr lang="ko-KR" altLang="en-US" sz="1600" dirty="0"/>
              <a:t>항목에 추가 버튼 누르고 </a:t>
            </a:r>
            <a:r>
              <a:rPr lang="en-US" altLang="ko-KR" sz="1600" dirty="0"/>
              <a:t>title</a:t>
            </a:r>
            <a:r>
              <a:rPr lang="ko-KR" altLang="en-US" sz="1600" dirty="0"/>
              <a:t>과 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 </a:t>
            </a:r>
            <a:r>
              <a:rPr lang="ko-KR" altLang="en-US" sz="1600" dirty="0"/>
              <a:t>변수에 값 저장</a:t>
            </a:r>
            <a:endParaRPr lang="en-US" altLang="ko-KR" sz="1600" dirty="0"/>
          </a:p>
          <a:p>
            <a:pPr>
              <a:buAutoNum type="arabicPeriod"/>
            </a:pP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1A1776-F712-4321-938F-A5C1FA382501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Example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304EFE-5A8B-47F5-861C-A8AECB24AB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3" y="2111151"/>
            <a:ext cx="7603540" cy="345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37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470547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Django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브라우저로 확인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3" y="1516968"/>
            <a:ext cx="8470547" cy="486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altLang="ko-KR" sz="1600" dirty="0">
                <a:hlinkClick r:id="rId3"/>
              </a:rPr>
              <a:t>http://127.0.0.1:8000/bookmark</a:t>
            </a:r>
            <a:r>
              <a:rPr lang="en-US" altLang="ko-KR" sz="1600" dirty="0"/>
              <a:t> </a:t>
            </a:r>
            <a:r>
              <a:rPr lang="ko-KR" altLang="en-US" sz="1600" dirty="0"/>
              <a:t>접속</a:t>
            </a: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1A1776-F712-4321-938F-A5C1FA382501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Example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EAA796-C0CC-4870-BDCC-B4F7F3E6E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40" y="2002970"/>
            <a:ext cx="4191363" cy="23471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272416D-E556-4276-88BD-B09CD6AFD0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40" y="4062192"/>
            <a:ext cx="3680779" cy="20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90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470547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Django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sqlite3 DB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확인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3" y="1516968"/>
            <a:ext cx="8470547" cy="486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altLang="ko-KR" sz="1600" dirty="0">
                <a:hlinkClick r:id="rId3"/>
              </a:rPr>
              <a:t>http://sqlitebrowser.org/</a:t>
            </a:r>
            <a:r>
              <a:rPr lang="en-US" altLang="ko-KR" sz="1600" dirty="0"/>
              <a:t> </a:t>
            </a:r>
            <a:r>
              <a:rPr lang="ko-KR" altLang="en-US" sz="1600" dirty="0"/>
              <a:t>접속 후 </a:t>
            </a:r>
            <a:r>
              <a:rPr lang="en-US" altLang="ko-KR" sz="1600" dirty="0"/>
              <a:t>DB browser</a:t>
            </a:r>
            <a:r>
              <a:rPr lang="ko-KR" altLang="en-US" sz="1600" dirty="0"/>
              <a:t> 다운</a:t>
            </a: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1A1776-F712-4321-938F-A5C1FA382501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Example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77D1E4-0A25-44CB-BB70-81C94195B9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3" y="1871027"/>
            <a:ext cx="3711696" cy="20661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60ACD2-9AD4-4B08-907B-F3BEFB9288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2" y="3937204"/>
            <a:ext cx="4561838" cy="292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02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470547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Django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외부 접속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3" y="1516967"/>
            <a:ext cx="8470547" cy="4793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altLang="ko-KR" sz="1600" dirty="0"/>
              <a:t>Settings.py</a:t>
            </a:r>
            <a:r>
              <a:rPr lang="ko-KR" altLang="en-US" sz="1600" dirty="0"/>
              <a:t> </a:t>
            </a:r>
            <a:r>
              <a:rPr lang="en-US" altLang="ko-KR" sz="1600" dirty="0"/>
              <a:t>ALLOWED_HOSTS</a:t>
            </a:r>
            <a:r>
              <a:rPr lang="ko-KR" altLang="en-US" sz="1600" dirty="0"/>
              <a:t>항목 수정</a:t>
            </a:r>
            <a:endParaRPr lang="en-US" altLang="ko-KR" sz="1600" dirty="0"/>
          </a:p>
          <a:p>
            <a:pPr>
              <a:buAutoNum type="arabicPeriod"/>
            </a:pPr>
            <a:r>
              <a:rPr lang="ko-KR" altLang="en-US" sz="1600" dirty="0"/>
              <a:t>모든 </a:t>
            </a:r>
            <a:r>
              <a:rPr lang="en-US" altLang="ko-KR" sz="1600" dirty="0" err="1"/>
              <a:t>ip</a:t>
            </a:r>
            <a:r>
              <a:rPr lang="en-US" altLang="ko-KR" sz="1600" dirty="0"/>
              <a:t> </a:t>
            </a:r>
            <a:r>
              <a:rPr lang="ko-KR" altLang="en-US" sz="1600" dirty="0" err="1"/>
              <a:t>허용시</a:t>
            </a:r>
            <a:r>
              <a:rPr lang="ko-KR" altLang="en-US" sz="1600" dirty="0"/>
              <a:t> </a:t>
            </a:r>
            <a:r>
              <a:rPr lang="en-US" altLang="ko-KR" sz="1600" dirty="0"/>
              <a:t>‘*’</a:t>
            </a:r>
            <a:r>
              <a:rPr lang="ko-KR" altLang="en-US" sz="1600" dirty="0"/>
              <a:t>입력</a:t>
            </a:r>
            <a:endParaRPr lang="en-US" altLang="ko-KR" sz="1600" dirty="0"/>
          </a:p>
          <a:p>
            <a:pPr>
              <a:buAutoNum type="arabicPeriod"/>
            </a:pPr>
            <a:endParaRPr lang="en-US" altLang="ko-KR" sz="1600" dirty="0"/>
          </a:p>
          <a:p>
            <a:pPr>
              <a:buAutoNum type="arabicPeriod"/>
            </a:pPr>
            <a:endParaRPr lang="en-US" altLang="ko-KR" sz="1600" dirty="0"/>
          </a:p>
          <a:p>
            <a:pPr>
              <a:buAutoNum type="arabicPeriod"/>
            </a:pPr>
            <a:endParaRPr lang="en-US" altLang="ko-KR" sz="1600" dirty="0"/>
          </a:p>
          <a:p>
            <a:pPr>
              <a:buAutoNum type="arabicPeriod"/>
            </a:pPr>
            <a:r>
              <a:rPr lang="en-US" altLang="ko-KR" sz="1600" dirty="0" err="1"/>
              <a:t>Runserver</a:t>
            </a:r>
            <a:r>
              <a:rPr lang="ko-KR" altLang="en-US" sz="1600" dirty="0"/>
              <a:t>시 </a:t>
            </a:r>
            <a:r>
              <a:rPr lang="en-US" altLang="ko-KR" sz="1600" dirty="0"/>
              <a:t>0:8000(0.0.0.0:8000)</a:t>
            </a:r>
            <a:r>
              <a:rPr lang="ko-KR" altLang="en-US" sz="1600" dirty="0"/>
              <a:t>로 서버 실행</a:t>
            </a:r>
            <a:endParaRPr lang="en-US" altLang="ko-KR" sz="1600" dirty="0"/>
          </a:p>
          <a:p>
            <a:pPr>
              <a:buAutoNum type="arabicPeriod"/>
            </a:pPr>
            <a:endParaRPr lang="en-US" altLang="ko-KR" sz="1600" dirty="0"/>
          </a:p>
          <a:p>
            <a:pPr>
              <a:buAutoNum type="arabicPeriod"/>
            </a:pPr>
            <a:endParaRPr lang="en-US" altLang="ko-KR" sz="1600" dirty="0"/>
          </a:p>
          <a:p>
            <a:pPr>
              <a:buAutoNum type="arabicPeriod"/>
            </a:pPr>
            <a:endParaRPr lang="en-US" altLang="ko-KR" sz="1600" dirty="0"/>
          </a:p>
          <a:p>
            <a:pPr>
              <a:buAutoNum type="arabicPeriod"/>
            </a:pPr>
            <a:endParaRPr lang="en-US" altLang="ko-KR" sz="1600" dirty="0"/>
          </a:p>
          <a:p>
            <a:pPr>
              <a:buAutoNum type="arabicPeriod"/>
            </a:pPr>
            <a:endParaRPr lang="en-US" altLang="ko-KR" sz="1600" dirty="0"/>
          </a:p>
          <a:p>
            <a:pPr>
              <a:buAutoNum type="arabicPeriod"/>
            </a:pPr>
            <a:endParaRPr lang="en-US" altLang="ko-KR" sz="1600" dirty="0"/>
          </a:p>
          <a:p>
            <a:pPr>
              <a:buAutoNum type="arabicPeriod"/>
            </a:pPr>
            <a:endParaRPr lang="en-US" altLang="ko-KR" sz="1600" dirty="0"/>
          </a:p>
          <a:p>
            <a:pPr>
              <a:buAutoNum type="arabicPeriod"/>
            </a:pPr>
            <a:r>
              <a:rPr lang="ko-KR" altLang="en-US" sz="1600" dirty="0"/>
              <a:t>서버 </a:t>
            </a:r>
            <a:r>
              <a:rPr lang="en-US" altLang="ko-KR" sz="1600" dirty="0" err="1"/>
              <a:t>ip</a:t>
            </a:r>
            <a:r>
              <a:rPr lang="en-US" altLang="ko-KR" sz="1600" dirty="0"/>
              <a:t>, port </a:t>
            </a:r>
            <a:r>
              <a:rPr lang="ko-KR" altLang="en-US" sz="1600" dirty="0"/>
              <a:t>입력 후 접속</a:t>
            </a: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1A1776-F712-4321-938F-A5C1FA382501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Example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E66AF0-2A60-4912-A3F4-7112B590E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3" y="2147090"/>
            <a:ext cx="4904687" cy="8586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38BF4C4-67A6-4504-84CC-0ABA9D461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1" y="3428999"/>
            <a:ext cx="5435579" cy="173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53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 자료</a:t>
            </a: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256544" y="2234424"/>
            <a:ext cx="8470547" cy="409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3"/>
              </a:rPr>
              <a:t>https://www.djangoproject.com/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>
              <a:buNone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Django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활용한 쉽고 빠른 </a:t>
            </a:r>
            <a:r>
              <a:rPr lang="ko-KR" altLang="en-US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웹개발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파이썬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웹프로그래밍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김석훈 지음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한빛미디어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915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MySQL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연동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MySQL 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73A2895-FCF0-46EF-B723-6BE53BB6A3AC}"/>
              </a:ext>
            </a:extLst>
          </p:cNvPr>
          <p:cNvSpPr txBox="1">
            <a:spLocks/>
          </p:cNvSpPr>
          <p:nvPr/>
        </p:nvSpPr>
        <p:spPr>
          <a:xfrm>
            <a:off x="256544" y="2234424"/>
            <a:ext cx="8470547" cy="409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Python 2 :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MySQLDB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설치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pip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install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mysqldb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Python 3 :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MySQL client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설치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pip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install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mysqlclient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가상환경에서 입력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1149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MySQL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연동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MySQL 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73A2895-FCF0-46EF-B723-6BE53BB6A3AC}"/>
              </a:ext>
            </a:extLst>
          </p:cNvPr>
          <p:cNvSpPr txBox="1">
            <a:spLocks/>
          </p:cNvSpPr>
          <p:nvPr/>
        </p:nvSpPr>
        <p:spPr>
          <a:xfrm>
            <a:off x="256544" y="1761693"/>
            <a:ext cx="8470547" cy="4901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project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settings.py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수정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INSTALLED_APPS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APP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이름 추가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DATABASES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수정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TIME_ZONE = 'Asia/Seoul'</a:t>
            </a: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E19560-15A2-464C-8723-573E7FED4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110" y="4374203"/>
            <a:ext cx="3783879" cy="19359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0E8B20E-4166-4D87-9874-14A19B089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124" y="1874611"/>
            <a:ext cx="3452865" cy="201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1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0. Django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28002" y="51222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Django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263455" y="1570503"/>
            <a:ext cx="8470547" cy="40909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MTV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개발방식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Tx/>
              <a:buChar char="-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 :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웹페이지 테이블 정의하는 모델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Tx/>
              <a:buChar char="-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Template :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사용자가 보게 될 화면 정의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Tx/>
              <a:buChar char="-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View :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앱의 제어 흐름 및 처리 로직 정의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MTV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코딩순서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Tx/>
              <a:buChar char="-"/>
            </a:pP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 설계는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View, Template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코딩으로 연결됨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Tx/>
              <a:buChar char="-"/>
            </a:pP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테이블 설계는 모델 코딩으로 반영됨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Tx/>
              <a:buChar char="-"/>
            </a:pP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일반적으로 독립적으로 개발 가능한 모델을 먼저 코딩하고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뷰와 템플릿은 서로 영향을 미치므로 모델 코딩 이후에 함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외에도 프로젝트 설정파일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URL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및 뷰 </a:t>
            </a:r>
            <a:r>
              <a:rPr lang="ko-KR" altLang="en-US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매핑관계를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정의하는 </a:t>
            </a:r>
            <a:r>
              <a:rPr lang="en-US" altLang="ko-KR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URLconf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 코딩도 필요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0219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MySQL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연동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MySQL 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73A2895-FCF0-46EF-B723-6BE53BB6A3AC}"/>
              </a:ext>
            </a:extLst>
          </p:cNvPr>
          <p:cNvSpPr txBox="1">
            <a:spLocks/>
          </p:cNvSpPr>
          <p:nvPr/>
        </p:nvSpPr>
        <p:spPr>
          <a:xfrm>
            <a:off x="256544" y="2234423"/>
            <a:ext cx="8470547" cy="4428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app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models.py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수정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62F914-B145-40E5-8927-E16281595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883" y="3241557"/>
            <a:ext cx="4401218" cy="14059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0F3857-EDCF-4429-8786-78A7CA6C4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10" y="3057797"/>
            <a:ext cx="3069773" cy="158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3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MySQL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연동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MySQL 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73A2895-FCF0-46EF-B723-6BE53BB6A3AC}"/>
              </a:ext>
            </a:extLst>
          </p:cNvPr>
          <p:cNvSpPr txBox="1">
            <a:spLocks/>
          </p:cNvSpPr>
          <p:nvPr/>
        </p:nvSpPr>
        <p:spPr>
          <a:xfrm>
            <a:off x="256544" y="2234423"/>
            <a:ext cx="8470547" cy="4428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Migration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- python manage.py </a:t>
            </a:r>
            <a:r>
              <a:rPr lang="en-US" altLang="ko-KR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makemigrations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- python manage.py migrate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148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MySQL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연동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MySQL 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73A2895-FCF0-46EF-B723-6BE53BB6A3AC}"/>
              </a:ext>
            </a:extLst>
          </p:cNvPr>
          <p:cNvSpPr txBox="1">
            <a:spLocks/>
          </p:cNvSpPr>
          <p:nvPr/>
        </p:nvSpPr>
        <p:spPr>
          <a:xfrm>
            <a:off x="256544" y="2234423"/>
            <a:ext cx="8470547" cy="4428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app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admin.py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수정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ECDE7C-EB2F-4592-9BC0-3D5E209F5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152" y="2966114"/>
            <a:ext cx="3497131" cy="148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51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MySQL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연동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MySQL 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73A2895-FCF0-46EF-B723-6BE53BB6A3AC}"/>
              </a:ext>
            </a:extLst>
          </p:cNvPr>
          <p:cNvSpPr txBox="1">
            <a:spLocks/>
          </p:cNvSpPr>
          <p:nvPr/>
        </p:nvSpPr>
        <p:spPr>
          <a:xfrm>
            <a:off x="256544" y="2234423"/>
            <a:ext cx="8470547" cy="4428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127.0.0.1:8000/admin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접속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C13D67-1F0B-4BE0-918A-2A5939A85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204" y="2814599"/>
            <a:ext cx="44672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30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MySQL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연동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MySQL 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73A2895-FCF0-46EF-B723-6BE53BB6A3AC}"/>
              </a:ext>
            </a:extLst>
          </p:cNvPr>
          <p:cNvSpPr txBox="1">
            <a:spLocks/>
          </p:cNvSpPr>
          <p:nvPr/>
        </p:nvSpPr>
        <p:spPr>
          <a:xfrm>
            <a:off x="256544" y="2234423"/>
            <a:ext cx="8470547" cy="4428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127.0.0.1:8000/admin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접속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84A8FA-0F3E-4871-A3D6-506D89BAF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85" y="3185872"/>
            <a:ext cx="7000345" cy="2525441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C97B8F8-6233-4FB5-9D11-EEA72EF601A6}"/>
              </a:ext>
            </a:extLst>
          </p:cNvPr>
          <p:cNvSpPr/>
          <p:nvPr/>
        </p:nvSpPr>
        <p:spPr>
          <a:xfrm>
            <a:off x="864066" y="4957894"/>
            <a:ext cx="4723002" cy="75341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03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MySQL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연동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MySQL 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73A2895-FCF0-46EF-B723-6BE53BB6A3AC}"/>
              </a:ext>
            </a:extLst>
          </p:cNvPr>
          <p:cNvSpPr txBox="1">
            <a:spLocks/>
          </p:cNvSpPr>
          <p:nvPr/>
        </p:nvSpPr>
        <p:spPr>
          <a:xfrm>
            <a:off x="256544" y="2234423"/>
            <a:ext cx="8470547" cy="4428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Object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목록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497071-DF30-4545-985D-3BD1C3516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501" y="2652186"/>
            <a:ext cx="3143905" cy="365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154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MySQL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연동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MySQL 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73A2895-FCF0-46EF-B723-6BE53BB6A3AC}"/>
              </a:ext>
            </a:extLst>
          </p:cNvPr>
          <p:cNvSpPr txBox="1">
            <a:spLocks/>
          </p:cNvSpPr>
          <p:nvPr/>
        </p:nvSpPr>
        <p:spPr>
          <a:xfrm>
            <a:off x="256544" y="2234423"/>
            <a:ext cx="8470547" cy="4428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Object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출력 제목 변경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50AB38E-6253-4815-927A-27ECEC6A8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3" y="3219286"/>
            <a:ext cx="4067175" cy="18192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3E5B14F-8547-489A-97E2-821814A98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078" y="2434642"/>
            <a:ext cx="3627552" cy="338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29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MySQL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연동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MySQL 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73A2895-FCF0-46EF-B723-6BE53BB6A3AC}"/>
              </a:ext>
            </a:extLst>
          </p:cNvPr>
          <p:cNvSpPr txBox="1">
            <a:spLocks/>
          </p:cNvSpPr>
          <p:nvPr/>
        </p:nvSpPr>
        <p:spPr>
          <a:xfrm>
            <a:off x="256544" y="2234423"/>
            <a:ext cx="8470547" cy="4428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확인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D3B976-3022-4E1B-9D96-9606B5B3C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306" y="2962779"/>
            <a:ext cx="5312722" cy="334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014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MySQL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연동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MySQL 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73A2895-FCF0-46EF-B723-6BE53BB6A3AC}"/>
              </a:ext>
            </a:extLst>
          </p:cNvPr>
          <p:cNvSpPr txBox="1">
            <a:spLocks/>
          </p:cNvSpPr>
          <p:nvPr/>
        </p:nvSpPr>
        <p:spPr>
          <a:xfrm>
            <a:off x="256544" y="1570503"/>
            <a:ext cx="8470547" cy="5092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python manage.py </a:t>
            </a:r>
            <a:r>
              <a:rPr lang="en-US" altLang="ko-KR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inspectdb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python manage.py </a:t>
            </a:r>
            <a:r>
              <a:rPr lang="en-US" altLang="ko-KR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inspectdb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&gt; models.py</a:t>
            </a: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21B9F6-AF91-48C0-A593-5C5C5E2B0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018" y="2167588"/>
            <a:ext cx="6384177" cy="374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53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MySQL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연동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 API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73A2895-FCF0-46EF-B723-6BE53BB6A3AC}"/>
              </a:ext>
            </a:extLst>
          </p:cNvPr>
          <p:cNvSpPr txBox="1">
            <a:spLocks/>
          </p:cNvSpPr>
          <p:nvPr/>
        </p:nvSpPr>
        <p:spPr>
          <a:xfrm>
            <a:off x="256544" y="1570503"/>
            <a:ext cx="8470547" cy="5092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all() :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테이블의 모든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object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불러오기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(SELECT)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 Ex) </a:t>
            </a:r>
            <a:r>
              <a:rPr lang="en-US" altLang="ko-KR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Employees.objects.all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get() :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테이블의 한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raw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불러오기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 Ex) </a:t>
            </a:r>
            <a:r>
              <a:rPr lang="en-US" altLang="ko-KR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Employees.objects.get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pk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filter() :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특정 조건을 만족하는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row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선택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 Ex) </a:t>
            </a:r>
            <a:r>
              <a:rPr lang="en-US" altLang="ko-KR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Employees.objects.filter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(name=‘</a:t>
            </a:r>
            <a:r>
              <a:rPr lang="en-US" altLang="ko-KR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kim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exclude() :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특정 조건을 제외할 때 사용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 Ex) </a:t>
            </a:r>
            <a:r>
              <a:rPr lang="en-US" altLang="ko-KR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Employees.objects.exclude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(name=‘</a:t>
            </a:r>
            <a:r>
              <a:rPr lang="en-US" altLang="ko-KR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kim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count() :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데이터의 개수를 측정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 Ex) </a:t>
            </a:r>
            <a:r>
              <a:rPr lang="en-US" altLang="ko-KR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Employees.objects.count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order_by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 :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특정 </a:t>
            </a:r>
            <a:r>
              <a:rPr lang="ko-KR" altLang="en-US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키값에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따라 오름차순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내림차순으로 정렬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 Ex) </a:t>
            </a:r>
            <a:r>
              <a:rPr lang="en-US" altLang="ko-KR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Employees.objects.order_by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(‘id’, ‘-name’)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distinct() : 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중복되는 값을 하나로 표현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 Ex) </a:t>
            </a:r>
            <a:r>
              <a:rPr lang="en-US" altLang="ko-KR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Employees.objects.distinct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(‘name’)</a:t>
            </a: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874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Django – settings.py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256544" y="1984053"/>
            <a:ext cx="8470547" cy="409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설정파일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Tx/>
              <a:buChar char="-"/>
            </a:pP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처음 프로젝트를 생성하면 장고가 기본 사항들은 자동으로 등록해주므로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추가적으로 필요한 사항은 개발자가 원하는 내용을 수정 및 등록 가능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Tx/>
              <a:buChar char="-"/>
            </a:pP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개발 시 필수 항목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>
              <a:buFontTx/>
              <a:buChar char="-"/>
            </a:pPr>
            <a:r>
              <a:rPr lang="ko-KR" altLang="en-US" sz="14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데이터베이스 설정 </a:t>
            </a:r>
            <a:r>
              <a:rPr lang="en-US" altLang="ko-KR" sz="14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4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디폴트로 </a:t>
            </a:r>
            <a:r>
              <a:rPr lang="en-US" altLang="ko-KR" sz="14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sqlite3, MySQL,</a:t>
            </a:r>
            <a:r>
              <a:rPr lang="ko-KR" altLang="en-US" sz="14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Oracle</a:t>
            </a:r>
            <a:r>
              <a:rPr lang="ko-KR" altLang="en-US" sz="14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</a:t>
            </a:r>
            <a:r>
              <a:rPr lang="ko-KR" altLang="en-US" sz="14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변경가능</a:t>
            </a:r>
            <a:endParaRPr lang="en-US" altLang="ko-KR" sz="14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>
              <a:buFontTx/>
              <a:buChar char="-"/>
            </a:pPr>
            <a:r>
              <a:rPr lang="ko-KR" altLang="en-US" sz="14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애플리케이션 등록 </a:t>
            </a:r>
            <a:r>
              <a:rPr lang="en-US" altLang="ko-KR" sz="14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4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프로젝트에 포함되는 애플리케이션들 등록</a:t>
            </a:r>
            <a:endParaRPr lang="en-US" altLang="ko-KR" sz="14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>
              <a:buFontTx/>
              <a:buChar char="-"/>
            </a:pPr>
            <a:r>
              <a:rPr lang="ko-KR" altLang="en-US" sz="14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타임존</a:t>
            </a:r>
            <a:r>
              <a:rPr lang="ko-KR" altLang="en-US" sz="14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지정 </a:t>
            </a:r>
            <a:r>
              <a:rPr lang="en-US" altLang="ko-KR" sz="14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4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디폴트로 </a:t>
            </a:r>
            <a:r>
              <a:rPr lang="en-US" altLang="ko-KR" sz="14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UTC, </a:t>
            </a:r>
            <a:r>
              <a:rPr lang="ko-KR" altLang="en-US" sz="14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한국시간으로 변경가능</a:t>
            </a:r>
            <a:endParaRPr lang="en-US" altLang="ko-KR" sz="14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Tx/>
              <a:buChar char="-"/>
            </a:pP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외에도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Templates,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정적파일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디버그 모드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보안 관련 사항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언어 등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settings.py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수정가능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0C1109-C2A6-43C1-9A12-3CE65BA7E4DB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0. Django</a:t>
            </a: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Django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models.py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433318"/>
            <a:ext cx="8470547" cy="508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테이블 정의하는 파일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Tx/>
              <a:buChar char="-"/>
            </a:pP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장고의 특징 중 하나로 데이터베이스 처리는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ORM(Object Relation Mapping)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기법 사용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Tx/>
              <a:buChar char="-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ORM :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테이블을 클래스로 매핑하여 테이블을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CRUD(Create, Read, Update, Delete)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기능을 클래스 객체에 대해 수행하면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장고가 내부적으로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반영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Tx/>
              <a:buChar char="-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ORM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기법에 따라 테이블을 하나의 클래스로 정의하고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테이블의 컬럼은 클래스의 변수로 매핑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Tx/>
              <a:buChar char="-"/>
            </a:pP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테이블 클래스는 </a:t>
            </a:r>
            <a:r>
              <a:rPr lang="en-US" altLang="ko-KR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django.db.models.Model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클래스를 상속받아 정의하고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클래스의 변수 타입도 장고에서 미리 정의해 놓은 필드 클래스를 사용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테이블의 생성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수정 등이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models.py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발생하면 이를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실제 반영해주는 작업 필요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이를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migration</a:t>
            </a:r>
            <a:r>
              <a:rPr lang="ko-KR" altLang="en-US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이라함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buFontTx/>
              <a:buChar char="-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Tx/>
              <a:buChar char="-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70CFA8-A493-4B48-897F-4C06D043E65B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0. Django</a:t>
            </a:r>
          </a:p>
        </p:txBody>
      </p:sp>
    </p:spTree>
    <p:extLst>
      <p:ext uri="{BB962C8B-B14F-4D97-AF65-F5344CB8AC3E}">
        <p14:creationId xmlns:p14="http://schemas.microsoft.com/office/powerpoint/2010/main" val="75758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Django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URLconf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(urls.py)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433318"/>
            <a:ext cx="8470547" cy="508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URL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 뷰를 매핑해주는 파일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Tx/>
              <a:buChar char="-"/>
            </a:pP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전체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URL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정의하는 프로젝트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URL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 앱마다 정의하는 앱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URL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나눠서 코딩하는 것이 효율적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buFontTx/>
              <a:buChar char="-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Tx/>
              <a:buChar char="-"/>
            </a:pPr>
            <a:r>
              <a:rPr lang="en-US" altLang="ko-KR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URLconf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모듈을 계층적으로 구성함으로 변경과 확장 용이해짐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Ex)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이미 개발해 놓은 앱을 다른 프로젝트에서 사용하는 경우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urls.py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파일을 수정없이 재활용 가능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70CFA8-A493-4B48-897F-4C06D043E65B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0. Django</a:t>
            </a:r>
          </a:p>
        </p:txBody>
      </p:sp>
    </p:spTree>
    <p:extLst>
      <p:ext uri="{BB962C8B-B14F-4D97-AF65-F5344CB8AC3E}">
        <p14:creationId xmlns:p14="http://schemas.microsoft.com/office/powerpoint/2010/main" val="2833497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Django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Views.py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433319"/>
            <a:ext cx="8470547" cy="269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뷰 로직을 코딩하는 가장 중요한 파일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Tx/>
              <a:buChar char="-"/>
            </a:pP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함수로 코딩할 것인지 클래스로 코딩할 것인지에 따라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함수형 뷰와 클래스형 뷰로 구분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Tx/>
              <a:buChar char="-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Tx/>
              <a:buChar char="-"/>
            </a:pPr>
            <a:r>
              <a:rPr lang="ko-KR" altLang="en-US" sz="1800" dirty="0"/>
              <a:t>클래스형 뷰를 사용하는 것이 장고가 제공하는 제네릭 뷰를 사용할 수 있고</a:t>
            </a:r>
            <a:r>
              <a:rPr lang="en-US" altLang="ko-KR" sz="1800" dirty="0"/>
              <a:t>, </a:t>
            </a:r>
            <a:r>
              <a:rPr lang="ko-KR" altLang="en-US" sz="1800" dirty="0"/>
              <a:t>재활용</a:t>
            </a:r>
            <a:r>
              <a:rPr lang="en-US" altLang="ko-KR" sz="1800" dirty="0"/>
              <a:t>, </a:t>
            </a:r>
            <a:r>
              <a:rPr lang="ko-KR" altLang="en-US" sz="1800" dirty="0"/>
              <a:t>확장성에 유리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70CFA8-A493-4B48-897F-4C06D043E65B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0. Django</a:t>
            </a:r>
          </a:p>
        </p:txBody>
      </p:sp>
    </p:spTree>
    <p:extLst>
      <p:ext uri="{BB962C8B-B14F-4D97-AF65-F5344CB8AC3E}">
        <p14:creationId xmlns:p14="http://schemas.microsoft.com/office/powerpoint/2010/main" val="4172324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Django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templates.py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433318"/>
            <a:ext cx="8470547" cy="4724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800" dirty="0"/>
              <a:t>웹 화면별로 템플릿 파일</a:t>
            </a:r>
            <a:r>
              <a:rPr lang="en-US" altLang="ko-KR" sz="1800" dirty="0"/>
              <a:t>(.html)</a:t>
            </a:r>
            <a:r>
              <a:rPr lang="ko-KR" altLang="en-US" sz="1800" dirty="0"/>
              <a:t>이 하나씩 필요 하므로</a:t>
            </a:r>
            <a:r>
              <a:rPr lang="en-US" altLang="ko-KR" sz="1800" dirty="0"/>
              <a:t>, </a:t>
            </a:r>
            <a:r>
              <a:rPr lang="ko-KR" altLang="en-US" sz="1800" dirty="0"/>
              <a:t>웹 프로그램 개발 시 여러 개의 템플릿 파일을 작성하게 되고</a:t>
            </a:r>
            <a:r>
              <a:rPr lang="en-US" altLang="ko-KR" sz="1800" dirty="0"/>
              <a:t>, </a:t>
            </a:r>
            <a:r>
              <a:rPr lang="ko-KR" altLang="en-US" sz="1800" dirty="0"/>
              <a:t>이런 템플릿 파일들을 템플릿 디렉토리 안에 모아둠</a:t>
            </a:r>
            <a:r>
              <a:rPr lang="en-US" altLang="ko-KR" sz="1800" dirty="0"/>
              <a:t>.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프로젝트 템플릿 디렉토리 </a:t>
            </a:r>
            <a:r>
              <a:rPr lang="en-US" altLang="ko-KR" sz="1800" dirty="0"/>
              <a:t>: settings.py</a:t>
            </a:r>
            <a:r>
              <a:rPr lang="ko-KR" altLang="en-US" sz="1800" dirty="0"/>
              <a:t>파일의 </a:t>
            </a:r>
            <a:r>
              <a:rPr lang="en-US" altLang="ko-KR" sz="1800" dirty="0"/>
              <a:t>DIRS</a:t>
            </a:r>
            <a:r>
              <a:rPr lang="ko-KR" altLang="en-US" sz="1800" dirty="0"/>
              <a:t>항목에 지정된 디렉토리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앱 프로젝트 디렉토리 </a:t>
            </a:r>
            <a:r>
              <a:rPr lang="en-US" altLang="ko-KR" sz="1800" dirty="0"/>
              <a:t>: </a:t>
            </a:r>
            <a:r>
              <a:rPr lang="ko-KR" altLang="en-US" sz="1800" dirty="0"/>
              <a:t>각 애플리케이션 디렉토리마다 존재하는 </a:t>
            </a:r>
            <a:r>
              <a:rPr lang="en-US" altLang="ko-KR" sz="1800" dirty="0"/>
              <a:t>templates/ </a:t>
            </a:r>
            <a:r>
              <a:rPr lang="ko-KR" altLang="en-US" sz="1800" dirty="0"/>
              <a:t>디렉토리</a:t>
            </a:r>
            <a:endParaRPr lang="en-US" altLang="ko-KR" sz="1800" dirty="0"/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장고가 템플릿 파일들을 찾는 순서</a:t>
            </a:r>
            <a:endParaRPr lang="en-US" altLang="ko-KR" sz="1800" dirty="0"/>
          </a:p>
          <a:p>
            <a:pPr lvl="1">
              <a:buFontTx/>
              <a:buChar char="-"/>
            </a:pPr>
            <a:r>
              <a:rPr lang="ko-KR" altLang="en-US" sz="1400" dirty="0"/>
              <a:t>디폴트 </a:t>
            </a:r>
            <a:r>
              <a:rPr lang="en-US" altLang="ko-KR" sz="1400" dirty="0"/>
              <a:t>: </a:t>
            </a:r>
            <a:r>
              <a:rPr lang="ko-KR" altLang="en-US" sz="1400" dirty="0"/>
              <a:t>프로젝트 템플릿 디렉토리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앱 템플릿 디렉토리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lvl="1">
              <a:buFontTx/>
              <a:buChar char="-"/>
            </a:pPr>
            <a:r>
              <a:rPr lang="ko-KR" altLang="en-US" sz="1400" dirty="0">
                <a:sym typeface="Wingdings" panose="05000000000000000000" pitchFamily="2" charset="2"/>
              </a:rPr>
              <a:t>앱 템플릿 디렉토리 찾는 순서 </a:t>
            </a:r>
            <a:r>
              <a:rPr lang="en-US" altLang="ko-KR" sz="1400" dirty="0">
                <a:sym typeface="Wingdings" panose="05000000000000000000" pitchFamily="2" charset="2"/>
              </a:rPr>
              <a:t>: Settings.py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INSTALLED_APPS </a:t>
            </a:r>
            <a:r>
              <a:rPr lang="ko-KR" altLang="en-US" sz="1400" dirty="0">
                <a:sym typeface="Wingdings" panose="05000000000000000000" pitchFamily="2" charset="2"/>
              </a:rPr>
              <a:t>항목에 등록된 순서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lvl="1">
              <a:buFontTx/>
              <a:buChar char="-"/>
            </a:pPr>
            <a:endParaRPr lang="en-US" altLang="ko-KR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70CFA8-A493-4B48-897F-4C06D043E65B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0. Django</a:t>
            </a:r>
          </a:p>
        </p:txBody>
      </p:sp>
    </p:spTree>
    <p:extLst>
      <p:ext uri="{BB962C8B-B14F-4D97-AF65-F5344CB8AC3E}">
        <p14:creationId xmlns:p14="http://schemas.microsoft.com/office/powerpoint/2010/main" val="3466131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16899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Django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Admin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사이트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runserver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433318"/>
            <a:ext cx="8470547" cy="46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1800" dirty="0"/>
              <a:t>Admin </a:t>
            </a:r>
            <a:r>
              <a:rPr lang="ko-KR" altLang="en-US" sz="1800" dirty="0"/>
              <a:t>사이트는 테이블의의 콘텐츠를 편집하는 기능 제공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Admin</a:t>
            </a:r>
            <a:r>
              <a:rPr lang="ko-KR" altLang="en-US" sz="1800" dirty="0"/>
              <a:t>화면에서 기본적으로 </a:t>
            </a:r>
            <a:r>
              <a:rPr lang="en-US" altLang="ko-KR" sz="1800" dirty="0"/>
              <a:t>User</a:t>
            </a:r>
            <a:r>
              <a:rPr lang="ko-KR" altLang="en-US" sz="1800" dirty="0"/>
              <a:t>와 </a:t>
            </a:r>
            <a:r>
              <a:rPr lang="en-US" altLang="ko-KR" sz="1800" dirty="0"/>
              <a:t>Group</a:t>
            </a:r>
            <a:r>
              <a:rPr lang="ko-KR" altLang="en-US" sz="1800" dirty="0"/>
              <a:t>테이블이 보이는 이유는 </a:t>
            </a:r>
            <a:r>
              <a:rPr lang="en-US" altLang="ko-KR" sz="1800" dirty="0"/>
              <a:t>settings.py</a:t>
            </a:r>
            <a:r>
              <a:rPr lang="ko-KR" altLang="en-US" sz="1800" dirty="0"/>
              <a:t>에 이미 </a:t>
            </a:r>
            <a:r>
              <a:rPr lang="en-US" altLang="ko-KR" sz="1800" dirty="0"/>
              <a:t>‘</a:t>
            </a:r>
            <a:r>
              <a:rPr lang="en-US" altLang="ko-KR" sz="1800" dirty="0" err="1"/>
              <a:t>django.contrib.auth</a:t>
            </a:r>
            <a:r>
              <a:rPr lang="en-US" altLang="ko-KR" sz="1800" dirty="0"/>
              <a:t>’ </a:t>
            </a:r>
            <a:r>
              <a:rPr lang="ko-KR" altLang="en-US" sz="1800" dirty="0"/>
              <a:t>앱이 등록되어 있기 때문</a:t>
            </a:r>
            <a:r>
              <a:rPr lang="en-US" altLang="ko-KR" sz="1800" dirty="0"/>
              <a:t>.</a:t>
            </a:r>
          </a:p>
          <a:p>
            <a:pPr>
              <a:buFontTx/>
              <a:buChar char="-"/>
            </a:pPr>
            <a:r>
              <a:rPr lang="en-US" altLang="ko-KR" sz="1800" dirty="0"/>
              <a:t>SQL </a:t>
            </a:r>
            <a:r>
              <a:rPr lang="ko-KR" altLang="en-US" sz="1800" dirty="0"/>
              <a:t>없이도 테이블의 내용 확인 및 수정 가능 </a:t>
            </a:r>
            <a:endParaRPr lang="en-US" altLang="ko-KR" sz="1800" dirty="0"/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장고에서는 개발 과정에 현재의 웹 프로그램을 실행해볼 수 있도록 </a:t>
            </a:r>
            <a:r>
              <a:rPr lang="en-US" altLang="ko-KR" sz="1800" dirty="0" err="1"/>
              <a:t>runserver</a:t>
            </a:r>
            <a:r>
              <a:rPr lang="ko-KR" altLang="en-US" sz="1800" dirty="0"/>
              <a:t>라는 테스트용 웹서버 제공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 err="1"/>
              <a:t>runserver</a:t>
            </a:r>
            <a:r>
              <a:rPr lang="ko-KR" altLang="en-US" sz="1800" dirty="0"/>
              <a:t>는 </a:t>
            </a:r>
            <a:r>
              <a:rPr lang="en-US" altLang="ko-KR" sz="1800" dirty="0"/>
              <a:t>Apache</a:t>
            </a:r>
            <a:r>
              <a:rPr lang="ko-KR" altLang="en-US" sz="1800" dirty="0"/>
              <a:t>와 같은 상용 웹서버에 비해 처리 능력도 떨어지고</a:t>
            </a:r>
            <a:r>
              <a:rPr lang="en-US" altLang="ko-KR" sz="1800" dirty="0"/>
              <a:t>, </a:t>
            </a:r>
            <a:r>
              <a:rPr lang="ko-KR" altLang="en-US" sz="1800" dirty="0"/>
              <a:t>보안에도 취약하기 때문에 개발용으로만 사용해야함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70CFA8-A493-4B48-897F-4C06D043E65B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0. Django</a:t>
            </a:r>
          </a:p>
        </p:txBody>
      </p:sp>
    </p:spTree>
    <p:extLst>
      <p:ext uri="{BB962C8B-B14F-4D97-AF65-F5344CB8AC3E}">
        <p14:creationId xmlns:p14="http://schemas.microsoft.com/office/powerpoint/2010/main" val="511013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3385</TotalTime>
  <Words>1667</Words>
  <Application>Microsoft Office PowerPoint</Application>
  <PresentationFormat>화면 슬라이드 쇼(4:3)</PresentationFormat>
  <Paragraphs>449</Paragraphs>
  <Slides>40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나눔고딕 ExtraBold</vt:lpstr>
      <vt:lpstr>맑은 고딕</vt:lpstr>
      <vt:lpstr>Arial</vt:lpstr>
      <vt:lpstr>나눔고딕</vt:lpstr>
      <vt:lpstr>Wingdings</vt:lpstr>
      <vt:lpstr>Office 테마</vt:lpstr>
      <vt:lpstr>4주차 Django</vt:lpstr>
      <vt:lpstr>목차</vt:lpstr>
      <vt:lpstr>Django</vt:lpstr>
      <vt:lpstr>Django – settings.py</vt:lpstr>
      <vt:lpstr>Django – models.py</vt:lpstr>
      <vt:lpstr>Django – URLconf(urls.py)</vt:lpstr>
      <vt:lpstr>Django – Views.py</vt:lpstr>
      <vt:lpstr>Django – templates.py</vt:lpstr>
      <vt:lpstr>Django – Admin사이트, runserver</vt:lpstr>
      <vt:lpstr>Django 설치</vt:lpstr>
      <vt:lpstr>Django 프로젝트 생성</vt:lpstr>
      <vt:lpstr>Django 프로젝트 설정파일</vt:lpstr>
      <vt:lpstr>Django 프로젝트 설정파일</vt:lpstr>
      <vt:lpstr>Django 기본 테이블 생성</vt:lpstr>
      <vt:lpstr>Django 슈퍼유저 생성</vt:lpstr>
      <vt:lpstr>Django 애플리케이션 생성, 등록</vt:lpstr>
      <vt:lpstr>Django 모델 작성</vt:lpstr>
      <vt:lpstr>Django 모델 작성</vt:lpstr>
      <vt:lpstr>Django URLconf 작성</vt:lpstr>
      <vt:lpstr>Django 뷰 작성</vt:lpstr>
      <vt:lpstr>Django 템플릿 작성</vt:lpstr>
      <vt:lpstr>Django 템플릿 작성</vt:lpstr>
      <vt:lpstr>Django Admin사이트에서 데이터 입력</vt:lpstr>
      <vt:lpstr>Django 브라우저로 확인</vt:lpstr>
      <vt:lpstr>Django sqlite3 DB 확인</vt:lpstr>
      <vt:lpstr>Django 외부 접속</vt:lpstr>
      <vt:lpstr>참고 자료</vt:lpstr>
      <vt:lpstr>MySQL  연동</vt:lpstr>
      <vt:lpstr>MySQL  연동</vt:lpstr>
      <vt:lpstr>MySQL  연동</vt:lpstr>
      <vt:lpstr>MySQL  연동</vt:lpstr>
      <vt:lpstr>MySQL  연동</vt:lpstr>
      <vt:lpstr>MySQL  연동</vt:lpstr>
      <vt:lpstr>MySQL  연동</vt:lpstr>
      <vt:lpstr>MySQL  연동</vt:lpstr>
      <vt:lpstr>MySQL  연동</vt:lpstr>
      <vt:lpstr>MySQL  연동</vt:lpstr>
      <vt:lpstr>MySQL  연동</vt:lpstr>
      <vt:lpstr>Model API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박종현</cp:lastModifiedBy>
  <cp:revision>258</cp:revision>
  <cp:lastPrinted>2011-08-28T13:13:29Z</cp:lastPrinted>
  <dcterms:created xsi:type="dcterms:W3CDTF">2011-08-24T01:05:33Z</dcterms:created>
  <dcterms:modified xsi:type="dcterms:W3CDTF">2018-01-19T07:24:25Z</dcterms:modified>
</cp:coreProperties>
</file>