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8" r:id="rId2"/>
    <p:sldId id="279" r:id="rId3"/>
    <p:sldId id="328" r:id="rId4"/>
    <p:sldId id="393" r:id="rId5"/>
    <p:sldId id="394" r:id="rId6"/>
    <p:sldId id="258" r:id="rId7"/>
    <p:sldId id="395" r:id="rId8"/>
    <p:sldId id="396" r:id="rId9"/>
    <p:sldId id="397" r:id="rId10"/>
    <p:sldId id="398" r:id="rId11"/>
    <p:sldId id="399" r:id="rId12"/>
    <p:sldId id="404" r:id="rId13"/>
    <p:sldId id="400" r:id="rId14"/>
    <p:sldId id="401" r:id="rId15"/>
    <p:sldId id="402" r:id="rId16"/>
    <p:sldId id="403" r:id="rId17"/>
    <p:sldId id="392" r:id="rId18"/>
  </p:sldIdLst>
  <p:sldSz cx="9004300" cy="6362700"/>
  <p:notesSz cx="6858000" cy="9144000"/>
  <p:defaultTextStyle>
    <a:defPPr>
      <a:defRPr lang="ko-KR"/>
    </a:defPPr>
    <a:lvl1pPr marL="0" algn="l" defTabSz="8780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9049" algn="l" defTabSz="8780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8098" algn="l" defTabSz="8780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17147" algn="l" defTabSz="8780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56197" algn="l" defTabSz="8780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95246" algn="l" defTabSz="8780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34295" algn="l" defTabSz="8780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73344" algn="l" defTabSz="8780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512393" algn="l" defTabSz="8780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4">
          <p15:clr>
            <a:srgbClr val="A4A3A4"/>
          </p15:clr>
        </p15:guide>
        <p15:guide id="2" pos="28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C6B"/>
    <a:srgbClr val="FFC269"/>
    <a:srgbClr val="E8E8E8"/>
    <a:srgbClr val="FF3300"/>
    <a:srgbClr val="ECECEC"/>
    <a:srgbClr val="F5F5F5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03" autoAdjust="0"/>
    <p:restoredTop sz="95208" autoAdjust="0"/>
  </p:normalViewPr>
  <p:slideViewPr>
    <p:cSldViewPr>
      <p:cViewPr>
        <p:scale>
          <a:sx n="66" d="100"/>
          <a:sy n="66" d="100"/>
        </p:scale>
        <p:origin x="1716" y="210"/>
      </p:cViewPr>
      <p:guideLst>
        <p:guide orient="horz" pos="2004"/>
        <p:guide pos="28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83514-2CD9-4110-A407-D42F56B77B4C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85800"/>
            <a:ext cx="4851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EA572-8B08-4099-B721-9D02DCAC4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262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75323" y="1976562"/>
            <a:ext cx="7653655" cy="13638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0645" y="3605530"/>
            <a:ext cx="6303010" cy="16260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9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8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7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6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5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4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3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0243-927F-47C0-96F3-F5A29039F6C4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24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0243-927F-47C0-96F3-F5A29039F6C4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64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28117" y="254804"/>
            <a:ext cx="2025968" cy="542891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0215" y="254804"/>
            <a:ext cx="5927831" cy="542891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0243-927F-47C0-96F3-F5A29039F6C4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9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0243-927F-47C0-96F3-F5A29039F6C4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47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278" y="4088625"/>
            <a:ext cx="7653655" cy="1263703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11278" y="2696784"/>
            <a:ext cx="7653655" cy="13918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904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809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1714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5619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952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63429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07334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51239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0243-927F-47C0-96F3-F5A29039F6C4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80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0215" y="1484631"/>
            <a:ext cx="3976899" cy="419908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7186" y="1484631"/>
            <a:ext cx="3976899" cy="419908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0243-927F-47C0-96F3-F5A29039F6C4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4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0215" y="1424244"/>
            <a:ext cx="3978463" cy="593558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9049" indent="0">
              <a:buNone/>
              <a:defRPr sz="1900" b="1"/>
            </a:lvl2pPr>
            <a:lvl3pPr marL="878098" indent="0">
              <a:buNone/>
              <a:defRPr sz="1700" b="1"/>
            </a:lvl3pPr>
            <a:lvl4pPr marL="1317147" indent="0">
              <a:buNone/>
              <a:defRPr sz="1500" b="1"/>
            </a:lvl4pPr>
            <a:lvl5pPr marL="1756197" indent="0">
              <a:buNone/>
              <a:defRPr sz="1500" b="1"/>
            </a:lvl5pPr>
            <a:lvl6pPr marL="2195246" indent="0">
              <a:buNone/>
              <a:defRPr sz="1500" b="1"/>
            </a:lvl6pPr>
            <a:lvl7pPr marL="2634295" indent="0">
              <a:buNone/>
              <a:defRPr sz="1500" b="1"/>
            </a:lvl7pPr>
            <a:lvl8pPr marL="3073344" indent="0">
              <a:buNone/>
              <a:defRPr sz="1500" b="1"/>
            </a:lvl8pPr>
            <a:lvl9pPr marL="3512393" indent="0">
              <a:buNone/>
              <a:defRPr sz="15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0215" y="2017801"/>
            <a:ext cx="3978463" cy="3665917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574062" y="1424244"/>
            <a:ext cx="3980026" cy="593558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9049" indent="0">
              <a:buNone/>
              <a:defRPr sz="1900" b="1"/>
            </a:lvl2pPr>
            <a:lvl3pPr marL="878098" indent="0">
              <a:buNone/>
              <a:defRPr sz="1700" b="1"/>
            </a:lvl3pPr>
            <a:lvl4pPr marL="1317147" indent="0">
              <a:buNone/>
              <a:defRPr sz="1500" b="1"/>
            </a:lvl4pPr>
            <a:lvl5pPr marL="1756197" indent="0">
              <a:buNone/>
              <a:defRPr sz="1500" b="1"/>
            </a:lvl5pPr>
            <a:lvl6pPr marL="2195246" indent="0">
              <a:buNone/>
              <a:defRPr sz="1500" b="1"/>
            </a:lvl6pPr>
            <a:lvl7pPr marL="2634295" indent="0">
              <a:buNone/>
              <a:defRPr sz="1500" b="1"/>
            </a:lvl7pPr>
            <a:lvl8pPr marL="3073344" indent="0">
              <a:buNone/>
              <a:defRPr sz="1500" b="1"/>
            </a:lvl8pPr>
            <a:lvl9pPr marL="3512393" indent="0">
              <a:buNone/>
              <a:defRPr sz="15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574062" y="2017801"/>
            <a:ext cx="3980026" cy="3665917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0243-927F-47C0-96F3-F5A29039F6C4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37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0243-927F-47C0-96F3-F5A29039F6C4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36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0243-927F-47C0-96F3-F5A29039F6C4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58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0217" y="253329"/>
            <a:ext cx="2962353" cy="1078125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20431" y="253332"/>
            <a:ext cx="5033654" cy="543038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0217" y="1331456"/>
            <a:ext cx="2962353" cy="4352264"/>
          </a:xfrm>
        </p:spPr>
        <p:txBody>
          <a:bodyPr/>
          <a:lstStyle>
            <a:lvl1pPr marL="0" indent="0">
              <a:buNone/>
              <a:defRPr sz="1300"/>
            </a:lvl1pPr>
            <a:lvl2pPr marL="439049" indent="0">
              <a:buNone/>
              <a:defRPr sz="1200"/>
            </a:lvl2pPr>
            <a:lvl3pPr marL="878098" indent="0">
              <a:buNone/>
              <a:defRPr sz="1000"/>
            </a:lvl3pPr>
            <a:lvl4pPr marL="1317147" indent="0">
              <a:buNone/>
              <a:defRPr sz="900"/>
            </a:lvl4pPr>
            <a:lvl5pPr marL="1756197" indent="0">
              <a:buNone/>
              <a:defRPr sz="900"/>
            </a:lvl5pPr>
            <a:lvl6pPr marL="2195246" indent="0">
              <a:buNone/>
              <a:defRPr sz="900"/>
            </a:lvl6pPr>
            <a:lvl7pPr marL="2634295" indent="0">
              <a:buNone/>
              <a:defRPr sz="900"/>
            </a:lvl7pPr>
            <a:lvl8pPr marL="3073344" indent="0">
              <a:buNone/>
              <a:defRPr sz="900"/>
            </a:lvl8pPr>
            <a:lvl9pPr marL="3512393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0243-927F-47C0-96F3-F5A29039F6C4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78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4906" y="4453890"/>
            <a:ext cx="5402580" cy="52580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64906" y="568519"/>
            <a:ext cx="5402580" cy="3817620"/>
          </a:xfrm>
        </p:spPr>
        <p:txBody>
          <a:bodyPr/>
          <a:lstStyle>
            <a:lvl1pPr marL="0" indent="0">
              <a:buNone/>
              <a:defRPr sz="3100"/>
            </a:lvl1pPr>
            <a:lvl2pPr marL="439049" indent="0">
              <a:buNone/>
              <a:defRPr sz="2700"/>
            </a:lvl2pPr>
            <a:lvl3pPr marL="878098" indent="0">
              <a:buNone/>
              <a:defRPr sz="2300"/>
            </a:lvl3pPr>
            <a:lvl4pPr marL="1317147" indent="0">
              <a:buNone/>
              <a:defRPr sz="1900"/>
            </a:lvl4pPr>
            <a:lvl5pPr marL="1756197" indent="0">
              <a:buNone/>
              <a:defRPr sz="1900"/>
            </a:lvl5pPr>
            <a:lvl6pPr marL="2195246" indent="0">
              <a:buNone/>
              <a:defRPr sz="1900"/>
            </a:lvl6pPr>
            <a:lvl7pPr marL="2634295" indent="0">
              <a:buNone/>
              <a:defRPr sz="1900"/>
            </a:lvl7pPr>
            <a:lvl8pPr marL="3073344" indent="0">
              <a:buNone/>
              <a:defRPr sz="1900"/>
            </a:lvl8pPr>
            <a:lvl9pPr marL="3512393" indent="0">
              <a:buNone/>
              <a:defRPr sz="19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64906" y="4979697"/>
            <a:ext cx="5402580" cy="746734"/>
          </a:xfrm>
        </p:spPr>
        <p:txBody>
          <a:bodyPr/>
          <a:lstStyle>
            <a:lvl1pPr marL="0" indent="0">
              <a:buNone/>
              <a:defRPr sz="1300"/>
            </a:lvl1pPr>
            <a:lvl2pPr marL="439049" indent="0">
              <a:buNone/>
              <a:defRPr sz="1200"/>
            </a:lvl2pPr>
            <a:lvl3pPr marL="878098" indent="0">
              <a:buNone/>
              <a:defRPr sz="1000"/>
            </a:lvl3pPr>
            <a:lvl4pPr marL="1317147" indent="0">
              <a:buNone/>
              <a:defRPr sz="900"/>
            </a:lvl4pPr>
            <a:lvl5pPr marL="1756197" indent="0">
              <a:buNone/>
              <a:defRPr sz="900"/>
            </a:lvl5pPr>
            <a:lvl6pPr marL="2195246" indent="0">
              <a:buNone/>
              <a:defRPr sz="900"/>
            </a:lvl6pPr>
            <a:lvl7pPr marL="2634295" indent="0">
              <a:buNone/>
              <a:defRPr sz="900"/>
            </a:lvl7pPr>
            <a:lvl8pPr marL="3073344" indent="0">
              <a:buNone/>
              <a:defRPr sz="900"/>
            </a:lvl8pPr>
            <a:lvl9pPr marL="3512393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0243-927F-47C0-96F3-F5A29039F6C4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21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0215" y="254804"/>
            <a:ext cx="8103870" cy="1060450"/>
          </a:xfrm>
          <a:prstGeom prst="rect">
            <a:avLst/>
          </a:prstGeom>
        </p:spPr>
        <p:txBody>
          <a:bodyPr vert="horz" lIns="87810" tIns="43905" rIns="87810" bIns="4390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0215" y="1484631"/>
            <a:ext cx="8103870" cy="4199088"/>
          </a:xfrm>
          <a:prstGeom prst="rect">
            <a:avLst/>
          </a:prstGeom>
        </p:spPr>
        <p:txBody>
          <a:bodyPr vert="horz" lIns="87810" tIns="43905" rIns="87810" bIns="4390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0215" y="5897282"/>
            <a:ext cx="2101003" cy="338755"/>
          </a:xfrm>
          <a:prstGeom prst="rect">
            <a:avLst/>
          </a:prstGeom>
        </p:spPr>
        <p:txBody>
          <a:bodyPr vert="horz" lIns="87810" tIns="43905" rIns="87810" bIns="4390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70243-927F-47C0-96F3-F5A29039F6C4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76469" y="5897282"/>
            <a:ext cx="2851362" cy="338755"/>
          </a:xfrm>
          <a:prstGeom prst="rect">
            <a:avLst/>
          </a:prstGeom>
        </p:spPr>
        <p:txBody>
          <a:bodyPr vert="horz" lIns="87810" tIns="43905" rIns="87810" bIns="4390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3082" y="5897282"/>
            <a:ext cx="2101003" cy="338755"/>
          </a:xfrm>
          <a:prstGeom prst="rect">
            <a:avLst/>
          </a:prstGeom>
        </p:spPr>
        <p:txBody>
          <a:bodyPr vert="horz" lIns="87810" tIns="43905" rIns="87810" bIns="4390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1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78098" rtl="0" eaLnBrk="1" latinLnBrk="1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287" indent="-329287" algn="l" defTabSz="878098" rtl="0" eaLnBrk="1" latinLnBrk="1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13455" indent="-274406" algn="l" defTabSz="878098" rtl="0" eaLnBrk="1" latinLnBrk="1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623" indent="-219525" algn="l" defTabSz="878098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672" indent="-219525" algn="l" defTabSz="878098" rtl="0" eaLnBrk="1" latinLnBrk="1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75721" indent="-219525" algn="l" defTabSz="878098" rtl="0" eaLnBrk="1" latinLnBrk="1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4770" indent="-219525" algn="l" defTabSz="878098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53820" indent="-219525" algn="l" defTabSz="878098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2869" indent="-219525" algn="l" defTabSz="878098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918" indent="-219525" algn="l" defTabSz="878098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780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049" algn="l" defTabSz="8780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8098" algn="l" defTabSz="8780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7147" algn="l" defTabSz="8780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6197" algn="l" defTabSz="8780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5246" algn="l" defTabSz="8780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4295" algn="l" defTabSz="8780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3344" algn="l" defTabSz="8780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2393" algn="l" defTabSz="8780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npmjs.com/package/python-shel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117774" y="1028193"/>
            <a:ext cx="6768752" cy="4306314"/>
          </a:xfrm>
          <a:prstGeom prst="rect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39049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78098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17147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56197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195246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634295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073344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512393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TextBox 7"/>
          <p:cNvSpPr txBox="1"/>
          <p:nvPr/>
        </p:nvSpPr>
        <p:spPr>
          <a:xfrm>
            <a:off x="1551153" y="1885206"/>
            <a:ext cx="6048672" cy="12282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marL="0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049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8098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7147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6197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5246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4295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3344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2393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55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</a:rPr>
              <a:t>인공지능 </a:t>
            </a:r>
            <a:r>
              <a:rPr lang="en-US" altLang="ko-KR" sz="4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55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</a:rPr>
              <a:t>U </a:t>
            </a:r>
            <a:r>
              <a:rPr lang="ko-KR" altLang="en-US" sz="48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55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</a:rPr>
              <a:t>헬스케어</a:t>
            </a:r>
            <a:endParaRPr lang="ko-KR" altLang="en-US" sz="4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gradFill>
                <a:gsLst>
                  <a:gs pos="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99000">
                    <a:schemeClr val="bg1">
                      <a:lumMod val="85000"/>
                    </a:schemeClr>
                  </a:gs>
                </a:gsLst>
                <a:lin ang="5400000" scaled="0"/>
              </a:gradFill>
              <a:effectLst>
                <a:outerShdw blurRad="50800" dist="25400" dir="2700000" algn="tl" rotWithShape="0">
                  <a:prstClr val="black">
                    <a:alpha val="34000"/>
                  </a:prstClr>
                </a:outerShdw>
              </a:effectLst>
            </a:endParaRPr>
          </a:p>
        </p:txBody>
      </p:sp>
      <p:sp>
        <p:nvSpPr>
          <p:cNvPr id="18" name="TextBox 12"/>
          <p:cNvSpPr txBox="1"/>
          <p:nvPr/>
        </p:nvSpPr>
        <p:spPr>
          <a:xfrm>
            <a:off x="3674058" y="3829422"/>
            <a:ext cx="1656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049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8098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7147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6197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5246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4295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3344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2393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</a:rPr>
              <a:t>이명진</a:t>
            </a:r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50800" dist="25400" dir="2700000" algn="tl" rotWithShape="0">
                  <a:prstClr val="black">
                    <a:alpha val="34000"/>
                  </a:prstClr>
                </a:outerShdw>
              </a:effectLst>
            </a:endParaRPr>
          </a:p>
          <a:p>
            <a:pPr algn="ctr"/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</a:rPr>
              <a:t>김기선</a:t>
            </a:r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50800" dist="25400" dir="2700000" algn="tl" rotWithShape="0">
                  <a:prstClr val="black">
                    <a:alpha val="34000"/>
                  </a:prstClr>
                </a:outerShdw>
              </a:effectLst>
            </a:endParaRPr>
          </a:p>
          <a:p>
            <a:pPr algn="ctr"/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</a:rPr>
              <a:t>김지웅</a:t>
            </a:r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50800" dist="25400" dir="2700000" algn="tl" rotWithShape="0">
                  <a:prstClr val="black">
                    <a:alpha val="34000"/>
                  </a:prstClr>
                </a:outerShdw>
              </a:effectLst>
            </a:endParaRPr>
          </a:p>
          <a:p>
            <a:pPr algn="ctr"/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</a:rPr>
              <a:t>이호영</a:t>
            </a:r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50800" dist="25400" dir="2700000" algn="tl" rotWithShape="0">
                  <a:prstClr val="black">
                    <a:alpha val="34000"/>
                  </a:prst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73758" y="890757"/>
            <a:ext cx="7056784" cy="4581186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39049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78098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17147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56197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195246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634295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073344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512393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TextBox 7"/>
          <p:cNvSpPr txBox="1"/>
          <p:nvPr/>
        </p:nvSpPr>
        <p:spPr>
          <a:xfrm>
            <a:off x="1549822" y="2893318"/>
            <a:ext cx="6048672" cy="7200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marL="0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049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8098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7147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6197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5246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4295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3344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2393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55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</a:rPr>
              <a:t>Nodejs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55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</a:rPr>
              <a:t>와 </a:t>
            </a:r>
            <a:r>
              <a:rPr lang="en-US" altLang="ko-KR" sz="2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55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</a:rPr>
              <a:t>tensorflow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55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</a:rPr>
              <a:t> 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55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789298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5400000">
            <a:off x="264678" y="-16641"/>
            <a:ext cx="400112" cy="929472"/>
          </a:xfrm>
          <a:prstGeom prst="round2SameRect">
            <a:avLst/>
          </a:prstGeom>
          <a:solidFill>
            <a:schemeClr val="tx1">
              <a:lumMod val="85000"/>
              <a:lumOff val="1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02350" y="186631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인공지능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</a:t>
            </a:r>
            <a:r>
              <a:rPr kumimoji="0" lang="ko-KR" altLang="en-US" sz="1200" b="1" i="0" u="none" strike="noStrike" kern="1200" cap="none" spc="0" normalizeH="0" baseline="0" noProof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헬스케어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시스템</a:t>
            </a:r>
            <a:endParaRPr kumimoji="0" lang="en-US" altLang="ko-KR" sz="1200" b="1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FC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98494" y="6000694"/>
            <a:ext cx="1260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3B57F6-DF3D-4306-9885-2F39205218C6}"/>
              </a:ext>
            </a:extLst>
          </p:cNvPr>
          <p:cNvSpPr txBox="1"/>
          <p:nvPr/>
        </p:nvSpPr>
        <p:spPr>
          <a:xfrm>
            <a:off x="3998094" y="5348105"/>
            <a:ext cx="2729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i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ndex.js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3A676D-BA6E-4449-A5FC-AE6500643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34" y="949101"/>
            <a:ext cx="8213880" cy="43990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D0E2A0F-CF66-48B4-A94F-DA924C1C6458}"/>
              </a:ext>
            </a:extLst>
          </p:cNvPr>
          <p:cNvSpPr txBox="1"/>
          <p:nvPr/>
        </p:nvSpPr>
        <p:spPr>
          <a:xfrm>
            <a:off x="253678" y="248039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FC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CB9454-215D-48AB-B537-B915797EACF2}"/>
              </a:ext>
            </a:extLst>
          </p:cNvPr>
          <p:cNvSpPr txBox="1"/>
          <p:nvPr/>
        </p:nvSpPr>
        <p:spPr>
          <a:xfrm>
            <a:off x="929469" y="2634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 panose="020B0503020000020004" pitchFamily="50" charset="-127"/>
              </a:rPr>
              <a:t>code</a:t>
            </a:r>
            <a:endParaRPr kumimoji="0" lang="ko-KR" altLang="en-US" sz="1800" b="1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766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5400000">
            <a:off x="264678" y="-16641"/>
            <a:ext cx="400112" cy="929472"/>
          </a:xfrm>
          <a:prstGeom prst="round2SameRect">
            <a:avLst/>
          </a:prstGeom>
          <a:solidFill>
            <a:schemeClr val="tx1">
              <a:lumMod val="85000"/>
              <a:lumOff val="1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02350" y="186631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인공지능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</a:t>
            </a:r>
            <a:r>
              <a:rPr kumimoji="0" lang="ko-KR" altLang="en-US" sz="1200" b="1" i="0" u="none" strike="noStrike" kern="1200" cap="none" spc="0" normalizeH="0" baseline="0" noProof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헬스케어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시스템</a:t>
            </a:r>
            <a:endParaRPr kumimoji="0" lang="en-US" altLang="ko-KR" sz="1200" b="1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FC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98494" y="6000694"/>
            <a:ext cx="1260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3B57F6-DF3D-4306-9885-2F39205218C6}"/>
              </a:ext>
            </a:extLst>
          </p:cNvPr>
          <p:cNvSpPr txBox="1"/>
          <p:nvPr/>
        </p:nvSpPr>
        <p:spPr>
          <a:xfrm>
            <a:off x="3998094" y="5348105"/>
            <a:ext cx="2729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결과 확인 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CB9CCA-D29F-4F50-B18E-CB10D7841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22" y="3482552"/>
            <a:ext cx="7953146" cy="186555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F7033A7-14D5-4A98-911C-EC18EAE94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73" y="1164376"/>
            <a:ext cx="3690357" cy="20169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C10AC1-CA9A-4AC6-AFAE-8AD4E66F7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2151" y="1164376"/>
            <a:ext cx="4100718" cy="20169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82F88F-5CA9-4CB6-8F0B-0FB3490A8475}"/>
              </a:ext>
            </a:extLst>
          </p:cNvPr>
          <p:cNvSpPr txBox="1"/>
          <p:nvPr/>
        </p:nvSpPr>
        <p:spPr>
          <a:xfrm>
            <a:off x="253678" y="248039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FC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C96771-1D8E-4C92-9573-D8379C3A140C}"/>
              </a:ext>
            </a:extLst>
          </p:cNvPr>
          <p:cNvSpPr txBox="1"/>
          <p:nvPr/>
        </p:nvSpPr>
        <p:spPr>
          <a:xfrm>
            <a:off x="929469" y="2634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 panose="020B0503020000020004" pitchFamily="50" charset="-127"/>
              </a:rPr>
              <a:t>code</a:t>
            </a:r>
            <a:endParaRPr kumimoji="0" lang="ko-KR" altLang="en-US" sz="1800" b="1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6204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5400000">
            <a:off x="264678" y="-16641"/>
            <a:ext cx="400112" cy="929472"/>
          </a:xfrm>
          <a:prstGeom prst="round2SameRect">
            <a:avLst/>
          </a:prstGeom>
          <a:solidFill>
            <a:schemeClr val="tx1">
              <a:lumMod val="85000"/>
              <a:lumOff val="1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02350" y="186631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인공지능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</a:t>
            </a:r>
            <a:r>
              <a:rPr kumimoji="0" lang="ko-KR" altLang="en-US" sz="1200" b="1" i="0" u="none" strike="noStrike" kern="1200" cap="none" spc="0" normalizeH="0" baseline="0" noProof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헬스케어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시스템</a:t>
            </a:r>
            <a:endParaRPr kumimoji="0" lang="en-US" altLang="ko-KR" sz="1200" b="1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FC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98494" y="6000694"/>
            <a:ext cx="1260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D5DEAD-4DB0-4E9A-9B38-B8E0AE71FF53}"/>
              </a:ext>
            </a:extLst>
          </p:cNvPr>
          <p:cNvSpPr txBox="1"/>
          <p:nvPr/>
        </p:nvSpPr>
        <p:spPr>
          <a:xfrm>
            <a:off x="253678" y="248039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FC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BB60CC-B423-45ED-8ADA-E8EEC9A7982D}"/>
              </a:ext>
            </a:extLst>
          </p:cNvPr>
          <p:cNvSpPr txBox="1"/>
          <p:nvPr/>
        </p:nvSpPr>
        <p:spPr>
          <a:xfrm>
            <a:off x="929469" y="2634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code</a:t>
            </a:r>
            <a:endParaRPr kumimoji="0" lang="ko-KR" altLang="en-US" sz="1800" b="1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0D9755-6B75-423D-BAB4-373C7B4721CA}"/>
              </a:ext>
            </a:extLst>
          </p:cNvPr>
          <p:cNvSpPr txBox="1"/>
          <p:nvPr/>
        </p:nvSpPr>
        <p:spPr>
          <a:xfrm>
            <a:off x="4286126" y="3528124"/>
            <a:ext cx="2729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주의 </a:t>
            </a:r>
            <a:r>
              <a:rPr lang="en-US" altLang="ko-KR" sz="2400" b="1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!!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9DDEBA-A780-4007-A67E-54B01FACB178}"/>
              </a:ext>
            </a:extLst>
          </p:cNvPr>
          <p:cNvSpPr txBox="1"/>
          <p:nvPr/>
        </p:nvSpPr>
        <p:spPr>
          <a:xfrm>
            <a:off x="253678" y="4371994"/>
            <a:ext cx="8750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결국은 내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OS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 설치된 </a:t>
            </a:r>
            <a:r>
              <a:rPr lang="en-US" altLang="ko-KR" sz="2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python</a:t>
            </a:r>
            <a:r>
              <a:rPr lang="ko-KR" altLang="en-US" sz="2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으로 구동되는 것이기 때문에</a:t>
            </a:r>
            <a:endParaRPr lang="en-US" altLang="ko-KR" sz="24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$source activate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tensorflow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 통해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tensorflow</a:t>
            </a:r>
            <a:r>
              <a:rPr lang="ko-KR" altLang="en-US" sz="2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환경을 먼저 설정한 후 실행을 시켜야 한다</a:t>
            </a:r>
            <a:r>
              <a:rPr lang="en-US" altLang="ko-KR" sz="2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AF4A3C-48C8-4CCC-9233-E508D0981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15" y="1201307"/>
            <a:ext cx="8101670" cy="119568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F9927DA-4BCC-47E7-A0D0-19FDE99A6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34" y="2656942"/>
            <a:ext cx="8101670" cy="119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26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5400000">
            <a:off x="264678" y="-16641"/>
            <a:ext cx="400112" cy="929472"/>
          </a:xfrm>
          <a:prstGeom prst="round2SameRect">
            <a:avLst/>
          </a:prstGeom>
          <a:solidFill>
            <a:schemeClr val="tx1">
              <a:lumMod val="85000"/>
              <a:lumOff val="1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02350" y="186631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인공지능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</a:t>
            </a:r>
            <a:r>
              <a:rPr kumimoji="0" lang="ko-KR" altLang="en-US" sz="1200" b="1" i="0" u="none" strike="noStrike" kern="1200" cap="none" spc="0" normalizeH="0" baseline="0" noProof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헬스케어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시스템</a:t>
            </a:r>
            <a:endParaRPr kumimoji="0" lang="en-US" altLang="ko-KR" sz="1200" b="1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FC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98494" y="6000694"/>
            <a:ext cx="1260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3B57F6-DF3D-4306-9885-2F39205218C6}"/>
              </a:ext>
            </a:extLst>
          </p:cNvPr>
          <p:cNvSpPr txBox="1"/>
          <p:nvPr/>
        </p:nvSpPr>
        <p:spPr>
          <a:xfrm>
            <a:off x="4070102" y="5224161"/>
            <a:ext cx="2729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index.js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E5CACD-F29B-48B9-93AF-1A94CB1EB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78" y="1138539"/>
            <a:ext cx="8424936" cy="46166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DEED1DE-6761-4AC3-AF96-170CBC4A5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678" y="1752204"/>
            <a:ext cx="8424936" cy="34719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D5DEAD-4DB0-4E9A-9B38-B8E0AE71FF53}"/>
              </a:ext>
            </a:extLst>
          </p:cNvPr>
          <p:cNvSpPr txBox="1"/>
          <p:nvPr/>
        </p:nvSpPr>
        <p:spPr>
          <a:xfrm>
            <a:off x="253678" y="248039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FC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BB60CC-B423-45ED-8ADA-E8EEC9A7982D}"/>
              </a:ext>
            </a:extLst>
          </p:cNvPr>
          <p:cNvSpPr txBox="1"/>
          <p:nvPr/>
        </p:nvSpPr>
        <p:spPr>
          <a:xfrm>
            <a:off x="929469" y="2634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 panose="020B0503020000020004" pitchFamily="50" charset="-127"/>
              </a:rPr>
              <a:t>code</a:t>
            </a:r>
            <a:endParaRPr kumimoji="0" lang="ko-KR" altLang="en-US" sz="1800" b="1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5616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5400000">
            <a:off x="264678" y="-16641"/>
            <a:ext cx="400112" cy="929472"/>
          </a:xfrm>
          <a:prstGeom prst="round2SameRect">
            <a:avLst/>
          </a:prstGeom>
          <a:solidFill>
            <a:schemeClr val="tx1">
              <a:lumMod val="85000"/>
              <a:lumOff val="1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02350" y="186631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인공지능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</a:t>
            </a:r>
            <a:r>
              <a:rPr kumimoji="0" lang="ko-KR" altLang="en-US" sz="1200" b="1" i="0" u="none" strike="noStrike" kern="1200" cap="none" spc="0" normalizeH="0" baseline="0" noProof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헬스케어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시스템</a:t>
            </a:r>
            <a:endParaRPr kumimoji="0" lang="en-US" altLang="ko-KR" sz="1200" b="1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FC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98494" y="6000694"/>
            <a:ext cx="1260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D5DEAD-4DB0-4E9A-9B38-B8E0AE71FF53}"/>
              </a:ext>
            </a:extLst>
          </p:cNvPr>
          <p:cNvSpPr txBox="1"/>
          <p:nvPr/>
        </p:nvSpPr>
        <p:spPr>
          <a:xfrm>
            <a:off x="253678" y="248039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FC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BB60CC-B423-45ED-8ADA-E8EEC9A7982D}"/>
              </a:ext>
            </a:extLst>
          </p:cNvPr>
          <p:cNvSpPr txBox="1"/>
          <p:nvPr/>
        </p:nvSpPr>
        <p:spPr>
          <a:xfrm>
            <a:off x="929469" y="2634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code</a:t>
            </a:r>
            <a:endParaRPr kumimoji="0" lang="ko-KR" altLang="en-US" sz="1800" b="1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8FA055-AB7E-4232-AA2F-0D27FE686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34" y="1159709"/>
            <a:ext cx="8034443" cy="9192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B2BFECD-6EB3-47CD-80F5-B0B107285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292" y="2587377"/>
            <a:ext cx="5619325" cy="10980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AFC515-C5C1-4DE5-8C13-B57EC22E4626}"/>
              </a:ext>
            </a:extLst>
          </p:cNvPr>
          <p:cNvSpPr txBox="1"/>
          <p:nvPr/>
        </p:nvSpPr>
        <p:spPr>
          <a:xfrm>
            <a:off x="3572681" y="2128875"/>
            <a:ext cx="2729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index.js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0D9755-6B75-423D-BAB4-373C7B4721CA}"/>
              </a:ext>
            </a:extLst>
          </p:cNvPr>
          <p:cNvSpPr txBox="1"/>
          <p:nvPr/>
        </p:nvSpPr>
        <p:spPr>
          <a:xfrm>
            <a:off x="3061990" y="3286457"/>
            <a:ext cx="2729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tensor_script.py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9DDEBA-A780-4007-A67E-54B01FACB178}"/>
              </a:ext>
            </a:extLst>
          </p:cNvPr>
          <p:cNvSpPr txBox="1"/>
          <p:nvPr/>
        </p:nvSpPr>
        <p:spPr>
          <a:xfrm>
            <a:off x="253678" y="4371994"/>
            <a:ext cx="8750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tensor_script.py</a:t>
            </a:r>
            <a:r>
              <a:rPr lang="ko-KR" altLang="en-US" sz="2400" b="1" dirty="0"/>
              <a:t>에서의 </a:t>
            </a:r>
            <a:r>
              <a:rPr lang="en-US" altLang="ko-KR" sz="2400" b="1" dirty="0"/>
              <a:t>print </a:t>
            </a:r>
            <a:r>
              <a:rPr lang="ko-KR" altLang="en-US" sz="2400" b="1" dirty="0"/>
              <a:t>메소드는 </a:t>
            </a:r>
            <a:r>
              <a:rPr lang="en-US" altLang="ko-KR" sz="2400" b="1" dirty="0"/>
              <a:t>shell</a:t>
            </a:r>
            <a:r>
              <a:rPr lang="ko-KR" altLang="en-US" sz="2400" b="1" dirty="0"/>
              <a:t>창에 </a:t>
            </a:r>
            <a:r>
              <a:rPr lang="en-US" altLang="ko-KR" sz="2400" b="1" dirty="0"/>
              <a:t>print</a:t>
            </a:r>
            <a:r>
              <a:rPr lang="ko-KR" altLang="en-US" sz="2400" b="1" dirty="0"/>
              <a:t>되는 것이 아니라 </a:t>
            </a:r>
            <a:r>
              <a:rPr lang="en-US" altLang="ko-KR" sz="2400" b="1" dirty="0"/>
              <a:t>index.js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results </a:t>
            </a:r>
            <a:r>
              <a:rPr lang="ko-KR" altLang="en-US" sz="2400" b="1" dirty="0"/>
              <a:t>파라미터로 받아오게 된다</a:t>
            </a:r>
            <a:r>
              <a:rPr lang="en-US" altLang="ko-KR" sz="2400" b="1" dirty="0"/>
              <a:t>. </a:t>
            </a:r>
          </a:p>
          <a:p>
            <a:r>
              <a:rPr lang="ko-KR" altLang="en-US" sz="2400" b="1" dirty="0"/>
              <a:t> 따라서</a:t>
            </a:r>
            <a:r>
              <a:rPr lang="en-US" altLang="ko-KR" sz="2400" b="1" dirty="0"/>
              <a:t>, console.log </a:t>
            </a:r>
            <a:r>
              <a:rPr lang="ko-KR" altLang="en-US" sz="2400" b="1" dirty="0"/>
              <a:t>메소드를 이용해 터미널창에 출력을 따로 시켜주었다</a:t>
            </a:r>
            <a:r>
              <a:rPr lang="en-US" altLang="ko-KR" sz="2400" b="1" dirty="0"/>
              <a:t>.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84100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117774" y="1028193"/>
            <a:ext cx="6768752" cy="4306314"/>
          </a:xfrm>
          <a:prstGeom prst="rect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39049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78098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17147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56197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195246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634295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073344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512393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7"/>
          <p:cNvSpPr txBox="1"/>
          <p:nvPr/>
        </p:nvSpPr>
        <p:spPr>
          <a:xfrm>
            <a:off x="1621828" y="2029222"/>
            <a:ext cx="5832650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marL="0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049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8098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7147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6197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5246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4295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3344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2393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prstClr val="white">
                        <a:lumMod val="85000"/>
                      </a:prstClr>
                    </a:gs>
                    <a:gs pos="55000">
                      <a:prstClr val="white"/>
                    </a:gs>
                    <a:gs pos="99000">
                      <a:prstClr val="white">
                        <a:lumMod val="85000"/>
                      </a:prstClr>
                    </a:gs>
                  </a:gsLst>
                  <a:lin ang="5400000" scaled="0"/>
                </a:gradFill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  <a:latin typeface="맑은 고딕"/>
                <a:ea typeface="맑은 고딕" panose="020B0503020000020004" pitchFamily="50" charset="-127"/>
              </a:rPr>
              <a:t>3. structure</a:t>
            </a:r>
            <a:r>
              <a:rPr lang="ko-KR" altLang="en-US" sz="4800" b="1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prstClr val="white">
                        <a:lumMod val="85000"/>
                      </a:prstClr>
                    </a:gs>
                    <a:gs pos="55000">
                      <a:prstClr val="white"/>
                    </a:gs>
                    <a:gs pos="99000">
                      <a:prstClr val="white">
                        <a:lumMod val="85000"/>
                      </a:prstClr>
                    </a:gs>
                  </a:gsLst>
                  <a:lin ang="5400000" scaled="0"/>
                </a:gradFill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  <a:latin typeface="맑은 고딕"/>
                <a:ea typeface="맑은 고딕" panose="020B0503020000020004" pitchFamily="50" charset="-127"/>
              </a:rPr>
              <a:t> 재고</a:t>
            </a:r>
            <a:endParaRPr kumimoji="0" lang="ko-KR" altLang="en-US" sz="4600" b="1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50800" dist="25400" dir="2700000" algn="tl" rotWithShape="0">
                  <a:prstClr val="black">
                    <a:alpha val="34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8"/>
          <p:cNvSpPr txBox="1"/>
          <p:nvPr/>
        </p:nvSpPr>
        <p:spPr>
          <a:xfrm>
            <a:off x="2159734" y="4189462"/>
            <a:ext cx="4684829" cy="6398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marL="0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049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8098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7147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6197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5246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4295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3344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2393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prstClr val="white">
                        <a:lumMod val="85000"/>
                      </a:prstClr>
                    </a:gs>
                    <a:gs pos="55000">
                      <a:prstClr val="white"/>
                    </a:gs>
                    <a:gs pos="99000">
                      <a:prstClr val="white">
                        <a:lumMod val="85000"/>
                      </a:prstClr>
                    </a:gs>
                  </a:gsLst>
                  <a:lin ang="5400000" scaled="0"/>
                </a:gradFill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인공지능 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prstClr val="white">
                        <a:lumMod val="85000"/>
                      </a:prstClr>
                    </a:gs>
                    <a:gs pos="55000">
                      <a:prstClr val="white"/>
                    </a:gs>
                    <a:gs pos="99000">
                      <a:prstClr val="white">
                        <a:lumMod val="85000"/>
                      </a:prstClr>
                    </a:gs>
                  </a:gsLst>
                  <a:lin ang="5400000" scaled="0"/>
                </a:gradFill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 </a:t>
            </a:r>
            <a:r>
              <a:rPr kumimoji="0" lang="ko-KR" altLang="en-US" sz="2200" b="1" i="0" u="none" strike="noStrike" kern="1200" cap="none" spc="0" normalizeH="0" baseline="0" noProof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prstClr val="white">
                        <a:lumMod val="85000"/>
                      </a:prstClr>
                    </a:gs>
                    <a:gs pos="55000">
                      <a:prstClr val="white"/>
                    </a:gs>
                    <a:gs pos="99000">
                      <a:prstClr val="white">
                        <a:lumMod val="85000"/>
                      </a:prstClr>
                    </a:gs>
                  </a:gsLst>
                  <a:lin ang="5400000" scaled="0"/>
                </a:gradFill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헬스케어</a:t>
            </a:r>
            <a:endParaRPr kumimoji="0" lang="ko-KR" altLang="en-US" sz="2200" b="1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gradFill>
                <a:gsLst>
                  <a:gs pos="0">
                    <a:prstClr val="white">
                      <a:lumMod val="85000"/>
                    </a:prstClr>
                  </a:gs>
                  <a:gs pos="55000">
                    <a:prstClr val="white"/>
                  </a:gs>
                  <a:gs pos="99000">
                    <a:prstClr val="white">
                      <a:lumMod val="85000"/>
                    </a:prstClr>
                  </a:gs>
                </a:gsLst>
                <a:lin ang="5400000" scaled="0"/>
              </a:gradFill>
              <a:effectLst>
                <a:outerShdw blurRad="50800" dist="25400" dir="2700000" algn="tl" rotWithShape="0">
                  <a:prstClr val="black">
                    <a:alpha val="34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73758" y="890757"/>
            <a:ext cx="7056784" cy="4581186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39049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78098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17147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56197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195246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634295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073344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512393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2292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F35611D-509F-4269-8EEE-29208B9B4514}"/>
              </a:ext>
            </a:extLst>
          </p:cNvPr>
          <p:cNvSpPr/>
          <p:nvPr/>
        </p:nvSpPr>
        <p:spPr>
          <a:xfrm>
            <a:off x="382106" y="1867239"/>
            <a:ext cx="1939066" cy="2883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FE1C25C-C8A4-4B88-A779-F0D00D89821B}"/>
              </a:ext>
            </a:extLst>
          </p:cNvPr>
          <p:cNvSpPr/>
          <p:nvPr/>
        </p:nvSpPr>
        <p:spPr>
          <a:xfrm>
            <a:off x="2812346" y="2240106"/>
            <a:ext cx="1800200" cy="2095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F0BC5AF-57EF-45BA-AAD4-2AEF29C91D1F}"/>
              </a:ext>
            </a:extLst>
          </p:cNvPr>
          <p:cNvSpPr/>
          <p:nvPr/>
        </p:nvSpPr>
        <p:spPr>
          <a:xfrm>
            <a:off x="7166446" y="2508213"/>
            <a:ext cx="1650225" cy="1601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C0D7F58-4554-45F4-89A1-2E310CA9ACDB}"/>
              </a:ext>
            </a:extLst>
          </p:cNvPr>
          <p:cNvSpPr/>
          <p:nvPr/>
        </p:nvSpPr>
        <p:spPr>
          <a:xfrm>
            <a:off x="4959927" y="2240106"/>
            <a:ext cx="1672619" cy="2111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264678" y="-16641"/>
            <a:ext cx="400112" cy="929472"/>
          </a:xfrm>
          <a:prstGeom prst="round2SameRect">
            <a:avLst/>
          </a:prstGeom>
          <a:solidFill>
            <a:schemeClr val="tx1">
              <a:lumMod val="85000"/>
              <a:lumOff val="1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02350" y="186631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인공지능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</a:t>
            </a:r>
            <a:r>
              <a:rPr kumimoji="0" lang="ko-KR" altLang="en-US" sz="1200" b="1" i="0" u="none" strike="noStrike" kern="1200" cap="none" spc="0" normalizeH="0" baseline="0" noProof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헬스케어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시스템</a:t>
            </a:r>
            <a:endParaRPr kumimoji="0" lang="en-US" altLang="ko-KR" sz="1200" b="1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FC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98494" y="6000694"/>
            <a:ext cx="1260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D5DEAD-4DB0-4E9A-9B38-B8E0AE71FF53}"/>
              </a:ext>
            </a:extLst>
          </p:cNvPr>
          <p:cNvSpPr txBox="1"/>
          <p:nvPr/>
        </p:nvSpPr>
        <p:spPr>
          <a:xfrm>
            <a:off x="253678" y="248039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FC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BB60CC-B423-45ED-8ADA-E8EEC9A7982D}"/>
              </a:ext>
            </a:extLst>
          </p:cNvPr>
          <p:cNvSpPr txBox="1"/>
          <p:nvPr/>
        </p:nvSpPr>
        <p:spPr>
          <a:xfrm>
            <a:off x="929469" y="2634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800" b="1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</a:rPr>
              <a:t>structure </a:t>
            </a:r>
            <a:r>
              <a:rPr lang="ko-KR" altLang="en-US" sz="1800" b="1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</a:rPr>
              <a:t>재고</a:t>
            </a:r>
            <a:endParaRPr kumimoji="0" lang="ko-KR" altLang="en-US" sz="1800" b="1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4C44BE-A051-4F23-858B-1E85128C2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40" y="2666708"/>
            <a:ext cx="1663601" cy="7165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AFCC4F-DE2E-48A1-B376-C8771197F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622" y="3628633"/>
            <a:ext cx="1199648" cy="5250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453172A-8103-486E-B8CD-1500FB2B2D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9006" y="2975535"/>
            <a:ext cx="1166880" cy="6088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6558C10-89F1-4EA5-AF45-8BDBBA80DD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2188" y="3007807"/>
            <a:ext cx="1362575" cy="5765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6D9974F-5A81-44CB-B3D3-C1BE649CEF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719" y="3881386"/>
            <a:ext cx="1801837" cy="59505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85C6FFA-2ED0-4BA0-AC5A-02B4008676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1829" y="2854425"/>
            <a:ext cx="485066" cy="61193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C869B95-E627-4B24-9C8F-718E1A24D9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21151" y="3143457"/>
            <a:ext cx="808731" cy="82690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109CD0A-18D0-45FE-9333-355A0DE2E729}"/>
              </a:ext>
            </a:extLst>
          </p:cNvPr>
          <p:cNvSpPr txBox="1"/>
          <p:nvPr/>
        </p:nvSpPr>
        <p:spPr>
          <a:xfrm>
            <a:off x="7590429" y="2508213"/>
            <a:ext cx="96594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Client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B6777B-DFBB-4AEA-B243-C02751A54820}"/>
              </a:ext>
            </a:extLst>
          </p:cNvPr>
          <p:cNvSpPr txBox="1"/>
          <p:nvPr/>
        </p:nvSpPr>
        <p:spPr>
          <a:xfrm>
            <a:off x="5117736" y="2500482"/>
            <a:ext cx="161046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Front Server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2152AF-22A6-4DFE-8C9F-66EF08B3D266}"/>
              </a:ext>
            </a:extLst>
          </p:cNvPr>
          <p:cNvSpPr txBox="1"/>
          <p:nvPr/>
        </p:nvSpPr>
        <p:spPr>
          <a:xfrm>
            <a:off x="3094827" y="2389534"/>
            <a:ext cx="154593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Data Base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FEE6D6-2A05-4E65-AD6E-07670739E940}"/>
              </a:ext>
            </a:extLst>
          </p:cNvPr>
          <p:cNvSpPr txBox="1"/>
          <p:nvPr/>
        </p:nvSpPr>
        <p:spPr>
          <a:xfrm>
            <a:off x="340125" y="2090093"/>
            <a:ext cx="284881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Application Server</a:t>
            </a:r>
            <a:endParaRPr lang="ko-KR" altLang="en-US" b="1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C13E97A-FA91-41DE-9C41-3106788B83C6}"/>
              </a:ext>
            </a:extLst>
          </p:cNvPr>
          <p:cNvCxnSpPr>
            <a:cxnSpLocks/>
          </p:cNvCxnSpPr>
          <p:nvPr/>
        </p:nvCxnSpPr>
        <p:spPr>
          <a:xfrm flipH="1" flipV="1">
            <a:off x="6632546" y="3007807"/>
            <a:ext cx="533900" cy="64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1E5F391-AC9D-4FEC-86AA-2A5E11B799C5}"/>
              </a:ext>
            </a:extLst>
          </p:cNvPr>
          <p:cNvCxnSpPr>
            <a:cxnSpLocks/>
          </p:cNvCxnSpPr>
          <p:nvPr/>
        </p:nvCxnSpPr>
        <p:spPr>
          <a:xfrm flipH="1">
            <a:off x="4612546" y="2965326"/>
            <a:ext cx="321653" cy="0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C2D346C-3097-4A45-B953-C5A1680286B6}"/>
              </a:ext>
            </a:extLst>
          </p:cNvPr>
          <p:cNvCxnSpPr>
            <a:cxnSpLocks/>
          </p:cNvCxnSpPr>
          <p:nvPr/>
        </p:nvCxnSpPr>
        <p:spPr>
          <a:xfrm flipH="1">
            <a:off x="2321172" y="2965326"/>
            <a:ext cx="480482" cy="10209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9115268-8646-4056-BF57-CE41A789368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74653" y="2329031"/>
            <a:ext cx="398571" cy="4444598"/>
          </a:xfrm>
          <a:prstGeom prst="curvedConnector3">
            <a:avLst>
              <a:gd name="adj1" fmla="val -119262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017EDD9-8F2E-49AD-8B3F-05D8FA89F44C}"/>
              </a:ext>
            </a:extLst>
          </p:cNvPr>
          <p:cNvCxnSpPr>
            <a:cxnSpLocks/>
          </p:cNvCxnSpPr>
          <p:nvPr/>
        </p:nvCxnSpPr>
        <p:spPr>
          <a:xfrm>
            <a:off x="6632546" y="3628633"/>
            <a:ext cx="53390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976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17774" y="1014530"/>
            <a:ext cx="6768752" cy="4306314"/>
          </a:xfrm>
          <a:prstGeom prst="rect">
            <a:avLst/>
          </a:prstGeom>
          <a:solidFill>
            <a:srgbClr val="92D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35407" y="2090256"/>
            <a:ext cx="5328592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Thank you</a:t>
            </a:r>
          </a:p>
          <a:p>
            <a:pPr marL="0" marR="0" lvl="0" indent="0" algn="ct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5400" b="1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50800" dist="25400" dir="2700000" algn="tl" rotWithShape="0">
                  <a:prstClr val="black">
                    <a:alpha val="34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73758" y="877094"/>
            <a:ext cx="7056784" cy="4581186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3998" y="2977520"/>
            <a:ext cx="2406393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6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56016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9"/>
          <p:cNvSpPr txBox="1"/>
          <p:nvPr/>
        </p:nvSpPr>
        <p:spPr>
          <a:xfrm>
            <a:off x="10181" y="440805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049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8098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7147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6197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5246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4295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3344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2393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01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802269" y="4408050"/>
            <a:ext cx="11881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049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8098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7147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6197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5246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4295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3344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2393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필요 모듈 설치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680982" y="4465002"/>
            <a:ext cx="0" cy="12961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38"/>
          <p:cNvSpPr txBox="1"/>
          <p:nvPr/>
        </p:nvSpPr>
        <p:spPr>
          <a:xfrm>
            <a:off x="320942" y="3253060"/>
            <a:ext cx="2304256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marL="0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049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8098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7147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6197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5246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4295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3344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2393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</a:rPr>
              <a:t>Index</a:t>
            </a:r>
            <a:endParaRPr lang="ko-KR" altLang="en-US" sz="4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50800" dist="25400" dir="2700000" algn="tl" rotWithShape="0">
                  <a:prstClr val="black">
                    <a:alpha val="34000"/>
                  </a:prstClr>
                </a:outerShdw>
              </a:effectLst>
            </a:endParaRPr>
          </a:p>
        </p:txBody>
      </p:sp>
      <p:sp>
        <p:nvSpPr>
          <p:cNvPr id="29" name="TextBox 42"/>
          <p:cNvSpPr txBox="1"/>
          <p:nvPr/>
        </p:nvSpPr>
        <p:spPr>
          <a:xfrm>
            <a:off x="1990400" y="4391481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049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8098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7147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6197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5246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4295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3344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2393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02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2701950" y="4465002"/>
            <a:ext cx="0" cy="12961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48"/>
          <p:cNvSpPr txBox="1"/>
          <p:nvPr/>
        </p:nvSpPr>
        <p:spPr>
          <a:xfrm>
            <a:off x="4070102" y="440805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049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8098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7147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6197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5246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4295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3344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2393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03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3" name="TextBox 52"/>
          <p:cNvSpPr txBox="1"/>
          <p:nvPr/>
        </p:nvSpPr>
        <p:spPr>
          <a:xfrm>
            <a:off x="4783162" y="4447201"/>
            <a:ext cx="10871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049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8098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7147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6197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5246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4295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3344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2393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Structure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재고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4718174" y="4450121"/>
            <a:ext cx="0" cy="12961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02350" y="186631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인공지능 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U</a:t>
            </a:r>
            <a:r>
              <a:rPr lang="ko-KR" altLang="en-US" sz="12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헬스케어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 시스템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4" name="TextBox 23"/>
          <p:cNvSpPr txBox="1"/>
          <p:nvPr/>
        </p:nvSpPr>
        <p:spPr>
          <a:xfrm>
            <a:off x="2782488" y="4437648"/>
            <a:ext cx="143865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049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8098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7147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6197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5246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4295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3344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2393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Code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09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117774" y="1028193"/>
            <a:ext cx="6768752" cy="4306314"/>
          </a:xfrm>
          <a:prstGeom prst="rect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39049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78098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17147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56197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195246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634295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073344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512393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7"/>
          <p:cNvSpPr txBox="1"/>
          <p:nvPr/>
        </p:nvSpPr>
        <p:spPr>
          <a:xfrm>
            <a:off x="1621828" y="2029222"/>
            <a:ext cx="5832650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marL="0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049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8098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7147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6197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5246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4295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3344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2393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prstClr val="white">
                        <a:lumMod val="85000"/>
                      </a:prstClr>
                    </a:gs>
                    <a:gs pos="55000">
                      <a:prstClr val="white"/>
                    </a:gs>
                    <a:gs pos="99000">
                      <a:prstClr val="white">
                        <a:lumMod val="85000"/>
                      </a:prstClr>
                    </a:gs>
                  </a:gsLst>
                  <a:lin ang="5400000" scaled="0"/>
                </a:gradFill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1. </a:t>
            </a:r>
            <a:r>
              <a:rPr lang="ko-KR" altLang="en-US" sz="4800" b="1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prstClr val="white">
                        <a:lumMod val="85000"/>
                      </a:prstClr>
                    </a:gs>
                    <a:gs pos="55000">
                      <a:prstClr val="white"/>
                    </a:gs>
                    <a:gs pos="99000">
                      <a:prstClr val="white">
                        <a:lumMod val="85000"/>
                      </a:prstClr>
                    </a:gs>
                  </a:gsLst>
                  <a:lin ang="5400000" scaled="0"/>
                </a:gradFill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  <a:latin typeface="맑은 고딕"/>
                <a:ea typeface="맑은 고딕" panose="020B0503020000020004" pitchFamily="50" charset="-127"/>
              </a:rPr>
              <a:t>필요 모듈 설치</a:t>
            </a:r>
            <a:endParaRPr kumimoji="0" lang="ko-KR" altLang="en-US" sz="4600" b="1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50800" dist="25400" dir="2700000" algn="tl" rotWithShape="0">
                  <a:prstClr val="black">
                    <a:alpha val="34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8"/>
          <p:cNvSpPr txBox="1"/>
          <p:nvPr/>
        </p:nvSpPr>
        <p:spPr>
          <a:xfrm>
            <a:off x="2159734" y="4189462"/>
            <a:ext cx="4684829" cy="6398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marL="0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049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8098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7147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6197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5246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4295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3344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2393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200" b="1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prstClr val="white">
                        <a:lumMod val="85000"/>
                      </a:prstClr>
                    </a:gs>
                    <a:gs pos="55000">
                      <a:prstClr val="white"/>
                    </a:gs>
                    <a:gs pos="99000">
                      <a:prstClr val="white">
                        <a:lumMod val="85000"/>
                      </a:prstClr>
                    </a:gs>
                  </a:gsLst>
                  <a:lin ang="5400000" scaled="0"/>
                </a:gradFill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  <a:latin typeface="맑은 고딕"/>
                <a:ea typeface="맑은 고딕" panose="020B0503020000020004" pitchFamily="50" charset="-127"/>
              </a:rPr>
              <a:t>인공지능 </a:t>
            </a:r>
            <a:r>
              <a:rPr lang="en-US" altLang="ko-KR" sz="2200" b="1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prstClr val="white">
                        <a:lumMod val="85000"/>
                      </a:prstClr>
                    </a:gs>
                    <a:gs pos="55000">
                      <a:prstClr val="white"/>
                    </a:gs>
                    <a:gs pos="99000">
                      <a:prstClr val="white">
                        <a:lumMod val="85000"/>
                      </a:prstClr>
                    </a:gs>
                  </a:gsLst>
                  <a:lin ang="5400000" scaled="0"/>
                </a:gradFill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  <a:latin typeface="맑은 고딕"/>
                <a:ea typeface="맑은 고딕" panose="020B0503020000020004" pitchFamily="50" charset="-127"/>
              </a:rPr>
              <a:t>U </a:t>
            </a:r>
            <a:r>
              <a:rPr lang="ko-KR" altLang="en-US" sz="2200" b="1" noProof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prstClr val="white">
                        <a:lumMod val="85000"/>
                      </a:prstClr>
                    </a:gs>
                    <a:gs pos="55000">
                      <a:prstClr val="white"/>
                    </a:gs>
                    <a:gs pos="99000">
                      <a:prstClr val="white">
                        <a:lumMod val="85000"/>
                      </a:prstClr>
                    </a:gs>
                  </a:gsLst>
                  <a:lin ang="5400000" scaled="0"/>
                </a:gradFill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  <a:latin typeface="맑은 고딕"/>
                <a:ea typeface="맑은 고딕" panose="020B0503020000020004" pitchFamily="50" charset="-127"/>
              </a:rPr>
              <a:t>헬스케어</a:t>
            </a:r>
            <a:endParaRPr kumimoji="0" lang="ko-KR" altLang="en-US" sz="2200" b="1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gradFill>
                <a:gsLst>
                  <a:gs pos="0">
                    <a:prstClr val="white">
                      <a:lumMod val="85000"/>
                    </a:prstClr>
                  </a:gs>
                  <a:gs pos="55000">
                    <a:prstClr val="white"/>
                  </a:gs>
                  <a:gs pos="99000">
                    <a:prstClr val="white">
                      <a:lumMod val="85000"/>
                    </a:prstClr>
                  </a:gs>
                </a:gsLst>
                <a:lin ang="5400000" scaled="0"/>
              </a:gradFill>
              <a:effectLst>
                <a:outerShdw blurRad="50800" dist="25400" dir="2700000" algn="tl" rotWithShape="0">
                  <a:prstClr val="black">
                    <a:alpha val="34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73758" y="890757"/>
            <a:ext cx="7056784" cy="4581186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39049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78098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17147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56197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195246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634295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073344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512393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043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5400000">
            <a:off x="264678" y="-16641"/>
            <a:ext cx="400112" cy="929472"/>
          </a:xfrm>
          <a:prstGeom prst="round2SameRect">
            <a:avLst/>
          </a:prstGeom>
          <a:solidFill>
            <a:schemeClr val="tx1">
              <a:lumMod val="85000"/>
              <a:lumOff val="1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02350" y="186631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인공지능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</a:t>
            </a:r>
            <a:r>
              <a:rPr kumimoji="0" lang="ko-KR" altLang="en-US" sz="1200" b="1" i="0" u="none" strike="noStrike" kern="1200" cap="none" spc="0" normalizeH="0" baseline="0" noProof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헬스케어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시스템</a:t>
            </a:r>
            <a:endParaRPr kumimoji="0" lang="en-US" altLang="ko-KR" sz="1200" b="1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FC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98494" y="6000694"/>
            <a:ext cx="1260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3678" y="248039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FC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154D9B-7975-4E59-A1B6-A55435B19C02}"/>
              </a:ext>
            </a:extLst>
          </p:cNvPr>
          <p:cNvSpPr txBox="1"/>
          <p:nvPr/>
        </p:nvSpPr>
        <p:spPr>
          <a:xfrm>
            <a:off x="3687513" y="4303983"/>
            <a:ext cx="2729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$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npm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init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0D48C7-6184-4845-AE16-697C90BC0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34" y="858951"/>
            <a:ext cx="8141872" cy="38605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85CA0A-3AAF-4239-A1D8-96AB0CB6772B}"/>
              </a:ext>
            </a:extLst>
          </p:cNvPr>
          <p:cNvSpPr txBox="1"/>
          <p:nvPr/>
        </p:nvSpPr>
        <p:spPr>
          <a:xfrm>
            <a:off x="1829569" y="5272916"/>
            <a:ext cx="597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latin typeface="맑은 고딕"/>
                <a:ea typeface="맑은 고딕" panose="020B0503020000020004" pitchFamily="50" charset="-127"/>
              </a:rPr>
              <a:t>만들 프로젝트 디렉토리에 </a:t>
            </a:r>
            <a:r>
              <a:rPr lang="en-US" altLang="ko-KR" sz="2400" b="1" dirty="0" err="1">
                <a:latin typeface="맑은 고딕"/>
                <a:ea typeface="맑은 고딕" panose="020B0503020000020004" pitchFamily="50" charset="-127"/>
              </a:rPr>
              <a:t>npm</a:t>
            </a:r>
            <a:r>
              <a:rPr lang="en-US" altLang="ko-KR" sz="2400" b="1" dirty="0"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latin typeface="맑은 고딕"/>
                <a:ea typeface="맑은 고딕" panose="020B0503020000020004" pitchFamily="50" charset="-127"/>
              </a:rPr>
              <a:t>초기화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785C07-BB5F-46A9-A2E4-61C40842F90C}"/>
              </a:ext>
            </a:extLst>
          </p:cNvPr>
          <p:cNvSpPr txBox="1"/>
          <p:nvPr/>
        </p:nvSpPr>
        <p:spPr>
          <a:xfrm>
            <a:off x="929469" y="2634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 panose="020B0503020000020004" pitchFamily="50" charset="-127"/>
              </a:rPr>
              <a:t>필요 모듈 설치 </a:t>
            </a:r>
            <a:endParaRPr kumimoji="0" lang="ko-KR" altLang="en-US" sz="1800" b="1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1233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5400000">
            <a:off x="264678" y="-16641"/>
            <a:ext cx="400112" cy="929472"/>
          </a:xfrm>
          <a:prstGeom prst="round2SameRect">
            <a:avLst/>
          </a:prstGeom>
          <a:solidFill>
            <a:schemeClr val="tx1">
              <a:lumMod val="85000"/>
              <a:lumOff val="1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02350" y="186631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인공지능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</a:t>
            </a:r>
            <a:r>
              <a:rPr kumimoji="0" lang="ko-KR" altLang="en-US" sz="1200" b="1" i="0" u="none" strike="noStrike" kern="1200" cap="none" spc="0" normalizeH="0" baseline="0" noProof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헬스케어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시스템</a:t>
            </a:r>
            <a:endParaRPr kumimoji="0" lang="en-US" altLang="ko-KR" sz="1200" b="1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FC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98494" y="6000694"/>
            <a:ext cx="1260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3678" y="248039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FC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9469" y="2634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 panose="020B0503020000020004" pitchFamily="50" charset="-127"/>
              </a:rPr>
              <a:t>필요 모듈 설치 </a:t>
            </a:r>
            <a:endParaRPr kumimoji="0" lang="ko-KR" altLang="en-US" sz="1800" b="1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154D9B-7975-4E59-A1B6-A55435B19C02}"/>
              </a:ext>
            </a:extLst>
          </p:cNvPr>
          <p:cNvSpPr txBox="1"/>
          <p:nvPr/>
        </p:nvSpPr>
        <p:spPr>
          <a:xfrm>
            <a:off x="1829569" y="3819062"/>
            <a:ext cx="59748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$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npm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install </a:t>
            </a:r>
            <a:r>
              <a:rPr lang="en-US" altLang="ko-KR" sz="2400" b="1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--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save express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ko-KR" sz="2400" b="1" dirty="0">
                <a:solidFill>
                  <a:srgbClr val="FF0000"/>
                </a:solidFill>
              </a:rPr>
              <a:t> $</a:t>
            </a:r>
            <a:r>
              <a:rPr lang="en-US" altLang="ko-KR" sz="2400" b="1" dirty="0" err="1">
                <a:solidFill>
                  <a:srgbClr val="FF0000"/>
                </a:solidFill>
              </a:rPr>
              <a:t>npm</a:t>
            </a:r>
            <a:r>
              <a:rPr lang="en-US" altLang="ko-KR" sz="2400" b="1" dirty="0">
                <a:solidFill>
                  <a:srgbClr val="FF0000"/>
                </a:solidFill>
              </a:rPr>
              <a:t> install --save python-shell</a:t>
            </a:r>
          </a:p>
          <a:p>
            <a:pPr lvl="0">
              <a:defRPr/>
            </a:pPr>
            <a:endParaRPr lang="en-US" altLang="ko-KR" sz="2400" b="1" dirty="0">
              <a:solidFill>
                <a:srgbClr val="FF0000"/>
              </a:solidFill>
            </a:endParaRPr>
          </a:p>
          <a:p>
            <a:pPr marL="0" marR="0" lvl="0" indent="0" algn="l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85CA0A-3AAF-4239-A1D8-96AB0CB6772B}"/>
              </a:ext>
            </a:extLst>
          </p:cNvPr>
          <p:cNvSpPr txBox="1"/>
          <p:nvPr/>
        </p:nvSpPr>
        <p:spPr>
          <a:xfrm>
            <a:off x="649722" y="5183568"/>
            <a:ext cx="8054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필요 모듈인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express, python-shell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npm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통해 설치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37B17A-A5BF-4AA3-AB67-76B36C8E2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74" y="1148550"/>
            <a:ext cx="8568952" cy="287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3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5400000">
            <a:off x="264678" y="-16641"/>
            <a:ext cx="400112" cy="929472"/>
          </a:xfrm>
          <a:prstGeom prst="round2SameRect">
            <a:avLst/>
          </a:prstGeom>
          <a:solidFill>
            <a:schemeClr val="tx1">
              <a:lumMod val="85000"/>
              <a:lumOff val="1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302350" y="186631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인공지능 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U</a:t>
            </a:r>
            <a:r>
              <a:rPr lang="ko-KR" altLang="en-US" sz="12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헬스케어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 시스템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98494" y="6000694"/>
            <a:ext cx="1260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01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3678" y="248039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01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154D9B-7975-4E59-A1B6-A55435B19C02}"/>
              </a:ext>
            </a:extLst>
          </p:cNvPr>
          <p:cNvSpPr txBox="1"/>
          <p:nvPr/>
        </p:nvSpPr>
        <p:spPr>
          <a:xfrm>
            <a:off x="253678" y="4142898"/>
            <a:ext cx="8750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Python-shell </a:t>
            </a:r>
            <a:r>
              <a:rPr lang="ko-KR" altLang="en-US" sz="2400" b="1" dirty="0"/>
              <a:t>이란</a:t>
            </a:r>
            <a:r>
              <a:rPr lang="en-US" altLang="ko-KR" sz="2400" b="1" dirty="0"/>
              <a:t>?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 </a:t>
            </a:r>
            <a:r>
              <a:rPr lang="ko-KR" altLang="en-US" sz="2400" b="1" dirty="0"/>
              <a:t>현재 </a:t>
            </a:r>
            <a:r>
              <a:rPr lang="en-US" altLang="ko-KR" sz="2400" b="1" dirty="0" err="1"/>
              <a:t>os</a:t>
            </a:r>
            <a:r>
              <a:rPr lang="ko-KR" altLang="en-US" sz="2400" b="1" dirty="0"/>
              <a:t>에 설치된 </a:t>
            </a:r>
            <a:r>
              <a:rPr lang="en-US" altLang="ko-KR" sz="2400" b="1" dirty="0"/>
              <a:t>python</a:t>
            </a:r>
            <a:r>
              <a:rPr lang="ko-KR" altLang="en-US" sz="2400" b="1" dirty="0"/>
              <a:t>을 </a:t>
            </a:r>
            <a:r>
              <a:rPr lang="ko-KR" altLang="en-US" sz="2400" b="1" dirty="0" err="1"/>
              <a:t>구동시켜</a:t>
            </a:r>
            <a:r>
              <a:rPr lang="ko-KR" altLang="en-US" sz="2400" b="1" dirty="0"/>
              <a:t> 주는 </a:t>
            </a:r>
            <a:r>
              <a:rPr lang="en-US" altLang="ko-KR" sz="2400" b="1" dirty="0" err="1"/>
              <a:t>nodejs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module</a:t>
            </a:r>
            <a:endParaRPr lang="ko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17153EF-3EDF-422E-8F7E-0A561E3ED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37" y="1307416"/>
            <a:ext cx="8372171" cy="16980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BB57F4-3300-4506-9F11-242A47AEB819}"/>
              </a:ext>
            </a:extLst>
          </p:cNvPr>
          <p:cNvSpPr txBox="1"/>
          <p:nvPr/>
        </p:nvSpPr>
        <p:spPr>
          <a:xfrm>
            <a:off x="929469" y="2634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필요 모듈 설치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DCA06-5CC8-4226-919E-A9210816169F}"/>
              </a:ext>
            </a:extLst>
          </p:cNvPr>
          <p:cNvSpPr/>
          <p:nvPr/>
        </p:nvSpPr>
        <p:spPr>
          <a:xfrm>
            <a:off x="1857046" y="3273799"/>
            <a:ext cx="688504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https://www.npmjs.com/package/python-shell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320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5400000">
            <a:off x="264678" y="-16641"/>
            <a:ext cx="400112" cy="929472"/>
          </a:xfrm>
          <a:prstGeom prst="round2SameRect">
            <a:avLst/>
          </a:prstGeom>
          <a:solidFill>
            <a:schemeClr val="tx1">
              <a:lumMod val="85000"/>
              <a:lumOff val="1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02350" y="186631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인공지능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</a:t>
            </a:r>
            <a:r>
              <a:rPr kumimoji="0" lang="ko-KR" altLang="en-US" sz="1200" b="1" i="0" u="none" strike="noStrike" kern="1200" cap="none" spc="0" normalizeH="0" baseline="0" noProof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헬스케어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시스템</a:t>
            </a:r>
            <a:endParaRPr kumimoji="0" lang="en-US" altLang="ko-KR" sz="1200" b="1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FC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98494" y="6000694"/>
            <a:ext cx="1260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3678" y="248039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FC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9469" y="2634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필요 모듈 설치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85CA0A-3AAF-4239-A1D8-96AB0CB6772B}"/>
              </a:ext>
            </a:extLst>
          </p:cNvPr>
          <p:cNvSpPr txBox="1"/>
          <p:nvPr/>
        </p:nvSpPr>
        <p:spPr>
          <a:xfrm>
            <a:off x="744919" y="5088967"/>
            <a:ext cx="8054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Express</a:t>
            </a:r>
            <a:r>
              <a:rPr lang="ko-KR" altLang="en-US" sz="2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와 </a:t>
            </a:r>
            <a:r>
              <a:rPr lang="en-US" altLang="ko-KR" sz="2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python-shell </a:t>
            </a:r>
            <a:r>
              <a:rPr lang="ko-KR" altLang="en-US" sz="2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모듈이 잘 설치 되었는지 확인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F27E92-AA1D-4DF1-88C2-0B26D3B27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755" y="1338975"/>
            <a:ext cx="7243802" cy="30761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3B57F6-DF3D-4306-9885-2F39205218C6}"/>
              </a:ext>
            </a:extLst>
          </p:cNvPr>
          <p:cNvSpPr txBox="1"/>
          <p:nvPr/>
        </p:nvSpPr>
        <p:spPr>
          <a:xfrm>
            <a:off x="3542755" y="4117454"/>
            <a:ext cx="2729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package.json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27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117774" y="1028193"/>
            <a:ext cx="6768752" cy="4306314"/>
          </a:xfrm>
          <a:prstGeom prst="rect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39049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78098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17147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56197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195246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634295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073344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512393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7"/>
          <p:cNvSpPr txBox="1"/>
          <p:nvPr/>
        </p:nvSpPr>
        <p:spPr>
          <a:xfrm>
            <a:off x="1621828" y="2029222"/>
            <a:ext cx="5832650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marL="0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049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8098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7147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6197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5246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4295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3344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2393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prstClr val="white">
                        <a:lumMod val="85000"/>
                      </a:prstClr>
                    </a:gs>
                    <a:gs pos="55000">
                      <a:prstClr val="white"/>
                    </a:gs>
                    <a:gs pos="99000">
                      <a:prstClr val="white">
                        <a:lumMod val="85000"/>
                      </a:prstClr>
                    </a:gs>
                  </a:gsLst>
                  <a:lin ang="5400000" scaled="0"/>
                </a:gradFill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  <a:latin typeface="맑은 고딕"/>
                <a:ea typeface="맑은 고딕" panose="020B0503020000020004" pitchFamily="50" charset="-127"/>
              </a:rPr>
              <a:t>2</a:t>
            </a:r>
            <a:r>
              <a:rPr kumimoji="0" lang="en-US" altLang="ko-KR" sz="48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prstClr val="white">
                        <a:lumMod val="85000"/>
                      </a:prstClr>
                    </a:gs>
                    <a:gs pos="55000">
                      <a:prstClr val="white"/>
                    </a:gs>
                    <a:gs pos="99000">
                      <a:prstClr val="white">
                        <a:lumMod val="85000"/>
                      </a:prstClr>
                    </a:gs>
                  </a:gsLst>
                  <a:lin ang="5400000" scaled="0"/>
                </a:gradFill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 Code</a:t>
            </a:r>
            <a:endParaRPr kumimoji="0" lang="ko-KR" altLang="en-US" sz="4600" b="1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50800" dist="25400" dir="2700000" algn="tl" rotWithShape="0">
                  <a:prstClr val="black">
                    <a:alpha val="34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8"/>
          <p:cNvSpPr txBox="1"/>
          <p:nvPr/>
        </p:nvSpPr>
        <p:spPr>
          <a:xfrm>
            <a:off x="2159734" y="4189462"/>
            <a:ext cx="4684829" cy="6398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marL="0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049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8098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7147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6197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5246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4295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3344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2393" algn="l" defTabSz="878098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prstClr val="white">
                        <a:lumMod val="85000"/>
                      </a:prstClr>
                    </a:gs>
                    <a:gs pos="55000">
                      <a:prstClr val="white"/>
                    </a:gs>
                    <a:gs pos="99000">
                      <a:prstClr val="white">
                        <a:lumMod val="85000"/>
                      </a:prstClr>
                    </a:gs>
                  </a:gsLst>
                  <a:lin ang="5400000" scaled="0"/>
                </a:gradFill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인공지능 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prstClr val="white">
                        <a:lumMod val="85000"/>
                      </a:prstClr>
                    </a:gs>
                    <a:gs pos="55000">
                      <a:prstClr val="white"/>
                    </a:gs>
                    <a:gs pos="99000">
                      <a:prstClr val="white">
                        <a:lumMod val="85000"/>
                      </a:prstClr>
                    </a:gs>
                  </a:gsLst>
                  <a:lin ang="5400000" scaled="0"/>
                </a:gradFill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 </a:t>
            </a:r>
            <a:r>
              <a:rPr kumimoji="0" lang="ko-KR" altLang="en-US" sz="2200" b="1" i="0" u="none" strike="noStrike" kern="1200" cap="none" spc="0" normalizeH="0" baseline="0" noProof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prstClr val="white">
                        <a:lumMod val="85000"/>
                      </a:prstClr>
                    </a:gs>
                    <a:gs pos="55000">
                      <a:prstClr val="white"/>
                    </a:gs>
                    <a:gs pos="99000">
                      <a:prstClr val="white">
                        <a:lumMod val="85000"/>
                      </a:prstClr>
                    </a:gs>
                  </a:gsLst>
                  <a:lin ang="5400000" scaled="0"/>
                </a:gradFill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헬스케어</a:t>
            </a:r>
            <a:endParaRPr kumimoji="0" lang="ko-KR" altLang="en-US" sz="2200" b="1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gradFill>
                <a:gsLst>
                  <a:gs pos="0">
                    <a:prstClr val="white">
                      <a:lumMod val="85000"/>
                    </a:prstClr>
                  </a:gs>
                  <a:gs pos="55000">
                    <a:prstClr val="white"/>
                  </a:gs>
                  <a:gs pos="99000">
                    <a:prstClr val="white">
                      <a:lumMod val="85000"/>
                    </a:prstClr>
                  </a:gs>
                </a:gsLst>
                <a:lin ang="5400000" scaled="0"/>
              </a:gradFill>
              <a:effectLst>
                <a:outerShdw blurRad="50800" dist="25400" dir="2700000" algn="tl" rotWithShape="0">
                  <a:prstClr val="black">
                    <a:alpha val="34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73758" y="890757"/>
            <a:ext cx="7056784" cy="4581186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39049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78098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17147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56197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195246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634295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073344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512393" algn="l" defTabSz="878098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8638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5400000">
            <a:off x="264678" y="-16641"/>
            <a:ext cx="400112" cy="929472"/>
          </a:xfrm>
          <a:prstGeom prst="round2SameRect">
            <a:avLst/>
          </a:prstGeom>
          <a:solidFill>
            <a:schemeClr val="tx1">
              <a:lumMod val="85000"/>
              <a:lumOff val="1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02350" y="186631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인공지능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</a:t>
            </a:r>
            <a:r>
              <a:rPr kumimoji="0" lang="ko-KR" altLang="en-US" sz="1200" b="1" i="0" u="none" strike="noStrike" kern="1200" cap="none" spc="0" normalizeH="0" baseline="0" noProof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헬스케어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시스템</a:t>
            </a:r>
            <a:endParaRPr kumimoji="0" lang="en-US" altLang="ko-KR" sz="1200" b="1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FC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98494" y="6000694"/>
            <a:ext cx="1260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3678" y="248039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FC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9469" y="2634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 panose="020B0503020000020004" pitchFamily="50" charset="-127"/>
              </a:rPr>
              <a:t>code</a:t>
            </a:r>
            <a:endParaRPr kumimoji="0" lang="ko-KR" altLang="en-US" sz="1800" b="1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3B57F6-DF3D-4306-9885-2F39205218C6}"/>
              </a:ext>
            </a:extLst>
          </p:cNvPr>
          <p:cNvSpPr txBox="1"/>
          <p:nvPr/>
        </p:nvSpPr>
        <p:spPr>
          <a:xfrm>
            <a:off x="3407460" y="3888941"/>
            <a:ext cx="2729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878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tensor_script.py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0AFB8B-11E0-4D99-84AB-10F384F3D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766" y="1009278"/>
            <a:ext cx="7128792" cy="31775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622737-461E-402B-B433-BE21CF088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19" y="4709852"/>
            <a:ext cx="8612811" cy="106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08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11326</TotalTime>
  <Words>301</Words>
  <Application>Microsoft Office PowerPoint</Application>
  <PresentationFormat>사용자 지정</PresentationFormat>
  <Paragraphs>98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sunyoung4</dc:creator>
  <cp:lastModifiedBy>이호영</cp:lastModifiedBy>
  <cp:revision>405</cp:revision>
  <dcterms:created xsi:type="dcterms:W3CDTF">2015-01-23T05:52:34Z</dcterms:created>
  <dcterms:modified xsi:type="dcterms:W3CDTF">2018-02-04T12:58:26Z</dcterms:modified>
</cp:coreProperties>
</file>