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82" r:id="rId4"/>
    <p:sldId id="302" r:id="rId5"/>
    <p:sldId id="303" r:id="rId6"/>
    <p:sldId id="306" r:id="rId7"/>
    <p:sldId id="305" r:id="rId8"/>
    <p:sldId id="307" r:id="rId9"/>
    <p:sldId id="308" r:id="rId10"/>
    <p:sldId id="310" r:id="rId11"/>
    <p:sldId id="309" r:id="rId12"/>
    <p:sldId id="311" r:id="rId13"/>
    <p:sldId id="292" r:id="rId14"/>
    <p:sldId id="321" r:id="rId15"/>
    <p:sldId id="322" r:id="rId16"/>
    <p:sldId id="312" r:id="rId17"/>
    <p:sldId id="314" r:id="rId18"/>
    <p:sldId id="315" r:id="rId19"/>
    <p:sldId id="313" r:id="rId20"/>
    <p:sldId id="317" r:id="rId21"/>
    <p:sldId id="318" r:id="rId22"/>
    <p:sldId id="320" r:id="rId23"/>
    <p:sldId id="316" r:id="rId24"/>
    <p:sldId id="278" r:id="rId25"/>
  </p:sldIdLst>
  <p:sldSz cx="9144000" cy="6858000" type="screen4x3"/>
  <p:notesSz cx="6805613" cy="9939338"/>
  <p:embeddedFontLst>
    <p:embeddedFont>
      <p:font typeface="나눔고딕 ExtraBold" panose="020D0904000000000000" pitchFamily="50" charset="-127"/>
      <p:bold r:id="rId28"/>
    </p:embeddedFont>
    <p:embeddedFont>
      <p:font typeface="나눔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1232" y="6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7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3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08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01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60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3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8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7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73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863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2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5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2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tcpschool.com/json/json_basic_structure" TargetMode="External"/><Relationship Id="rId4" Type="http://schemas.openxmlformats.org/officeDocument/2006/relationships/hyperlink" Target="https://ko.wikipedia.org/wiki/JS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updev.tistory.com/1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ystudyroom.net/2017/10/11/%EC%95%88%EB%93%9C%EB%A1%9C%EC%9D%B4%EB%93%9C-node-js-%EC%84%9C%EB%B2%84%EB%A1%9C%EB%B6%80%ED%84%B0-get%EB%B0%A9%EC%8B%9D%EC%9C%BC%EB%A1%9C-%EB%8D%B0%EC%9D%B4%ED%84%B0%EB%A5%BC-%EB%B0%9B%EA%B8%B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(Object)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이름과 값의 한 쌍으로 구성된 집합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중괄호로 둘러싸여 있으며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쉼표를 사용하여 각 쌍들을 구분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쌍의 순서는 의미가 없음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814113"/>
            <a:ext cx="3667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(Array)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개의 데이터가 순서를 가지고 나열된 집합을 의미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대괄호로 둘러싸여 있으며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쉼표를 사용하여 데이터를 나열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배열의 각 요소는 기본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모두 가능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615572"/>
            <a:ext cx="4418766" cy="30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3" y="1659388"/>
            <a:ext cx="8293567" cy="4006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아무런 값도 가지고 있지 않은 빈 값을 의미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         (‘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가지고 있지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않다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의미를 가지는 하나의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값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항상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소문자로 표기해야 함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467788"/>
            <a:ext cx="2857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2.</a:t>
            </a:r>
            <a:r>
              <a:rPr kumimoji="0" lang="en-US" altLang="ko-KR" sz="800" b="0" i="0" u="none" strike="noStrike" kern="1200" cap="none" spc="-3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-3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데이터 종류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www.json.org/json-ko.html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ko.wikipedia.org/wiki/JSON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/>
              </a:rPr>
              <a:t>http://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/>
              </a:rPr>
              <a:t>tcpschool.com/json/json_basic_structure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안드로이드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786154"/>
            <a:ext cx="8416117" cy="491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별도의 라이브러리 추가 없이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클래스를 사용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new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();	// JSON object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new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();	// JSON array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jsonobject.put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(“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name”,”value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”);		// object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데이터 추가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jsonarray.put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);		// array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String data =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jsonobject.toString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();	// String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형태로 데이터 반환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String data =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jsonobject.get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(“key”);	//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for(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=0;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jsonarray.length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();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++){	// array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있는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JSONObject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jsonarray.getJSONObject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9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안드로이드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786154"/>
            <a:ext cx="8416117" cy="491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7365376" cy="41989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4803" y="5679901"/>
            <a:ext cx="638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: </a:t>
            </a:r>
            <a:r>
              <a:rPr lang="ko-KR" altLang="en-US" dirty="0" err="1" smtClean="0"/>
              <a:t>product</a:t>
            </a:r>
            <a:r>
              <a:rPr lang="ko-KR" altLang="en-US" dirty="0"/>
              <a:t>: Mouse, </a:t>
            </a:r>
            <a:r>
              <a:rPr lang="ko-KR" altLang="en-US" dirty="0" err="1"/>
              <a:t>maker</a:t>
            </a:r>
            <a:r>
              <a:rPr lang="ko-KR" altLang="en-US" dirty="0"/>
              <a:t>: </a:t>
            </a:r>
            <a:r>
              <a:rPr lang="ko-KR" altLang="en-US" dirty="0" err="1"/>
              <a:t>Samsung</a:t>
            </a:r>
            <a:r>
              <a:rPr lang="ko-KR" altLang="en-US" dirty="0"/>
              <a:t>, </a:t>
            </a:r>
            <a:r>
              <a:rPr lang="ko-KR" altLang="en-US" dirty="0" err="1"/>
              <a:t>price</a:t>
            </a:r>
            <a:r>
              <a:rPr lang="ko-KR" altLang="en-US" dirty="0"/>
              <a:t>: 23000</a:t>
            </a:r>
          </a:p>
          <a:p>
            <a:r>
              <a:rPr lang="ko-KR" altLang="en-US" dirty="0" err="1" smtClean="0"/>
              <a:t>product</a:t>
            </a:r>
            <a:r>
              <a:rPr lang="ko-KR" altLang="en-US" dirty="0"/>
              <a:t>: </a:t>
            </a:r>
            <a:r>
              <a:rPr lang="ko-KR" altLang="en-US" dirty="0" err="1"/>
              <a:t>KeyBoard</a:t>
            </a:r>
            <a:r>
              <a:rPr lang="ko-KR" altLang="en-US" dirty="0"/>
              <a:t>, </a:t>
            </a:r>
            <a:r>
              <a:rPr lang="ko-KR" altLang="en-US" dirty="0" err="1"/>
              <a:t>maker</a:t>
            </a:r>
            <a:r>
              <a:rPr lang="ko-KR" altLang="en-US" dirty="0"/>
              <a:t>: LG, </a:t>
            </a:r>
            <a:r>
              <a:rPr lang="ko-KR" altLang="en-US" dirty="0" err="1"/>
              <a:t>price</a:t>
            </a:r>
            <a:r>
              <a:rPr lang="ko-KR" altLang="en-US" dirty="0"/>
              <a:t>: 12000</a:t>
            </a:r>
          </a:p>
          <a:p>
            <a:r>
              <a:rPr lang="ko-KR" altLang="en-US" dirty="0" err="1"/>
              <a:t>product</a:t>
            </a:r>
            <a:r>
              <a:rPr lang="ko-KR" altLang="en-US" dirty="0"/>
              <a:t>: HDD, </a:t>
            </a:r>
            <a:r>
              <a:rPr lang="ko-KR" altLang="en-US" dirty="0" err="1"/>
              <a:t>maker</a:t>
            </a:r>
            <a:r>
              <a:rPr lang="ko-KR" altLang="en-US" dirty="0"/>
              <a:t>: Western Digital, </a:t>
            </a:r>
            <a:r>
              <a:rPr lang="ko-KR" altLang="en-US" dirty="0" err="1"/>
              <a:t>price</a:t>
            </a:r>
            <a:r>
              <a:rPr lang="ko-KR" altLang="en-US" dirty="0"/>
              <a:t>: 156000</a:t>
            </a:r>
          </a:p>
        </p:txBody>
      </p:sp>
    </p:spTree>
    <p:extLst>
      <p:ext uri="{BB962C8B-B14F-4D97-AF65-F5344CB8AC3E}">
        <p14:creationId xmlns:p14="http://schemas.microsoft.com/office/powerpoint/2010/main" val="23420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예제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659389"/>
            <a:ext cx="8416117" cy="211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앱에서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형식의 데이터를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서버로 전송 후 서버로부터 응답 메시지를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textview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출력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앱으로부터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전송 받은 데이터를 콘솔에 출력 후 응답 메시지 전송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 간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post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방식을 사용가능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36375"/>
              </p:ext>
            </p:extLst>
          </p:nvPr>
        </p:nvGraphicFramePr>
        <p:xfrm>
          <a:off x="364802" y="3791408"/>
          <a:ext cx="8147602" cy="22417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8584">
                  <a:extLst>
                    <a:ext uri="{9D8B030D-6E8A-4147-A177-3AD203B41FA5}">
                      <a16:colId xmlns:a16="http://schemas.microsoft.com/office/drawing/2014/main" val="2671300184"/>
                    </a:ext>
                  </a:extLst>
                </a:gridCol>
                <a:gridCol w="3069720">
                  <a:extLst>
                    <a:ext uri="{9D8B030D-6E8A-4147-A177-3AD203B41FA5}">
                      <a16:colId xmlns:a16="http://schemas.microsoft.com/office/drawing/2014/main" val="2584213348"/>
                    </a:ext>
                  </a:extLst>
                </a:gridCol>
                <a:gridCol w="3269298">
                  <a:extLst>
                    <a:ext uri="{9D8B030D-6E8A-4147-A177-3AD203B41FA5}">
                      <a16:colId xmlns:a16="http://schemas.microsoft.com/office/drawing/2014/main" val="1983590839"/>
                    </a:ext>
                  </a:extLst>
                </a:gridCol>
              </a:tblGrid>
              <a:tr h="4129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25415"/>
                  </a:ext>
                </a:extLst>
              </a:tr>
              <a:tr h="88236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GET 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손쉽게 전달 가능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데이터 조회 요청에 적합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Request-line</a:t>
                      </a:r>
                      <a:r>
                        <a:rPr lang="ko-KR" altLang="en-US" dirty="0" smtClean="0"/>
                        <a:t>의 크기가 </a:t>
                      </a:r>
                      <a:r>
                        <a:rPr lang="ko-KR" altLang="en-US" baseline="0" dirty="0" smtClean="0"/>
                        <a:t>제한되어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대량의 데이터를 보낼 수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19351"/>
                  </a:ext>
                </a:extLst>
              </a:tr>
              <a:tr h="88236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대용량 데이터 전송 및 보안을 요구하는 데이터 전송에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특정 페이지의 링크 정보를 다른 사람에게 전달할 수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9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659389"/>
            <a:ext cx="780337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AndroidManifest.xml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아래와 같이 인터넷 연결을 허용하는 권한을 추가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&lt;uses-permission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android:name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="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android.permission.INTERNET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"/&gt;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8" y="2977544"/>
            <a:ext cx="7753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572758" y="1659389"/>
            <a:ext cx="4751110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레이아웃은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textview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button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구성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Button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 시 서버로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형식의 데이터 전송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Textview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서버로부터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전송받은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메시지를 출력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59389"/>
            <a:ext cx="2867765" cy="47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659389"/>
            <a:ext cx="7803374" cy="47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생성하여 아래와 같이 작성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(post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방식 이용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4" y="2136400"/>
            <a:ext cx="7579653" cy="44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및 구조</a:t>
            </a:r>
            <a:endParaRPr lang="en-US" altLang="ko-KR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</a:t>
            </a:r>
            <a:endParaRPr lang="en-US" altLang="ko-KR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</a:t>
            </a:r>
            <a:r>
              <a:rPr lang="en-US" altLang="ko-KR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예제</a:t>
            </a:r>
            <a:endParaRPr lang="en-US" altLang="ko-KR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24899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61472" y="371464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 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659389"/>
            <a:ext cx="7803374" cy="47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콘솔창에서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입력한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실행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392581"/>
            <a:ext cx="4924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결과화면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659388"/>
            <a:ext cx="7803374" cy="174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앱에서 버튼 클릭 시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서버에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전송되어 콘솔에 출력됨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데이터 출력 후 전송을 받았다는 메시지로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OK!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전송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앱에서 서버로부터의 전송 메시지를 받아 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textview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출력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8" y="3773178"/>
            <a:ext cx="7848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주의사항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4" y="1659388"/>
            <a:ext cx="7803374" cy="191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간에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스마트폰은 동일 네트워크를 이용해야 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(ex.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스마트폰에서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테더링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후 노트북에서 와이파이로 접속 또는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노트북에서 모바일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핫스팟을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켜고 스마트폰에서 접속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안드로이드에서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주소는 실행 환경에 맞게끔 수정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6" y="3799789"/>
            <a:ext cx="6134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JSON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통신 예제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http://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supdev.tistory.com/13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http://mystudyroom.net/2017/10/11/%EC%95%88%EB%93%9C%EB%A1%9C%EC%9D%B4%EB%93%9C-node-js-%EC%84%9C%EB%B2%84%EB%A1%9C%EB%B6%80%ED%84%B0-get%EB%B0%A9%EC%8B%9D%EC%9C%BC%EB%A1%9C-%EB%8D%B0%EC%9D%B4%ED%84%B0%EB%A5%BC-%EB%B0%9B%EA%B8%B0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/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소개 및 구조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Object Notation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약자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오프젝트를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전달하기 위한 개방형 표준 포맷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자바스크립트의 구문 형식을 따르지만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독립형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포맷이므로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C, C++,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수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프로그래밍 언어에서 쉽게 이용 가능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파일의 </a:t>
            </a: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확장자는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https://upload.wikimedia.org/wikipedia/commons/thumb/c/c9/JSON_vector_logo.svg/300px-JSON_vecto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39" y="713596"/>
            <a:ext cx="1921964" cy="192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JSON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소개 및 구조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ame/value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형태의 쌍으로 이루어짐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데이터는 쉼표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(,)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나열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(object)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중괄호로 둘러쌓아 표현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(array)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대괄호로 둘러쌓아 표현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923340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(Number)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(String)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거짓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(Boolean)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(Object)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(Array)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8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(Number)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표현 가능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진수나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 표현은 지원하지 않음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" y="3297553"/>
            <a:ext cx="2867025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06" y="3203344"/>
            <a:ext cx="285750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253" y="3266817"/>
            <a:ext cx="2876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(String)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일련의 연속된 문자의 집합을 의미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큰따옴표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(“”) 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안에 유니코드 문자들의 나열로 구성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3154837"/>
            <a:ext cx="6219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(String)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5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역슬래시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(\)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문자는 특정 문자를 표현하기 위한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Escape sequence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사용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3055"/>
              </p:ext>
            </p:extLst>
          </p:nvPr>
        </p:nvGraphicFramePr>
        <p:xfrm>
          <a:off x="439917" y="2392581"/>
          <a:ext cx="625311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3575">
                  <a:extLst>
                    <a:ext uri="{9D8B030D-6E8A-4147-A177-3AD203B41FA5}">
                      <a16:colId xmlns:a16="http://schemas.microsoft.com/office/drawing/2014/main" val="1096084559"/>
                    </a:ext>
                  </a:extLst>
                </a:gridCol>
                <a:gridCol w="4619539">
                  <a:extLst>
                    <a:ext uri="{9D8B030D-6E8A-4147-A177-3AD203B41FA5}">
                      <a16:colId xmlns:a16="http://schemas.microsoft.com/office/drawing/2014/main" val="3698586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\b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백스페이스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\f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폼 </a:t>
                      </a:r>
                      <a:r>
                        <a:rPr lang="ko-KR" altLang="en-US" baseline="0" dirty="0" err="1" smtClean="0">
                          <a:ea typeface="나눔고딕 ExtraBold" panose="020D0904000000000000" pitchFamily="50" charset="-127"/>
                        </a:rPr>
                        <a:t>피드</a:t>
                      </a:r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(form feed)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\n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>
                          <a:ea typeface="나눔고딕 ExtraBold" panose="020D0904000000000000" pitchFamily="50" charset="-127"/>
                        </a:rPr>
                        <a:t>개행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0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\r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>
                          <a:ea typeface="나눔고딕 ExtraBold" panose="020D0904000000000000" pitchFamily="50" charset="-127"/>
                        </a:rPr>
                        <a:t>캐리지</a:t>
                      </a:r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 리턴</a:t>
                      </a:r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(carriage return)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4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\t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탭</a:t>
                      </a:r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(tab)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\”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큰따옴표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\/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슬래시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8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\\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>
                          <a:ea typeface="나눔고딕 ExtraBold" panose="020D0904000000000000" pitchFamily="50" charset="-127"/>
                        </a:rPr>
                        <a:t>역슬래시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2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\</a:t>
                      </a:r>
                      <a:r>
                        <a:rPr lang="en-US" altLang="ko-KR" baseline="0" dirty="0" err="1" smtClean="0">
                          <a:ea typeface="나눔고딕 ExtraBold" panose="020D0904000000000000" pitchFamily="50" charset="-127"/>
                        </a:rPr>
                        <a:t>uHHHH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ea typeface="나눔고딕 ExtraBold" panose="020D0904000000000000" pitchFamily="50" charset="-127"/>
                        </a:rPr>
                        <a:t>16</a:t>
                      </a:r>
                      <a:r>
                        <a:rPr lang="ko-KR" altLang="en-US" baseline="0" dirty="0" smtClean="0">
                          <a:ea typeface="나눔고딕 ExtraBold" panose="020D0904000000000000" pitchFamily="50" charset="-127"/>
                        </a:rPr>
                        <a:t>진수 네 자리로 표현된 유니코드 문자</a:t>
                      </a:r>
                      <a:endParaRPr lang="ko-KR" altLang="en-US" baseline="0" dirty="0"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0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JSON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거짓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(Boolean)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659389"/>
            <a:ext cx="8067324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거짓을 표현</a:t>
            </a: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항상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true/false</a:t>
            </a:r>
            <a:r>
              <a:rPr lang="ko-KR" altLang="en-US" sz="1800" dirty="0" smtClean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소문자로 표기해야 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224103"/>
            <a:ext cx="3305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695</Words>
  <Application>Microsoft Office PowerPoint</Application>
  <PresentationFormat>화면 슬라이드 쇼(4:3)</PresentationFormat>
  <Paragraphs>286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나눔고딕 ExtraBold</vt:lpstr>
      <vt:lpstr>나눔고딕</vt:lpstr>
      <vt:lpstr>Wingdings</vt:lpstr>
      <vt:lpstr>맑은 고딕</vt:lpstr>
      <vt:lpstr>Office 테마</vt:lpstr>
      <vt:lpstr>5주차 JSON 통신</vt:lpstr>
      <vt:lpstr>목차</vt:lpstr>
      <vt:lpstr>JSON 소개</vt:lpstr>
      <vt:lpstr>JSON 구조</vt:lpstr>
      <vt:lpstr>JSON 자료형</vt:lpstr>
      <vt:lpstr>숫자 (Number)</vt:lpstr>
      <vt:lpstr>문자열 (String)</vt:lpstr>
      <vt:lpstr>문자열 (String)</vt:lpstr>
      <vt:lpstr>참/거짓 (Boolean)</vt:lpstr>
      <vt:lpstr>객체 (Object)</vt:lpstr>
      <vt:lpstr>배열 (Array)</vt:lpstr>
      <vt:lpstr>Null</vt:lpstr>
      <vt:lpstr>참고 자료</vt:lpstr>
      <vt:lpstr>안드로이드 JSON</vt:lpstr>
      <vt:lpstr>안드로이드 JSON 예제</vt:lpstr>
      <vt:lpstr>JSON 통신 예제</vt:lpstr>
      <vt:lpstr>안드로이드</vt:lpstr>
      <vt:lpstr>안드로이드</vt:lpstr>
      <vt:lpstr>Node js</vt:lpstr>
      <vt:lpstr>Node js</vt:lpstr>
      <vt:lpstr>결과화면</vt:lpstr>
      <vt:lpstr>주의사항</vt:lpstr>
      <vt:lpstr>참고 자료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Tae Young Kim</cp:lastModifiedBy>
  <cp:revision>212</cp:revision>
  <cp:lastPrinted>2011-08-28T13:13:29Z</cp:lastPrinted>
  <dcterms:created xsi:type="dcterms:W3CDTF">2011-08-24T01:05:33Z</dcterms:created>
  <dcterms:modified xsi:type="dcterms:W3CDTF">2018-01-25T02:47:00Z</dcterms:modified>
</cp:coreProperties>
</file>