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72" r:id="rId3"/>
    <p:sldId id="303" r:id="rId4"/>
    <p:sldId id="273" r:id="rId5"/>
    <p:sldId id="258" r:id="rId6"/>
    <p:sldId id="268" r:id="rId7"/>
    <p:sldId id="269" r:id="rId8"/>
    <p:sldId id="305" r:id="rId9"/>
    <p:sldId id="306" r:id="rId10"/>
    <p:sldId id="266" r:id="rId11"/>
    <p:sldId id="280" r:id="rId12"/>
    <p:sldId id="281" r:id="rId13"/>
    <p:sldId id="282" r:id="rId14"/>
    <p:sldId id="283" r:id="rId15"/>
    <p:sldId id="284" r:id="rId16"/>
    <p:sldId id="289" r:id="rId17"/>
    <p:sldId id="296" r:id="rId18"/>
    <p:sldId id="290" r:id="rId19"/>
    <p:sldId id="291" r:id="rId20"/>
    <p:sldId id="292" r:id="rId21"/>
    <p:sldId id="293" r:id="rId22"/>
    <p:sldId id="294" r:id="rId23"/>
    <p:sldId id="295" r:id="rId24"/>
    <p:sldId id="307" r:id="rId25"/>
    <p:sldId id="30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85" autoAdjust="0"/>
    <p:restoredTop sz="73351" autoAdjust="0"/>
  </p:normalViewPr>
  <p:slideViewPr>
    <p:cSldViewPr snapToGrid="0">
      <p:cViewPr varScale="1">
        <p:scale>
          <a:sx n="67" d="100"/>
          <a:sy n="67" d="100"/>
        </p:scale>
        <p:origin x="-852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28C00-28E2-44DF-BD34-532A29163737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07A79-DD02-47C9-AFD1-6382C6B4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안녕하십니까</a:t>
            </a:r>
            <a:r>
              <a:rPr lang="en-US" altLang="ko-KR" baseline="0" dirty="0" smtClean="0"/>
              <a:t> 2013270486 </a:t>
            </a:r>
            <a:r>
              <a:rPr lang="ko-KR" altLang="en-US" baseline="0" dirty="0" err="1" smtClean="0"/>
              <a:t>창호연</a:t>
            </a:r>
            <a:r>
              <a:rPr lang="ko-KR" altLang="en-US" baseline="0" dirty="0" smtClean="0"/>
              <a:t> 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멀티미디어 시스템 발표 시작하겠습니다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MSE 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12.0271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MAD 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2.5106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MSE 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14.2909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MAD 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3.4373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JPEG</a:t>
            </a:r>
            <a:r>
              <a:rPr lang="ko-KR" altLang="en-US" dirty="0" smtClean="0"/>
              <a:t>는 정지</a:t>
            </a:r>
            <a:r>
              <a:rPr lang="ko-KR" altLang="en-US" baseline="0" dirty="0" smtClean="0"/>
              <a:t>사진 저장에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발표내용은 </a:t>
            </a:r>
            <a:r>
              <a:rPr lang="en-US" altLang="ko-KR" dirty="0" smtClean="0"/>
              <a:t>JPEG</a:t>
            </a:r>
            <a:r>
              <a:rPr lang="en-US" altLang="ko-KR" baseline="0" dirty="0" smtClean="0"/>
              <a:t> H.261 MPEG </a:t>
            </a:r>
            <a:r>
              <a:rPr lang="ko-KR" altLang="en-US" baseline="0" dirty="0" smtClean="0"/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JPEG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block</a:t>
            </a:r>
            <a:r>
              <a:rPr lang="en-US" altLang="ko-KR" baseline="0" dirty="0" smtClean="0"/>
              <a:t> diagram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Quantize</a:t>
            </a:r>
            <a:r>
              <a:rPr lang="ko-KR" altLang="en-US" baseline="0" dirty="0" smtClean="0"/>
              <a:t>하는 이유는 </a:t>
            </a:r>
            <a:endParaRPr lang="en-US" altLang="ko-KR" baseline="0" dirty="0" smtClean="0"/>
          </a:p>
          <a:p>
            <a:r>
              <a:rPr lang="en-US" altLang="ko-KR" baseline="0" dirty="0" smtClean="0"/>
              <a:t>DCT</a:t>
            </a:r>
            <a:r>
              <a:rPr lang="ko-KR" altLang="en-US" baseline="0" dirty="0" smtClean="0"/>
              <a:t>하는 이유는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DC </a:t>
            </a:r>
            <a:r>
              <a:rPr lang="ko-KR" altLang="en-US" baseline="0" dirty="0" smtClean="0"/>
              <a:t>분석 </a:t>
            </a:r>
            <a:r>
              <a:rPr lang="en-US" altLang="ko-KR" baseline="0" dirty="0" smtClean="0"/>
              <a:t>– DPCM</a:t>
            </a:r>
          </a:p>
          <a:p>
            <a:r>
              <a:rPr lang="en-US" altLang="ko-KR" baseline="0" dirty="0" smtClean="0"/>
              <a:t>AC</a:t>
            </a:r>
            <a:r>
              <a:rPr lang="ko-KR" altLang="en-US" baseline="0" dirty="0" smtClean="0"/>
              <a:t>분석</a:t>
            </a:r>
            <a:r>
              <a:rPr lang="en-US" altLang="ko-KR" baseline="0" dirty="0" smtClean="0"/>
              <a:t> - ZIGZAG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7A79-DD02-47C9-AFD1-6382C6B4B7E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29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002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760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694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50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345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700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840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50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08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473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64F6-9B1F-4624-B25B-91D82999029F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A669-FF29-4088-96C0-652C94AE85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69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6675" y="19050"/>
            <a:ext cx="12039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8000" dirty="0" err="1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MultiMedia</a:t>
            </a:r>
            <a:r>
              <a:rPr lang="en-US" altLang="ko-KR" sz="80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System</a:t>
            </a:r>
            <a:endParaRPr lang="ko-KR" altLang="en-US" sz="8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73452" y="5737575"/>
            <a:ext cx="1118548" cy="11204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2400" y="2857500"/>
            <a:ext cx="10921052" cy="40005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4000" dirty="0" smtClean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endParaRPr lang="en-US" altLang="ko-KR" sz="4000" dirty="0" smtClean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4000" dirty="0" smtClean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2013270486 </a:t>
            </a:r>
            <a:r>
              <a:rPr lang="ko-KR" altLang="en-US" sz="4000" dirty="0" err="1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창호연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1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91" y="0"/>
            <a:ext cx="9265230" cy="67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77" y="0"/>
            <a:ext cx="9403404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19450" y="555307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2.3264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1.2065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34" y="0"/>
            <a:ext cx="9227765" cy="6718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1800" y="5495925"/>
            <a:ext cx="669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2.3264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1.2065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93" y="0"/>
            <a:ext cx="8918530" cy="68517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71800" y="5172075"/>
            <a:ext cx="669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1.4695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0.7629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USER\Desktop\B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1486" y="0"/>
            <a:ext cx="8001000" cy="6858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409950" y="4819650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1.4695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0.7629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4857750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1.4656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0.7616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USER\Desktop\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233" y="0"/>
            <a:ext cx="8001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200400" y="4972050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1.4096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0.7371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7050" y="4972050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1.4096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0.7371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USER\Desktop\C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1045" y="0"/>
            <a:ext cx="8001000" cy="6858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105650" y="5019675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327.3675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10.3286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0425" y="4991100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1.4096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0.7371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3313" y="805543"/>
            <a:ext cx="9062811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MPEG1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USER\Desktop\I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9665" y="0"/>
            <a:ext cx="8001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71800" y="5172075"/>
            <a:ext cx="669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=2.2835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1.5053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C:\Users\USER\Desktop\I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8304" y="0"/>
            <a:ext cx="7873037" cy="685799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71800" y="5505450"/>
            <a:ext cx="669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45.7031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6.3925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40428"/>
            <a:ext cx="1090441" cy="2717571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2"/>
            <a:ext cx="1090441" cy="2674622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33550" y="805543"/>
            <a:ext cx="10201275" cy="177573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JPEG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2674620"/>
            <a:ext cx="1090441" cy="146580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795689" y="4748893"/>
            <a:ext cx="10139136" cy="177573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MPEG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6639" y="2796268"/>
            <a:ext cx="10177236" cy="177573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H.261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39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USER\Desktop\B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9660" y="0"/>
            <a:ext cx="8001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57525" y="5210175"/>
            <a:ext cx="669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=1.3562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=0.6931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USER\Desktop\B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0618" y="0"/>
            <a:ext cx="8001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904383" y="5210175"/>
            <a:ext cx="284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452.3853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11.0421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2239" y="5230055"/>
            <a:ext cx="284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12.0271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2.5106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USER\Desktop\P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9658" y="0"/>
            <a:ext cx="8001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57525" y="5210175"/>
            <a:ext cx="669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2.1545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1.0984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C:\Users\USER\Desktop\P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5982" y="0"/>
            <a:ext cx="8001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169427" y="5210175"/>
            <a:ext cx="294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194.0863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8.7568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11" y="5216803"/>
            <a:ext cx="294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MSE </a:t>
            </a:r>
            <a:r>
              <a:rPr lang="en-US" altLang="ko-KR" dirty="0" smtClean="0"/>
              <a:t>= 14.2909</a:t>
            </a:r>
            <a:endParaRPr lang="en-US" altLang="ko-KR" dirty="0" smtClean="0"/>
          </a:p>
          <a:p>
            <a:r>
              <a:rPr lang="en-US" altLang="ko-KR" dirty="0" smtClean="0"/>
              <a:t>MAD </a:t>
            </a:r>
            <a:r>
              <a:rPr lang="en-US" altLang="ko-KR" dirty="0" smtClean="0"/>
              <a:t>= 3.4373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81150" y="219075"/>
            <a:ext cx="10172699" cy="63246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000" dirty="0" smtClean="0">
                <a:solidFill>
                  <a:schemeClr val="tx1"/>
                </a:solidFill>
              </a:rPr>
              <a:t>I-</a:t>
            </a:r>
            <a:r>
              <a:rPr lang="ko-KR" altLang="en-US" sz="20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2000" dirty="0" smtClean="0">
                <a:solidFill>
                  <a:schemeClr val="tx1"/>
                </a:solidFill>
              </a:rPr>
              <a:t>(Intra-coded Frame)</a:t>
            </a:r>
            <a:endParaRPr lang="ko-KR" altLang="en-US" sz="20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1500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스트림의</a:t>
            </a:r>
            <a:r>
              <a:rPr lang="ko-KR" altLang="en-US" sz="1500" dirty="0" smtClean="0">
                <a:solidFill>
                  <a:schemeClr val="tx1"/>
                </a:solidFill>
              </a:rPr>
              <a:t> 어느 위치에도 올 수 있으며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데이터의 임의 접근을 위해 사용되며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다른 이미지들의 참조 없이 부호화 된다</a:t>
            </a:r>
            <a:r>
              <a:rPr lang="en-US" altLang="ko-KR" sz="1500" dirty="0" smtClean="0">
                <a:solidFill>
                  <a:schemeClr val="tx1"/>
                </a:solidFill>
              </a:rPr>
              <a:t>. I-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프레임은 </a:t>
            </a:r>
            <a:r>
              <a:rPr lang="en-US" altLang="ko-KR" sz="1500" dirty="0" smtClean="0">
                <a:solidFill>
                  <a:schemeClr val="tx1"/>
                </a:solidFill>
              </a:rPr>
              <a:t>JPEG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 하지만</a:t>
            </a:r>
            <a:r>
              <a:rPr lang="en-US" altLang="ko-KR" sz="1500" dirty="0" smtClean="0">
                <a:solidFill>
                  <a:schemeClr val="tx1"/>
                </a:solidFill>
              </a:rPr>
              <a:t>, JPEG</a:t>
            </a:r>
            <a:r>
              <a:rPr lang="ko-KR" altLang="en-US" sz="1500" dirty="0" smtClean="0">
                <a:solidFill>
                  <a:schemeClr val="tx1"/>
                </a:solidFill>
              </a:rPr>
              <a:t>와는 달리 </a:t>
            </a:r>
            <a:r>
              <a:rPr lang="en-US" altLang="ko-KR" sz="1500" dirty="0" smtClean="0">
                <a:solidFill>
                  <a:schemeClr val="tx1"/>
                </a:solidFill>
              </a:rPr>
              <a:t>MPEG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에서는 실시간으로 압축이 이루어진다</a:t>
            </a:r>
            <a:r>
              <a:rPr lang="en-US" altLang="ko-KR" sz="1500" dirty="0" smtClean="0">
                <a:solidFill>
                  <a:schemeClr val="tx1"/>
                </a:solidFill>
              </a:rPr>
              <a:t>. I-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프레임의 압축은 </a:t>
            </a:r>
            <a:r>
              <a:rPr lang="en-US" altLang="ko-KR" sz="1500" dirty="0" smtClean="0">
                <a:solidFill>
                  <a:schemeClr val="tx1"/>
                </a:solidFill>
              </a:rPr>
              <a:t>MPEG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 가장 낮은 압축률을 보인다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1500" dirty="0" smtClean="0">
                <a:solidFill>
                  <a:schemeClr val="tx1"/>
                </a:solidFill>
              </a:rPr>
              <a:t>I-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프레임은 매크로 블록 내에서 지정된 </a:t>
            </a:r>
            <a:r>
              <a:rPr lang="en-US" altLang="ko-KR" sz="1500" dirty="0" smtClean="0">
                <a:solidFill>
                  <a:schemeClr val="tx1"/>
                </a:solidFill>
              </a:rPr>
              <a:t>8*8 </a:t>
            </a:r>
            <a:r>
              <a:rPr lang="ko-KR" altLang="en-US" sz="1500" dirty="0" smtClean="0">
                <a:solidFill>
                  <a:schemeClr val="tx1"/>
                </a:solidFill>
              </a:rPr>
              <a:t>블록으로 나눈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DCT </a:t>
            </a:r>
            <a:r>
              <a:rPr lang="ko-KR" altLang="en-US" sz="1500" dirty="0" smtClean="0">
                <a:solidFill>
                  <a:schemeClr val="tx1"/>
                </a:solidFill>
              </a:rPr>
              <a:t>기법을 사용한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DC</a:t>
            </a:r>
            <a:r>
              <a:rPr lang="ko-KR" altLang="en-US" sz="1500" dirty="0" smtClean="0">
                <a:solidFill>
                  <a:schemeClr val="tx1"/>
                </a:solidFill>
              </a:rPr>
              <a:t>계수는 </a:t>
            </a:r>
            <a:r>
              <a:rPr lang="en-US" altLang="ko-KR" sz="1500" dirty="0" smtClean="0">
                <a:solidFill>
                  <a:schemeClr val="tx1"/>
                </a:solidFill>
              </a:rPr>
              <a:t>DPCM</a:t>
            </a:r>
            <a:r>
              <a:rPr lang="ko-KR" altLang="en-US" sz="1500" dirty="0" smtClean="0">
                <a:solidFill>
                  <a:schemeClr val="tx1"/>
                </a:solidFill>
              </a:rPr>
              <a:t>방법으로 부호화하는데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연속한 블록 사이의 차이 값을 계산한 후 가변 코딩을 사용하여 변환한다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 smtClean="0">
              <a:solidFill>
                <a:schemeClr val="tx1"/>
              </a:solidFill>
            </a:endParaRPr>
          </a:p>
          <a:p>
            <a:pPr fontAlgn="base"/>
            <a:endParaRPr lang="en-US" altLang="ko-KR" sz="15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dirty="0" smtClean="0">
                <a:solidFill>
                  <a:schemeClr val="tx1"/>
                </a:solidFill>
              </a:rPr>
              <a:t>P-</a:t>
            </a:r>
            <a:r>
              <a:rPr lang="ko-KR" altLang="en-US" sz="20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2000" dirty="0" smtClean="0">
                <a:solidFill>
                  <a:schemeClr val="tx1"/>
                </a:solidFill>
              </a:rPr>
              <a:t>(Predictive-coded Frame)</a:t>
            </a:r>
            <a:endParaRPr lang="ko-KR" altLang="en-US" sz="20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1500" dirty="0" smtClean="0">
                <a:solidFill>
                  <a:schemeClr val="tx1"/>
                </a:solidFill>
              </a:rPr>
              <a:t>부호화와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복호화를</a:t>
            </a:r>
            <a:r>
              <a:rPr lang="ko-KR" altLang="en-US" sz="1500" dirty="0" smtClean="0">
                <a:solidFill>
                  <a:schemeClr val="tx1"/>
                </a:solidFill>
              </a:rPr>
              <a:t> 행할 때 이전의 </a:t>
            </a:r>
            <a:r>
              <a:rPr lang="en-US" altLang="ko-KR" sz="1500" dirty="0" smtClean="0">
                <a:solidFill>
                  <a:schemeClr val="tx1"/>
                </a:solidFill>
              </a:rPr>
              <a:t>I-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 정보와 </a:t>
            </a:r>
            <a:r>
              <a:rPr lang="en-US" altLang="ko-KR" sz="1500" dirty="0" smtClean="0">
                <a:solidFill>
                  <a:schemeClr val="tx1"/>
                </a:solidFill>
              </a:rPr>
              <a:t>P-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프레임의 정보를 사용한다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 P-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프레임은 연속되는 이미지들의 전체 이미지가 바뀌는 것이 아니라 이미지의 블록들이 옆으로 이동한다는 것에 착안할 것이다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즉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움직임이 있는 경우 앞 화면에 있는 물체 자체의 모양에는 큰 변화 없이 옆으로 이동하는 경우가 대부분이므로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이전의 화면과 현재의 화면의 차이가 매우 적은 것을 이용하여 차이 값만을 부호화 하는 것이다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 smtClean="0">
              <a:solidFill>
                <a:schemeClr val="tx1"/>
              </a:solidFill>
            </a:endParaRPr>
          </a:p>
          <a:p>
            <a:pPr fontAlgn="base"/>
            <a:endParaRPr lang="en-US" altLang="ko-KR" sz="15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dirty="0" smtClean="0">
                <a:solidFill>
                  <a:schemeClr val="tx1"/>
                </a:solidFill>
              </a:rPr>
              <a:t>B-</a:t>
            </a:r>
            <a:r>
              <a:rPr lang="ko-KR" altLang="en-US" sz="20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Bidirectionally</a:t>
            </a:r>
            <a:r>
              <a:rPr lang="en-US" altLang="ko-KR" sz="2000" dirty="0" smtClean="0">
                <a:solidFill>
                  <a:schemeClr val="tx1"/>
                </a:solidFill>
              </a:rPr>
              <a:t>-coded Frame)</a:t>
            </a:r>
            <a:endParaRPr lang="ko-KR" altLang="en-US" sz="20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1500" dirty="0" smtClean="0">
                <a:solidFill>
                  <a:schemeClr val="tx1"/>
                </a:solidFill>
              </a:rPr>
              <a:t>부호화와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복호화를</a:t>
            </a:r>
            <a:r>
              <a:rPr lang="ko-KR" altLang="en-US" sz="1500" dirty="0" smtClean="0">
                <a:solidFill>
                  <a:schemeClr val="tx1"/>
                </a:solidFill>
              </a:rPr>
              <a:t> 행할 때 이전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이후의 </a:t>
            </a:r>
            <a:r>
              <a:rPr lang="en-US" altLang="ko-KR" sz="1500" dirty="0" smtClean="0">
                <a:solidFill>
                  <a:schemeClr val="tx1"/>
                </a:solidFill>
              </a:rPr>
              <a:t>I-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프레임과 </a:t>
            </a:r>
            <a:r>
              <a:rPr lang="en-US" altLang="ko-KR" sz="1500" dirty="0" smtClean="0">
                <a:solidFill>
                  <a:schemeClr val="tx1"/>
                </a:solidFill>
              </a:rPr>
              <a:t>P-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 모두를 사용한다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 B-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프레임을 사용하면 높은 압축률을 얻을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 B-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프레임은 이전의 </a:t>
            </a:r>
            <a:r>
              <a:rPr lang="en-US" altLang="ko-KR" sz="1500" dirty="0" smtClean="0">
                <a:solidFill>
                  <a:schemeClr val="tx1"/>
                </a:solidFill>
              </a:rPr>
              <a:t>I- </a:t>
            </a:r>
            <a:r>
              <a:rPr lang="ko-KR" altLang="en-US" sz="15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500" dirty="0" smtClean="0">
                <a:solidFill>
                  <a:schemeClr val="tx1"/>
                </a:solidFill>
              </a:rPr>
              <a:t>P-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프레임과 </a:t>
            </a:r>
            <a:r>
              <a:rPr lang="en-US" altLang="ko-KR" sz="1500" dirty="0" smtClean="0">
                <a:solidFill>
                  <a:schemeClr val="tx1"/>
                </a:solidFill>
              </a:rPr>
              <a:t>B-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 이후의 </a:t>
            </a:r>
            <a:r>
              <a:rPr lang="en-US" altLang="ko-KR" sz="1500" dirty="0" smtClean="0">
                <a:solidFill>
                  <a:schemeClr val="tx1"/>
                </a:solidFill>
              </a:rPr>
              <a:t>I- </a:t>
            </a:r>
            <a:r>
              <a:rPr lang="ko-KR" altLang="en-US" sz="15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500" dirty="0" smtClean="0">
                <a:solidFill>
                  <a:schemeClr val="tx1"/>
                </a:solidFill>
              </a:rPr>
              <a:t>B- </a:t>
            </a:r>
            <a:r>
              <a:rPr lang="ko-KR" altLang="en-US" sz="1500" dirty="0" smtClean="0">
                <a:solidFill>
                  <a:schemeClr val="tx1"/>
                </a:solidFill>
              </a:rPr>
              <a:t>프레임의 차이 값을 가진다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 좀 </a:t>
            </a:r>
            <a:r>
              <a:rPr lang="ko-KR" altLang="en-US" sz="1500" dirty="0" smtClean="0">
                <a:solidFill>
                  <a:schemeClr val="tx1"/>
                </a:solidFill>
              </a:rPr>
              <a:t>더 쉽게 설명하자면 움직이는 부분만 저장한다고 생각하면 된다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그러나 이런 방법의 문제점은 전체화면이 수시로 변경되는 영상에서 취약점을 발생시킨다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즉 고정되어 있는 압축률일 경우 전체화면이 변경될 경우 그 정보량이 많아지게 되지만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압축률은 고정되어 있기 때문에 정보를 다 표시 못하는 경우가 발생한다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.(</a:t>
            </a:r>
            <a:r>
              <a:rPr lang="ko-KR" altLang="en-US" sz="1500" dirty="0" smtClean="0">
                <a:solidFill>
                  <a:schemeClr val="tx1"/>
                </a:solidFill>
              </a:rPr>
              <a:t>예를 들어 물결이 발생하는 경우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불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스포츠 등 움직임이 많은 영상에서 격자모양의 영상이 발생되는 것</a:t>
            </a:r>
            <a:r>
              <a:rPr lang="en-US" altLang="ko-KR" sz="1500" dirty="0" smtClean="0">
                <a:solidFill>
                  <a:schemeClr val="tx1"/>
                </a:solidFill>
              </a:rPr>
              <a:t>)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3313" y="805543"/>
            <a:ext cx="9062811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290" name="Picture 2" descr="C:\Users\USER\Desktop\차이점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3757" y="159092"/>
            <a:ext cx="10243930" cy="6358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3313" y="805543"/>
            <a:ext cx="9062811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JPEG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3313" y="805543"/>
            <a:ext cx="9062811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JPEG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" name="그림 10" descr="JPEG diag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517" y="471049"/>
            <a:ext cx="9880271" cy="57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3313" y="805543"/>
            <a:ext cx="9062811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JPET </a:t>
            </a:r>
            <a:r>
              <a:rPr lang="ko-KR" altLang="en-US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정리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7" name="Picture 3" descr="C:\Users\USER\Desktop\JPE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3225" y="1045248"/>
            <a:ext cx="6819900" cy="426758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143250" y="5353050"/>
            <a:ext cx="67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</a:t>
            </a:r>
            <a:r>
              <a:rPr lang="ko-KR" altLang="en-US" dirty="0" smtClean="0"/>
              <a:t>이미지와 </a:t>
            </a:r>
            <a:r>
              <a:rPr lang="en-US" altLang="ko-KR" dirty="0" smtClean="0"/>
              <a:t>RE_I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MSE = 946.3419  /  MAD = 22.1554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43314" y="815068"/>
            <a:ext cx="4905828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1200" dirty="0" smtClean="0">
                <a:solidFill>
                  <a:schemeClr val="tx1"/>
                </a:solidFill>
              </a:rPr>
              <a:t>DCT(Discrete </a:t>
            </a:r>
            <a:r>
              <a:rPr lang="en-US" altLang="ko-KR" sz="1200" dirty="0" smtClean="0">
                <a:solidFill>
                  <a:schemeClr val="tx1"/>
                </a:solidFill>
              </a:rPr>
              <a:t>Cosine Transform)</a:t>
            </a:r>
            <a:r>
              <a:rPr lang="ko-KR" altLang="en-US" sz="1200" dirty="0" smtClean="0">
                <a:solidFill>
                  <a:schemeClr val="tx1"/>
                </a:solidFill>
              </a:rPr>
              <a:t>를 쓰는 이유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1200" dirty="0" smtClean="0">
                <a:solidFill>
                  <a:schemeClr val="tx1"/>
                </a:solidFill>
              </a:rPr>
              <a:t>영상을 </a:t>
            </a:r>
            <a:r>
              <a:rPr lang="ko-KR" altLang="en-US" sz="1200" dirty="0" smtClean="0">
                <a:solidFill>
                  <a:schemeClr val="tx1"/>
                </a:solidFill>
              </a:rPr>
              <a:t>디지털신호로 규정하고 이 신호를 이용해 영상을 압축하는 방법이다</a:t>
            </a:r>
            <a:r>
              <a:rPr lang="en-US" altLang="ko-KR" sz="1200" dirty="0" smtClean="0">
                <a:solidFill>
                  <a:schemeClr val="tx1"/>
                </a:solidFill>
              </a:rPr>
              <a:t>. 8X8</a:t>
            </a:r>
            <a:r>
              <a:rPr lang="ko-KR" altLang="en-US" sz="1200" dirty="0" smtClean="0">
                <a:solidFill>
                  <a:schemeClr val="tx1"/>
                </a:solidFill>
              </a:rPr>
              <a:t>블록의 평균값이 </a:t>
            </a:r>
            <a:r>
              <a:rPr lang="en-US" altLang="ko-KR" sz="1200" dirty="0" smtClean="0">
                <a:solidFill>
                  <a:schemeClr val="tx1"/>
                </a:solidFill>
              </a:rPr>
              <a:t>DC</a:t>
            </a:r>
            <a:r>
              <a:rPr lang="ko-KR" altLang="en-US" sz="1200" dirty="0" smtClean="0">
                <a:solidFill>
                  <a:schemeClr val="tx1"/>
                </a:solidFill>
              </a:rPr>
              <a:t>이고 평균과 차이나는 부분은 </a:t>
            </a:r>
            <a:r>
              <a:rPr lang="en-US" altLang="ko-KR" sz="1200" dirty="0" smtClean="0">
                <a:solidFill>
                  <a:schemeClr val="tx1"/>
                </a:solidFill>
              </a:rPr>
              <a:t>AC</a:t>
            </a:r>
            <a:r>
              <a:rPr lang="ko-KR" altLang="en-US" sz="1200" dirty="0" smtClean="0">
                <a:solidFill>
                  <a:schemeClr val="tx1"/>
                </a:solidFill>
              </a:rPr>
              <a:t>로 생각한다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사람의 눈으로 높은 주파수인 </a:t>
            </a:r>
            <a:r>
              <a:rPr lang="en-US" altLang="ko-KR" sz="1200" dirty="0" smtClean="0">
                <a:solidFill>
                  <a:schemeClr val="tx1"/>
                </a:solidFill>
              </a:rPr>
              <a:t>AC</a:t>
            </a:r>
            <a:r>
              <a:rPr lang="ko-KR" altLang="en-US" sz="1200" dirty="0" smtClean="0">
                <a:solidFill>
                  <a:schemeClr val="tx1"/>
                </a:solidFill>
              </a:rPr>
              <a:t>는 잘 구분하지 못해서 </a:t>
            </a:r>
            <a:r>
              <a:rPr lang="en-US" altLang="ko-KR" sz="1200" dirty="0" smtClean="0">
                <a:solidFill>
                  <a:schemeClr val="tx1"/>
                </a:solidFill>
              </a:rPr>
              <a:t>AC</a:t>
            </a:r>
            <a:r>
              <a:rPr lang="ko-KR" altLang="en-US" sz="1200" dirty="0" smtClean="0">
                <a:solidFill>
                  <a:schemeClr val="tx1"/>
                </a:solidFill>
              </a:rPr>
              <a:t>를 제거해도 화질에는 차이가 많이 나지 않게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altLang="ko-KR" sz="12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1200" dirty="0" smtClean="0">
                <a:solidFill>
                  <a:schemeClr val="tx1"/>
                </a:solidFill>
              </a:rPr>
              <a:t>8X8</a:t>
            </a:r>
            <a:r>
              <a:rPr lang="ko-KR" altLang="en-US" sz="1200" dirty="0" smtClean="0">
                <a:solidFill>
                  <a:schemeClr val="tx1"/>
                </a:solidFill>
              </a:rPr>
              <a:t>을 사용하는 </a:t>
            </a:r>
            <a:r>
              <a:rPr lang="ko-KR" altLang="en-US" sz="1200" dirty="0" smtClean="0">
                <a:solidFill>
                  <a:schemeClr val="tx1"/>
                </a:solidFill>
              </a:rPr>
              <a:t>이유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1200" dirty="0" smtClean="0">
                <a:solidFill>
                  <a:schemeClr val="tx1"/>
                </a:solidFill>
              </a:rPr>
              <a:t>많은 </a:t>
            </a:r>
            <a:r>
              <a:rPr lang="ko-KR" altLang="en-US" sz="1200" dirty="0" smtClean="0">
                <a:solidFill>
                  <a:schemeClr val="tx1"/>
                </a:solidFill>
              </a:rPr>
              <a:t>과학자들의 실험을 통해 </a:t>
            </a:r>
            <a:r>
              <a:rPr lang="en-US" altLang="ko-KR" sz="1200" dirty="0" smtClean="0">
                <a:solidFill>
                  <a:schemeClr val="tx1"/>
                </a:solidFill>
              </a:rPr>
              <a:t>8X8</a:t>
            </a:r>
            <a:r>
              <a:rPr lang="ko-KR" altLang="en-US" sz="1200" dirty="0" smtClean="0">
                <a:solidFill>
                  <a:schemeClr val="tx1"/>
                </a:solidFill>
              </a:rPr>
              <a:t>이 효율이 </a:t>
            </a:r>
            <a:r>
              <a:rPr lang="ko-KR" altLang="en-US" sz="1200" dirty="0" smtClean="0">
                <a:solidFill>
                  <a:schemeClr val="tx1"/>
                </a:solidFill>
              </a:rPr>
              <a:t>좋는것을 알아내었고 많은 압축기법에서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(JPEG </a:t>
            </a:r>
            <a:r>
              <a:rPr lang="en-US" altLang="ko-KR" sz="1200" dirty="0" smtClean="0">
                <a:solidFill>
                  <a:schemeClr val="tx1"/>
                </a:solidFill>
              </a:rPr>
              <a:t>H.261 </a:t>
            </a:r>
            <a:r>
              <a:rPr lang="en-US" altLang="ko-KR" sz="1200" dirty="0" smtClean="0">
                <a:solidFill>
                  <a:schemeClr val="tx1"/>
                </a:solidFill>
              </a:rPr>
              <a:t>MPEG1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8X8 DCT</a:t>
            </a:r>
            <a:r>
              <a:rPr lang="ko-KR" altLang="en-US" sz="1200" dirty="0" smtClean="0">
                <a:solidFill>
                  <a:schemeClr val="tx1"/>
                </a:solidFill>
              </a:rPr>
              <a:t>를 사용한다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altLang="ko-KR" sz="12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1200" dirty="0" smtClean="0">
                <a:solidFill>
                  <a:schemeClr val="tx1"/>
                </a:solidFill>
              </a:rPr>
              <a:t>옆에 보이는 사진은 </a:t>
            </a:r>
            <a:r>
              <a:rPr lang="en-US" altLang="ko-KR" sz="1200" dirty="0" smtClean="0">
                <a:solidFill>
                  <a:schemeClr val="tx1"/>
                </a:solidFill>
              </a:rPr>
              <a:t>DC </a:t>
            </a:r>
            <a:r>
              <a:rPr lang="ko-KR" altLang="en-US" sz="1200" dirty="0" smtClean="0">
                <a:solidFill>
                  <a:schemeClr val="tx1"/>
                </a:solidFill>
              </a:rPr>
              <a:t>성분을 제거한 </a:t>
            </a:r>
            <a:r>
              <a:rPr lang="ko-KR" altLang="en-US" sz="1200" dirty="0" smtClean="0">
                <a:solidFill>
                  <a:schemeClr val="tx1"/>
                </a:solidFill>
              </a:rPr>
              <a:t>사진은 </a:t>
            </a:r>
            <a:r>
              <a:rPr lang="en-US" altLang="ko-KR" sz="1200" dirty="0" smtClean="0">
                <a:solidFill>
                  <a:schemeClr val="tx1"/>
                </a:solidFill>
              </a:rPr>
              <a:t>DC</a:t>
            </a:r>
            <a:r>
              <a:rPr lang="ko-KR" altLang="en-US" sz="1200" dirty="0" smtClean="0">
                <a:solidFill>
                  <a:schemeClr val="tx1"/>
                </a:solidFill>
              </a:rPr>
              <a:t>성분을 제거하게 되면 오른쪽 사진처럼 평균값인 </a:t>
            </a:r>
            <a:r>
              <a:rPr lang="en-US" altLang="ko-KR" sz="1200" dirty="0" smtClean="0">
                <a:solidFill>
                  <a:schemeClr val="tx1"/>
                </a:solidFill>
              </a:rPr>
              <a:t>DC</a:t>
            </a:r>
            <a:r>
              <a:rPr lang="ko-KR" altLang="en-US" sz="1200" dirty="0" smtClean="0">
                <a:solidFill>
                  <a:schemeClr val="tx1"/>
                </a:solidFill>
              </a:rPr>
              <a:t>성분의 차이 값만 나타나게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MSE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255, MAD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</a:t>
            </a:r>
            <a:r>
              <a:rPr lang="en-US" altLang="ko-KR" sz="1200" dirty="0" smtClean="0">
                <a:solidFill>
                  <a:schemeClr val="tx1"/>
                </a:solidFill>
              </a:rPr>
              <a:t>117</a:t>
            </a:r>
            <a:r>
              <a:rPr lang="ko-KR" altLang="en-US" sz="1200" dirty="0" smtClean="0">
                <a:solidFill>
                  <a:schemeClr val="tx1"/>
                </a:solidFill>
              </a:rPr>
              <a:t>의 큰 값이 나타나게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이와 대조적으로 </a:t>
            </a:r>
            <a:r>
              <a:rPr lang="en-US" altLang="ko-KR" sz="1200" dirty="0" smtClean="0">
                <a:solidFill>
                  <a:schemeClr val="tx1"/>
                </a:solidFill>
              </a:rPr>
              <a:t>DC</a:t>
            </a:r>
            <a:r>
              <a:rPr lang="ko-KR" altLang="en-US" sz="1200" dirty="0" smtClean="0">
                <a:solidFill>
                  <a:schemeClr val="tx1"/>
                </a:solidFill>
              </a:rPr>
              <a:t>성분 하나만 살리게 되면 결과사진을 보며 대강의 사진의 형체를 알 수가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이 때 </a:t>
            </a:r>
            <a:r>
              <a:rPr lang="en-US" altLang="ko-KR" sz="1200" dirty="0" smtClean="0">
                <a:solidFill>
                  <a:schemeClr val="tx1"/>
                </a:solidFill>
              </a:rPr>
              <a:t>MSE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51, MAD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의 값을 가지는 것을 알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DC</a:t>
            </a:r>
            <a:r>
              <a:rPr lang="ko-KR" altLang="en-US" sz="1200" dirty="0" smtClean="0">
                <a:solidFill>
                  <a:schemeClr val="tx1"/>
                </a:solidFill>
              </a:rPr>
              <a:t>성분이 얼마나 중요한 성분인지를 알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2:1</a:t>
            </a:r>
            <a:r>
              <a:rPr lang="ko-KR" altLang="en-US" sz="1200" dirty="0" smtClean="0">
                <a:solidFill>
                  <a:schemeClr val="tx1"/>
                </a:solidFill>
              </a:rPr>
              <a:t>로 압축한 결과사진과 원래의 </a:t>
            </a:r>
            <a:r>
              <a:rPr lang="en-US" altLang="ko-KR" sz="1200" dirty="0" smtClean="0">
                <a:solidFill>
                  <a:schemeClr val="tx1"/>
                </a:solidFill>
              </a:rPr>
              <a:t>Gray </a:t>
            </a:r>
            <a:r>
              <a:rPr lang="ko-KR" altLang="en-US" sz="1200" dirty="0" smtClean="0">
                <a:solidFill>
                  <a:schemeClr val="tx1"/>
                </a:solidFill>
              </a:rPr>
              <a:t>사진을 비교하면 차이가 거의 느껴지지 않는다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090228" y="805543"/>
            <a:ext cx="4905828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사진</a:t>
            </a:r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+</a:t>
            </a:r>
            <a:r>
              <a:rPr lang="ko-KR" altLang="en-US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" name="Picture 2" descr="C:\Users\USER\Desktop\캡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5058" y="723901"/>
            <a:ext cx="5094067" cy="416242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505700" y="4924425"/>
            <a:ext cx="183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- 64:1</a:t>
            </a:r>
            <a:endParaRPr lang="en-US" altLang="ko-KR" dirty="0" smtClean="0"/>
          </a:p>
          <a:p>
            <a:r>
              <a:rPr lang="en-US" altLang="ko-KR" dirty="0" smtClean="0"/>
              <a:t>MSE </a:t>
            </a:r>
            <a:r>
              <a:rPr lang="en-US" altLang="ko-KR" dirty="0" smtClean="0"/>
              <a:t>= 51  </a:t>
            </a:r>
          </a:p>
          <a:p>
            <a:r>
              <a:rPr lang="en-US" altLang="ko-KR" dirty="0" smtClean="0"/>
              <a:t>MAD = 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01200" y="494347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Remove DC</a:t>
            </a:r>
          </a:p>
          <a:p>
            <a:r>
              <a:rPr lang="en-US" altLang="ko-KR" dirty="0" smtClean="0"/>
              <a:t>MSE </a:t>
            </a:r>
            <a:r>
              <a:rPr lang="en-US" altLang="ko-KR" dirty="0" smtClean="0"/>
              <a:t>= 255  MAD = 117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3313" y="805543"/>
            <a:ext cx="9062811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H.261</a:t>
            </a:r>
            <a:endParaRPr lang="ko-KR" altLang="en-US" sz="40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3313" y="805543"/>
            <a:ext cx="4709887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3600" dirty="0" smtClean="0">
                <a:solidFill>
                  <a:schemeClr val="tx1"/>
                </a:solidFill>
              </a:rPr>
              <a:t>Motion </a:t>
            </a:r>
            <a:r>
              <a:rPr lang="en-US" sz="3600" dirty="0" smtClean="0">
                <a:solidFill>
                  <a:schemeClr val="tx1"/>
                </a:solidFill>
              </a:rPr>
              <a:t>Vector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sz="20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Target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image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Reference image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를 나누어 줍니다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그리고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Search region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정하기 위해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p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값을 정해줍니다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Target image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에서 하나의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macroblock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잡은 후 같은 위치에 같은 크기의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block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Reference image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에 잡아줍니다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이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Reference image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block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을 상하좌우로 한 픽셀씩 이동시키며 각각의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Target image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에서의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macroblock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과의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MAD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를 저장하여 가장 작은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MAD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값과 그 둘의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벡터값을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찾습니다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Target image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의 모든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macroblock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들을 다 해주고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이렇게 찾은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벡터값들을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Reference image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에 넣어주면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Target image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가 나오게 됩니다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500" dirty="0" smtClean="0">
              <a:solidFill>
                <a:schemeClr val="tx1"/>
              </a:solidFill>
            </a:endParaRPr>
          </a:p>
          <a:p>
            <a:pPr fontAlgn="base"/>
            <a:endParaRPr lang="ko-KR" altLang="en-US" sz="2000" dirty="0" smtClean="0">
              <a:solidFill>
                <a:schemeClr val="tx1"/>
              </a:solidFill>
            </a:endParaRPr>
          </a:p>
          <a:p>
            <a:pPr fontAlgn="base"/>
            <a:endParaRPr lang="en-US" altLang="ko-KR" sz="3600" dirty="0" smtClean="0">
              <a:solidFill>
                <a:schemeClr val="tx1"/>
              </a:solidFill>
            </a:endParaRPr>
          </a:p>
        </p:txBody>
      </p:sp>
      <p:pic>
        <p:nvPicPr>
          <p:cNvPr id="9" name="_x176463160" descr="EMB000010844ebe">
            <a:extLst>
              <a:ext uri="{FF2B5EF4-FFF2-40B4-BE49-F238E27FC236}">
                <a16:creationId xmlns:a16="http://schemas.microsoft.com/office/drawing/2014/main" xmlns="" id="{46256670-D5CD-4FEA-938D-CF1D73D4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2722" y="1581544"/>
            <a:ext cx="3960440" cy="304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4162417"/>
            <a:ext cx="1090441" cy="2695582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" y="2695580"/>
            <a:ext cx="1090441" cy="14668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090441" cy="2736000"/>
          </a:xfrm>
          <a:prstGeom prst="rect">
            <a:avLst/>
          </a:prstGeom>
          <a:solidFill>
            <a:srgbClr val="8B002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43313" y="805543"/>
            <a:ext cx="9062811" cy="5283200"/>
          </a:xfrm>
          <a:prstGeom prst="roundRect">
            <a:avLst/>
          </a:prstGeom>
          <a:noFill/>
          <a:ln w="57150">
            <a:solidFill>
              <a:srgbClr val="8B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3600" dirty="0" smtClean="0">
                <a:solidFill>
                  <a:schemeClr val="tx1"/>
                </a:solidFill>
              </a:rPr>
              <a:t>Motion </a:t>
            </a:r>
            <a:r>
              <a:rPr lang="en-US" sz="3600" dirty="0" smtClean="0">
                <a:solidFill>
                  <a:schemeClr val="tx1"/>
                </a:solidFill>
              </a:rPr>
              <a:t>Vector</a:t>
            </a:r>
            <a:r>
              <a:rPr lang="ko-KR" altLang="en-US" sz="3600" dirty="0" smtClean="0">
                <a:solidFill>
                  <a:schemeClr val="tx1"/>
                </a:solidFill>
              </a:rPr>
              <a:t>의 의미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sz="3600" dirty="0" smtClean="0">
              <a:solidFill>
                <a:schemeClr val="tx1"/>
              </a:solidFill>
            </a:endParaRPr>
          </a:p>
          <a:p>
            <a:pPr fontAlgn="base">
              <a:buFontTx/>
              <a:buChar char="-"/>
            </a:pPr>
            <a:r>
              <a:rPr lang="ko-KR" altLang="en-US" sz="3600" dirty="0" smtClean="0">
                <a:solidFill>
                  <a:schemeClr val="tx1"/>
                </a:solidFill>
              </a:rPr>
              <a:t> 시간 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중복성</a:t>
            </a:r>
            <a:r>
              <a:rPr lang="ko-KR" altLang="en-US" sz="3600" dirty="0" smtClean="0">
                <a:solidFill>
                  <a:schemeClr val="tx1"/>
                </a:solidFill>
              </a:rPr>
              <a:t> 제거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2300" dirty="0" smtClean="0">
                <a:solidFill>
                  <a:schemeClr val="tx1"/>
                </a:solidFill>
              </a:rPr>
              <a:t>동영상의 시간적 움직임이 어떻게 보상되어야 하는지 알려준다</a:t>
            </a:r>
            <a:endParaRPr lang="en-US" altLang="ko-KR" sz="2300" dirty="0" smtClean="0">
              <a:solidFill>
                <a:schemeClr val="tx1"/>
              </a:solidFill>
            </a:endParaRPr>
          </a:p>
          <a:p>
            <a:pPr fontAlgn="base"/>
            <a:endParaRPr lang="en-US" altLang="ko-KR" sz="2400" dirty="0" smtClean="0">
              <a:solidFill>
                <a:schemeClr val="tx1"/>
              </a:solidFill>
            </a:endParaRPr>
          </a:p>
          <a:p>
            <a:pPr fontAlgn="base">
              <a:buFontTx/>
              <a:buChar char="-"/>
            </a:pPr>
            <a:r>
              <a:rPr lang="ko-KR" altLang="en-US" sz="3600" dirty="0" smtClean="0">
                <a:solidFill>
                  <a:schemeClr val="tx1"/>
                </a:solidFill>
              </a:rPr>
              <a:t>데이터양의 감축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2000" dirty="0" smtClean="0">
                <a:solidFill>
                  <a:schemeClr val="tx1"/>
                </a:solidFill>
              </a:rPr>
              <a:t>현 매크로 블록과 움직임 벡터에 의해 움직임 보상된 이전 화면의 매크로블록 </a:t>
            </a:r>
            <a:r>
              <a:rPr lang="ko-KR" altLang="en-US" sz="2000" dirty="0" smtClean="0">
                <a:solidFill>
                  <a:schemeClr val="tx1"/>
                </a:solidFill>
              </a:rPr>
              <a:t>간의 차이만을 </a:t>
            </a:r>
            <a:r>
              <a:rPr lang="ko-KR" altLang="en-US" sz="2000" dirty="0" smtClean="0">
                <a:solidFill>
                  <a:schemeClr val="tx1"/>
                </a:solidFill>
              </a:rPr>
              <a:t>부호화함으로써 </a:t>
            </a:r>
            <a:r>
              <a:rPr lang="ko-KR" altLang="en-US" sz="2000" dirty="0" smtClean="0">
                <a:solidFill>
                  <a:schemeClr val="tx1"/>
                </a:solidFill>
              </a:rPr>
              <a:t>데이터 양을 </a:t>
            </a:r>
            <a:r>
              <a:rPr lang="ko-KR" altLang="en-US" sz="2000" dirty="0" smtClean="0">
                <a:solidFill>
                  <a:schemeClr val="tx1"/>
                </a:solidFill>
              </a:rPr>
              <a:t>크게 줄일 수 </a:t>
            </a:r>
            <a:r>
              <a:rPr lang="ko-KR" altLang="en-US" sz="2000" dirty="0" smtClean="0">
                <a:solidFill>
                  <a:schemeClr val="tx1"/>
                </a:solidFill>
              </a:rPr>
              <a:t>있다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fontAlgn="base"/>
            <a:endParaRPr lang="en-US" altLang="ko-KR" sz="2000" dirty="0" smtClean="0">
              <a:solidFill>
                <a:schemeClr val="tx1"/>
              </a:solidFill>
            </a:endParaRPr>
          </a:p>
          <a:p>
            <a:pPr fontAlgn="base">
              <a:buFontTx/>
              <a:buChar char="-"/>
            </a:pPr>
            <a:r>
              <a:rPr lang="ko-KR" altLang="en-US" sz="3300" dirty="0" smtClean="0">
                <a:solidFill>
                  <a:schemeClr val="tx1"/>
                </a:solidFill>
              </a:rPr>
              <a:t> 송신 시 벡터를 </a:t>
            </a:r>
            <a:r>
              <a:rPr lang="ko-KR" altLang="en-US" sz="3300" dirty="0" smtClean="0">
                <a:solidFill>
                  <a:schemeClr val="tx1"/>
                </a:solidFill>
              </a:rPr>
              <a:t>함께 </a:t>
            </a:r>
            <a:r>
              <a:rPr lang="ko-KR" altLang="en-US" sz="3300" dirty="0" smtClean="0">
                <a:solidFill>
                  <a:schemeClr val="tx1"/>
                </a:solidFill>
              </a:rPr>
              <a:t>전송</a:t>
            </a:r>
            <a:endParaRPr lang="en-US" altLang="ko-KR" sz="33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2000" dirty="0" smtClean="0">
                <a:solidFill>
                  <a:schemeClr val="tx1"/>
                </a:solidFill>
              </a:rPr>
              <a:t>전송 시 수신 측에서 </a:t>
            </a:r>
            <a:r>
              <a:rPr lang="ko-KR" altLang="en-US" sz="2000" dirty="0" smtClean="0">
                <a:solidFill>
                  <a:schemeClr val="tx1"/>
                </a:solidFill>
              </a:rPr>
              <a:t>영상 재생에 쓸 수 있도록 움직임 벡터도 함께 </a:t>
            </a:r>
            <a:r>
              <a:rPr lang="ko-KR" altLang="en-US" sz="2000" dirty="0" smtClean="0">
                <a:solidFill>
                  <a:schemeClr val="tx1"/>
                </a:solidFill>
              </a:rPr>
              <a:t>전송</a:t>
            </a:r>
            <a:endParaRPr lang="ko-KR" altLang="en-US" sz="20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2000" dirty="0" smtClean="0">
                <a:solidFill>
                  <a:schemeClr val="tx1"/>
                </a:solidFill>
              </a:rPr>
              <a:t>수신 측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디코더는</a:t>
            </a:r>
            <a:r>
              <a:rPr lang="ko-KR" altLang="en-US" sz="2000" dirty="0" smtClean="0">
                <a:solidFill>
                  <a:schemeClr val="tx1"/>
                </a:solidFill>
              </a:rPr>
              <a:t> 전송 받은 움직임 벡터를 사용하여 예측 영역을 </a:t>
            </a:r>
            <a:r>
              <a:rPr lang="ko-KR" altLang="en-US" sz="2000" dirty="0" smtClean="0">
                <a:solidFill>
                  <a:schemeClr val="tx1"/>
                </a:solidFill>
              </a:rPr>
              <a:t>재생성 하게 </a:t>
            </a:r>
            <a:r>
              <a:rPr lang="ko-KR" altLang="en-US" sz="2000" dirty="0" smtClean="0">
                <a:solidFill>
                  <a:schemeClr val="tx1"/>
                </a:solidFill>
              </a:rPr>
              <a:t>되며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이 </a:t>
            </a:r>
            <a:r>
              <a:rPr lang="ko-KR" altLang="en-US" sz="2000" dirty="0" smtClean="0">
                <a:solidFill>
                  <a:schemeClr val="tx1"/>
                </a:solidFill>
              </a:rPr>
              <a:t>예측 영역에다가 </a:t>
            </a:r>
            <a:r>
              <a:rPr lang="ko-KR" altLang="en-US" sz="2000" dirty="0" smtClean="0">
                <a:solidFill>
                  <a:schemeClr val="tx1"/>
                </a:solidFill>
              </a:rPr>
              <a:t>복원된 오차 블록을 합성하여 원래의 영상 블록을 재구성함</a:t>
            </a:r>
          </a:p>
          <a:p>
            <a:pPr fontAlgn="base">
              <a:buFontTx/>
              <a:buChar char="-"/>
            </a:pPr>
            <a:endParaRPr lang="ko-KR" altLang="en-US" sz="2000" dirty="0" smtClean="0">
              <a:solidFill>
                <a:schemeClr val="tx1"/>
              </a:solidFill>
            </a:endParaRPr>
          </a:p>
          <a:p>
            <a:pPr fontAlgn="base"/>
            <a:endParaRPr lang="ko-KR" altLang="en-US" sz="2000" dirty="0" smtClean="0">
              <a:solidFill>
                <a:schemeClr val="tx1"/>
              </a:solidFill>
            </a:endParaRPr>
          </a:p>
          <a:p>
            <a:pPr fontAlgn="base"/>
            <a:endParaRPr lang="en-US" altLang="ko-KR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818</Words>
  <PresentationFormat>사용자 지정</PresentationFormat>
  <Paragraphs>129</Paragraphs>
  <Slides>25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USER</cp:lastModifiedBy>
  <cp:revision>130</cp:revision>
  <dcterms:created xsi:type="dcterms:W3CDTF">2018-01-31T05:25:20Z</dcterms:created>
  <dcterms:modified xsi:type="dcterms:W3CDTF">2018-06-12T05:44:41Z</dcterms:modified>
</cp:coreProperties>
</file>