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43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36D3EE-D973-47BE-9A70-914C337D0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F293D3-37B8-4CE5-B11A-D712A519A7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48511E-EC4C-4811-84E1-16B05F87C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60CC-FE4B-44F1-BEC8-6A7D9CCBB8AB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D4C95A-DF92-4343-A756-E940388F3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2FD144-CFB4-4384-BB17-D3E785EE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2B1A-EB60-4213-906A-6D7A56D42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47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98569-29C7-43CE-8EAF-2A2E8E30D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C94ED7-04BE-4013-9933-AA8A99BE8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901B7A-6AC7-4A86-B9EE-90DA68BB3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60CC-FE4B-44F1-BEC8-6A7D9CCBB8AB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5AA7E1-6826-4B62-8508-A34337099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A744C1-E011-4DDC-B771-A359FE9D6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2B1A-EB60-4213-906A-6D7A56D42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606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C1BD36A-6B2C-409A-904B-B15CEAA6F0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A499CB-4B11-4613-AF9C-27D356EE4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A4D9E6-C77C-4BAF-9511-3D8A9F4E2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60CC-FE4B-44F1-BEC8-6A7D9CCBB8AB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F1B3BD-4506-4E9B-AE16-C843AFFD9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9EA6B5-4545-485E-B774-C057151BE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2B1A-EB60-4213-906A-6D7A56D42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036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B5CCF-6AA7-4A47-B212-79B115B80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7DDB79-BFCE-4B9D-A9C8-0B98FF250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925238-0955-4EF7-9958-6611B47CB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60CC-FE4B-44F1-BEC8-6A7D9CCBB8AB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EBE3B5-6E4A-4C78-B489-2612C7660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9847C-C72B-465F-A3E1-6B0B4623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2B1A-EB60-4213-906A-6D7A56D42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275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BC50A-0196-4872-8CEC-23138D2F3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4FFF00-0B30-4956-8F53-890059786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810A30-73EF-446F-A3C1-B10D1962D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60CC-FE4B-44F1-BEC8-6A7D9CCBB8AB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37F24E-85DE-429C-B1D6-BA5AA7992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689463-42DB-4795-8CDA-3287B4847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2B1A-EB60-4213-906A-6D7A56D42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858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C40F2-5540-4789-AE10-4D466C445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4BB0E8-91E6-425E-AB16-BDC5324D45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0A4ECC-C877-44A7-A5BC-64C52D5C4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F0B885-CB60-4352-894F-9924B2DD0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60CC-FE4B-44F1-BEC8-6A7D9CCBB8AB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F98102-CE44-4D55-84EA-4791A965E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209823-9BF0-4C51-9A4A-97F76D161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2B1A-EB60-4213-906A-6D7A56D42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86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D0F713-9AA0-4A95-845D-7FE4C37E0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6128D6-D783-4E8F-948C-F7976567B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6ABD4A-CFC4-4E17-96F3-E9EF800FD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475C91-AF0D-4192-81E8-BB37C0E21D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845F8B-C9A0-495E-9816-4A69D1563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EA7B972-EAA9-4B0D-B63C-C3175D9A4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60CC-FE4B-44F1-BEC8-6A7D9CCBB8AB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BF8313-2641-4CE3-942B-455CBF85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8E5173-3EA5-4CC0-B255-2E3FA5295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2B1A-EB60-4213-906A-6D7A56D42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49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CA474-FB3D-4C0E-9165-F0F06F5D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C00653-7F56-468A-B08C-17BB7F5C3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60CC-FE4B-44F1-BEC8-6A7D9CCBB8AB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E9FCF6-5AD2-40AE-94B7-5AB84F9B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5BAADC-7A66-4DC2-A4B5-DF2F380A9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2B1A-EB60-4213-906A-6D7A56D42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71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381082-2244-4D1E-9FD9-749AC8477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60CC-FE4B-44F1-BEC8-6A7D9CCBB8AB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2D012E7-6BED-440E-97CF-EB4555AAD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C86770-2552-4762-A3E0-947465780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2B1A-EB60-4213-906A-6D7A56D42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816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9F972-F647-46E8-B9F2-DE9C893FA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C33AFA-DFEB-4102-A0D1-F40235BC0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4E9F8D-86D8-4E9E-845E-3ECA2FBE3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C5E7D1-7193-407B-8BE3-95ED86990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60CC-FE4B-44F1-BEC8-6A7D9CCBB8AB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FFCCA1-2758-4A78-B893-BB993D98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1C049C-B75B-45FB-8E20-37CC4D6CB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2B1A-EB60-4213-906A-6D7A56D42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145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B2BFB7-BC52-4C3E-A92A-96524BBDD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986EDC-4BA1-4422-8F71-C209FA14E3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BDF33B-C574-4164-8C44-29AE0D7E3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7EA040-F6D3-458C-A81D-7A64C574E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60CC-FE4B-44F1-BEC8-6A7D9CCBB8AB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3D30F5-5D79-4112-88F3-865E3B12F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3CE167-6493-4E18-BEA9-A1AADE88A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2B1A-EB60-4213-906A-6D7A56D42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23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4F05EA-5310-42FB-9E8F-2086C5E10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69A469-5C65-40EC-A86C-A64B0AA06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0A273C-5DC7-4D9A-8583-BB22498610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F60CC-FE4B-44F1-BEC8-6A7D9CCBB8AB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69E1DE-7E85-499F-A61A-C0FB61EEF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36BF78-E9DD-4BF3-BA59-7158D4F47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92B1A-EB60-4213-906A-6D7A56D42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698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84AB09E-EBED-4D2A-8F85-80604F0AB38F}"/>
              </a:ext>
            </a:extLst>
          </p:cNvPr>
          <p:cNvSpPr/>
          <p:nvPr/>
        </p:nvSpPr>
        <p:spPr>
          <a:xfrm>
            <a:off x="4714851" y="2967335"/>
            <a:ext cx="27622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AES 256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E6B1A2-E3B8-4FDD-A338-D1F8B0C58CE0}"/>
              </a:ext>
            </a:extLst>
          </p:cNvPr>
          <p:cNvSpPr/>
          <p:nvPr/>
        </p:nvSpPr>
        <p:spPr>
          <a:xfrm>
            <a:off x="5388113" y="5145758"/>
            <a:ext cx="141577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홍제만</a:t>
            </a:r>
            <a:endParaRPr lang="en-US" altLang="ko-KR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8102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0E981E2-C1D5-4E40-85EB-9A8FF3FBC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1738312"/>
            <a:ext cx="835342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489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1200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8904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2194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6336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9407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DC243CB-03C7-4757-B2AC-88243DBE55FE}"/>
              </a:ext>
            </a:extLst>
          </p:cNvPr>
          <p:cNvSpPr/>
          <p:nvPr/>
        </p:nvSpPr>
        <p:spPr>
          <a:xfrm>
            <a:off x="170993" y="188276"/>
            <a:ext cx="338733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 Scheduling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AAD9FC-B4CF-4F3C-ACBC-BE0F0DB86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425" y="1919287"/>
            <a:ext cx="3105150" cy="3019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43E349-6027-4B78-9ECF-116F54A0DF2D}"/>
              </a:ext>
            </a:extLst>
          </p:cNvPr>
          <p:cNvSpPr txBox="1"/>
          <p:nvPr/>
        </p:nvSpPr>
        <p:spPr>
          <a:xfrm>
            <a:off x="4482353" y="5136777"/>
            <a:ext cx="3227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주어진 암호키를 </a:t>
            </a:r>
            <a:r>
              <a:rPr lang="en-US" altLang="ko-KR" dirty="0"/>
              <a:t>11</a:t>
            </a:r>
            <a:r>
              <a:rPr lang="ko-KR" altLang="en-US" dirty="0"/>
              <a:t>개의 부분 키로 확장</a:t>
            </a:r>
            <a:r>
              <a:rPr lang="en-US" altLang="ko-KR" dirty="0"/>
              <a:t>, </a:t>
            </a:r>
            <a:r>
              <a:rPr lang="en-US" altLang="ko-KR" dirty="0" err="1"/>
              <a:t>inital</a:t>
            </a:r>
            <a:r>
              <a:rPr lang="en-US" altLang="ko-KR" dirty="0"/>
              <a:t> </a:t>
            </a:r>
            <a:r>
              <a:rPr lang="ko-KR" altLang="en-US" dirty="0"/>
              <a:t>라운드</a:t>
            </a:r>
            <a:r>
              <a:rPr lang="en-US" altLang="ko-KR" dirty="0"/>
              <a:t>, 9</a:t>
            </a:r>
            <a:r>
              <a:rPr lang="ko-KR" altLang="en-US" dirty="0"/>
              <a:t>개의 메인 라운드 및 최종 라운드에 사용</a:t>
            </a:r>
          </a:p>
        </p:txBody>
      </p:sp>
    </p:spTree>
    <p:extLst>
      <p:ext uri="{BB962C8B-B14F-4D97-AF65-F5344CB8AC3E}">
        <p14:creationId xmlns:p14="http://schemas.microsoft.com/office/powerpoint/2010/main" val="67622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5A6A091-6C32-4E55-942D-1DABA7E4B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525" y="2614612"/>
            <a:ext cx="1504950" cy="16287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88034B-0FDF-49C1-A8E7-A4A4AAC0A014}"/>
              </a:ext>
            </a:extLst>
          </p:cNvPr>
          <p:cNvSpPr txBox="1"/>
          <p:nvPr/>
        </p:nvSpPr>
        <p:spPr>
          <a:xfrm>
            <a:off x="5343525" y="4464441"/>
            <a:ext cx="15049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Cipher Key</a:t>
            </a:r>
          </a:p>
          <a:p>
            <a:pPr algn="ctr"/>
            <a:r>
              <a:rPr lang="ko-KR" altLang="en-US" dirty="0"/>
              <a:t>암호 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5E4D51-7AEB-478E-A0F0-63BCBFC2E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529" y="3043236"/>
            <a:ext cx="2543175" cy="771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AE45E6-7BEE-4650-A7EC-DBEF34107F5E}"/>
              </a:ext>
            </a:extLst>
          </p:cNvPr>
          <p:cNvSpPr txBox="1"/>
          <p:nvPr/>
        </p:nvSpPr>
        <p:spPr>
          <a:xfrm>
            <a:off x="7853641" y="4464440"/>
            <a:ext cx="15049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/>
              <a:t>Rcon</a:t>
            </a:r>
            <a:endParaRPr lang="en-US" altLang="ko-KR" dirty="0"/>
          </a:p>
          <a:p>
            <a:pPr algn="ctr"/>
            <a:r>
              <a:rPr lang="ko-KR" altLang="en-US" dirty="0"/>
              <a:t>암호 키</a:t>
            </a:r>
          </a:p>
        </p:txBody>
      </p:sp>
    </p:spTree>
    <p:extLst>
      <p:ext uri="{BB962C8B-B14F-4D97-AF65-F5344CB8AC3E}">
        <p14:creationId xmlns:p14="http://schemas.microsoft.com/office/powerpoint/2010/main" val="1601838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6E1C8B3-C66F-4360-8491-500DA352B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2200275"/>
            <a:ext cx="8181975" cy="2457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9DBCA0-E86C-4580-B82E-59FB189B2A63}"/>
              </a:ext>
            </a:extLst>
          </p:cNvPr>
          <p:cNvSpPr txBox="1"/>
          <p:nvPr/>
        </p:nvSpPr>
        <p:spPr>
          <a:xfrm>
            <a:off x="6723529" y="5100935"/>
            <a:ext cx="52353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확장된 키는 0에서 43 사이의 번호를 가진 32비트 워드 배열로 볼 수 있습니다.</a:t>
            </a:r>
          </a:p>
          <a:p>
            <a:r>
              <a:rPr lang="ko-KR" altLang="en-US" dirty="0"/>
              <a:t>처음 4개의 열은 주어진 암호 키로 채워집니다.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14F5E58-4B2F-4469-B9FE-531E0FCE1939}"/>
              </a:ext>
            </a:extLst>
          </p:cNvPr>
          <p:cNvSpPr/>
          <p:nvPr/>
        </p:nvSpPr>
        <p:spPr>
          <a:xfrm>
            <a:off x="3048000" y="2277602"/>
            <a:ext cx="376518" cy="107519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251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C16AB07-880E-4BA7-892B-782351AD3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5" y="1962150"/>
            <a:ext cx="8210550" cy="2933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32252F-3247-4BFB-97A6-33E85E9256A8}"/>
              </a:ext>
            </a:extLst>
          </p:cNvPr>
          <p:cNvSpPr txBox="1"/>
          <p:nvPr/>
        </p:nvSpPr>
        <p:spPr>
          <a:xfrm>
            <a:off x="7109010" y="5083006"/>
            <a:ext cx="36934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4의 배수(w4, w8 ... w40)인 위치에 있는 워드는 명백한 워드 </a:t>
            </a:r>
            <a:r>
              <a:rPr lang="ko-KR" altLang="en-US" dirty="0" err="1"/>
              <a:t>w</a:t>
            </a:r>
            <a:r>
              <a:rPr lang="ko-KR" altLang="en-US" dirty="0"/>
              <a:t>(i-1)에 </a:t>
            </a:r>
            <a:r>
              <a:rPr lang="ko-KR" altLang="en-US" dirty="0" err="1"/>
              <a:t>RotWord</a:t>
            </a:r>
            <a:r>
              <a:rPr lang="ko-KR" altLang="en-US" dirty="0"/>
              <a:t> 및 </a:t>
            </a:r>
            <a:r>
              <a:rPr lang="ko-KR" altLang="en-US" dirty="0" err="1"/>
              <a:t>SubByteds</a:t>
            </a:r>
            <a:r>
              <a:rPr lang="ko-KR" altLang="en-US" dirty="0"/>
              <a:t> 변환을 적용하여 계산한다.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5707BA-9C76-4439-BBBC-27C3E23D8C3F}"/>
              </a:ext>
            </a:extLst>
          </p:cNvPr>
          <p:cNvSpPr/>
          <p:nvPr/>
        </p:nvSpPr>
        <p:spPr>
          <a:xfrm>
            <a:off x="3083859" y="3783673"/>
            <a:ext cx="304800" cy="7440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1DFEED-1865-445A-BD29-7C32F8B85769}"/>
              </a:ext>
            </a:extLst>
          </p:cNvPr>
          <p:cNvSpPr/>
          <p:nvPr/>
        </p:nvSpPr>
        <p:spPr>
          <a:xfrm flipV="1">
            <a:off x="3083859" y="3488411"/>
            <a:ext cx="304800" cy="29526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83C8FC2-9189-4555-BCF4-EE88A7F63653}"/>
              </a:ext>
            </a:extLst>
          </p:cNvPr>
          <p:cNvSpPr/>
          <p:nvPr/>
        </p:nvSpPr>
        <p:spPr>
          <a:xfrm>
            <a:off x="3048000" y="2353802"/>
            <a:ext cx="376518" cy="107519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2D05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C002A6-B5E3-4EF9-B195-C8CDB72B7E25}"/>
              </a:ext>
            </a:extLst>
          </p:cNvPr>
          <p:cNvSpPr/>
          <p:nvPr/>
        </p:nvSpPr>
        <p:spPr>
          <a:xfrm>
            <a:off x="3048000" y="3488411"/>
            <a:ext cx="376518" cy="107519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958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BCC5C41-AEA7-4573-880B-355BA8C8A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1966912"/>
            <a:ext cx="8105775" cy="29241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17139D4-AEA3-49F1-AB76-A584D341183F}"/>
              </a:ext>
            </a:extLst>
          </p:cNvPr>
          <p:cNvSpPr/>
          <p:nvPr/>
        </p:nvSpPr>
        <p:spPr>
          <a:xfrm flipV="1">
            <a:off x="3137649" y="4250412"/>
            <a:ext cx="304800" cy="29526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9B025B-C931-4B57-9C71-C88C14F94172}"/>
              </a:ext>
            </a:extLst>
          </p:cNvPr>
          <p:cNvSpPr/>
          <p:nvPr/>
        </p:nvSpPr>
        <p:spPr>
          <a:xfrm>
            <a:off x="3137649" y="3496795"/>
            <a:ext cx="304800" cy="7440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99FE6F-653D-4E9A-BC04-2519D3F22E7C}"/>
              </a:ext>
            </a:extLst>
          </p:cNvPr>
          <p:cNvSpPr txBox="1"/>
          <p:nvPr/>
        </p:nvSpPr>
        <p:spPr>
          <a:xfrm>
            <a:off x="2429436" y="5056112"/>
            <a:ext cx="1721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(*</a:t>
            </a:r>
            <a:r>
              <a:rPr lang="ko-KR" altLang="en-US" dirty="0"/>
              <a:t>자리 옮기기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614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5D6D9C3A-A6A2-4BB6-8B0D-427327B46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945" y="1457044"/>
            <a:ext cx="8143875" cy="38004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1C6794-BD3F-47FA-9E75-F76A82045E2B}"/>
              </a:ext>
            </a:extLst>
          </p:cNvPr>
          <p:cNvSpPr txBox="1"/>
          <p:nvPr/>
        </p:nvSpPr>
        <p:spPr>
          <a:xfrm>
            <a:off x="4697507" y="3059668"/>
            <a:ext cx="3164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CF = C(</a:t>
            </a:r>
            <a:r>
              <a:rPr lang="ko-KR" altLang="en-US" dirty="0"/>
              <a:t>세로줄</a:t>
            </a:r>
            <a:r>
              <a:rPr lang="en-US" altLang="ko-KR" dirty="0"/>
              <a:t>) + F(</a:t>
            </a:r>
            <a:r>
              <a:rPr lang="ko-KR" altLang="en-US" dirty="0"/>
              <a:t>가로줄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5CBD6C-738C-4698-8589-D774B90675AF}"/>
              </a:ext>
            </a:extLst>
          </p:cNvPr>
          <p:cNvSpPr txBox="1"/>
          <p:nvPr/>
        </p:nvSpPr>
        <p:spPr>
          <a:xfrm>
            <a:off x="4697507" y="5400956"/>
            <a:ext cx="74048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204020203" pitchFamily="34" charset="0"/>
              </a:rPr>
              <a:t>4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204020203" pitchFamily="34" charset="0"/>
              </a:rPr>
              <a:t>의 배수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204020203" pitchFamily="34" charset="0"/>
              </a:rPr>
              <a:t>(w(4), w(8) ... w(40)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204020203" pitchFamily="34" charset="0"/>
              </a:rPr>
              <a:t>인 위치의 워드는 다음과 같이 계산됩니다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204020203" pitchFamily="34" charset="0"/>
              </a:rPr>
              <a:t>.</a:t>
            </a:r>
            <a:br>
              <a:rPr lang="ko-KR" altLang="en-US" dirty="0"/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204020203" pitchFamily="34" charset="0"/>
              </a:rPr>
              <a:t>a)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204020203" pitchFamily="34" charset="0"/>
              </a:rPr>
              <a:t>명백한 단어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204020203" pitchFamily="34" charset="0"/>
              </a:rPr>
              <a:t>W(i-1)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204020203" pitchFamily="34" charset="0"/>
              </a:rPr>
              <a:t>에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" panose="020B0502040204020203" pitchFamily="34" charset="0"/>
              </a:rPr>
              <a:t>RotWord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204020203" pitchFamily="34" charset="0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204020203" pitchFamily="34" charset="0"/>
              </a:rPr>
              <a:t>및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" panose="020B0502040204020203" pitchFamily="34" charset="0"/>
              </a:rPr>
              <a:t>SubByte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204020203" pitchFamily="34" charset="0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204020203" pitchFamily="34" charset="0"/>
              </a:rPr>
              <a:t>변환을 적용합니다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204020203" pitchFamily="34" charset="0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2552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E8513FF-D2A9-4635-9AFE-254452B5B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1538287"/>
            <a:ext cx="8143875" cy="3781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C15881-B992-4F7A-9053-536F17F12693}"/>
              </a:ext>
            </a:extLst>
          </p:cNvPr>
          <p:cNvSpPr txBox="1"/>
          <p:nvPr/>
        </p:nvSpPr>
        <p:spPr>
          <a:xfrm>
            <a:off x="2348753" y="5319712"/>
            <a:ext cx="3164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C(</a:t>
            </a:r>
            <a:r>
              <a:rPr lang="ko-KR" altLang="en-US" dirty="0"/>
              <a:t>세로줄</a:t>
            </a:r>
            <a:r>
              <a:rPr lang="en-US" altLang="ko-KR" dirty="0"/>
              <a:t>) + F(</a:t>
            </a:r>
            <a:r>
              <a:rPr lang="ko-KR" altLang="en-US" dirty="0"/>
              <a:t>가로줄</a:t>
            </a:r>
            <a:r>
              <a:rPr lang="en-US" altLang="ko-KR" dirty="0"/>
              <a:t>) = 8A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4282B3-06DE-4C80-A7C7-12D5D0C4C1F3}"/>
              </a:ext>
            </a:extLst>
          </p:cNvPr>
          <p:cNvSpPr txBox="1"/>
          <p:nvPr/>
        </p:nvSpPr>
        <p:spPr>
          <a:xfrm>
            <a:off x="2348753" y="5644657"/>
            <a:ext cx="3164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4(</a:t>
            </a:r>
            <a:r>
              <a:rPr lang="ko-KR" altLang="en-US" dirty="0"/>
              <a:t>세로줄</a:t>
            </a:r>
            <a:r>
              <a:rPr lang="en-US" altLang="ko-KR" dirty="0"/>
              <a:t>) + F(</a:t>
            </a:r>
            <a:r>
              <a:rPr lang="ko-KR" altLang="en-US" dirty="0"/>
              <a:t>가로줄</a:t>
            </a:r>
            <a:r>
              <a:rPr lang="en-US" altLang="ko-KR" dirty="0"/>
              <a:t>) = 84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852EFC-F254-4241-871F-88437E8EC22F}"/>
              </a:ext>
            </a:extLst>
          </p:cNvPr>
          <p:cNvSpPr txBox="1"/>
          <p:nvPr/>
        </p:nvSpPr>
        <p:spPr>
          <a:xfrm>
            <a:off x="2348753" y="5988418"/>
            <a:ext cx="3164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3(</a:t>
            </a:r>
            <a:r>
              <a:rPr lang="ko-KR" altLang="en-US" dirty="0"/>
              <a:t>세로줄</a:t>
            </a:r>
            <a:r>
              <a:rPr lang="en-US" altLang="ko-KR" dirty="0"/>
              <a:t>) + C(</a:t>
            </a:r>
            <a:r>
              <a:rPr lang="ko-KR" altLang="en-US" dirty="0"/>
              <a:t>가로줄</a:t>
            </a:r>
            <a:r>
              <a:rPr lang="en-US" altLang="ko-KR" dirty="0"/>
              <a:t>) = EB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DFDCC1-7739-44F7-BE16-54DE2892FFEB}"/>
              </a:ext>
            </a:extLst>
          </p:cNvPr>
          <p:cNvSpPr txBox="1"/>
          <p:nvPr/>
        </p:nvSpPr>
        <p:spPr>
          <a:xfrm>
            <a:off x="2348753" y="6313363"/>
            <a:ext cx="3164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0(</a:t>
            </a:r>
            <a:r>
              <a:rPr lang="ko-KR" altLang="en-US" dirty="0"/>
              <a:t>세로줄</a:t>
            </a:r>
            <a:r>
              <a:rPr lang="en-US" altLang="ko-KR" dirty="0"/>
              <a:t>) + 9(</a:t>
            </a:r>
            <a:r>
              <a:rPr lang="ko-KR" altLang="en-US" dirty="0"/>
              <a:t>가로줄</a:t>
            </a:r>
            <a:r>
              <a:rPr lang="en-US" altLang="ko-KR" dirty="0"/>
              <a:t>) = 09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2FB474-6229-4B73-871F-CE9DE3D80A02}"/>
              </a:ext>
            </a:extLst>
          </p:cNvPr>
          <p:cNvSpPr/>
          <p:nvPr/>
        </p:nvSpPr>
        <p:spPr>
          <a:xfrm>
            <a:off x="3065930" y="3557878"/>
            <a:ext cx="367551" cy="106624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327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7571E6-7F72-445F-8500-EC66D6EB1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1147762"/>
            <a:ext cx="8343900" cy="456247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29C1B52-9E71-4B62-9A48-CA912249E0AD}"/>
              </a:ext>
            </a:extLst>
          </p:cNvPr>
          <p:cNvSpPr/>
          <p:nvPr/>
        </p:nvSpPr>
        <p:spPr>
          <a:xfrm>
            <a:off x="2088777" y="1524558"/>
            <a:ext cx="367551" cy="10662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44623C-D2C9-4BEB-909C-49462117FE70}"/>
              </a:ext>
            </a:extLst>
          </p:cNvPr>
          <p:cNvSpPr/>
          <p:nvPr/>
        </p:nvSpPr>
        <p:spPr>
          <a:xfrm>
            <a:off x="2083173" y="3084276"/>
            <a:ext cx="367551" cy="10662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38EAC4-07AD-48C7-9B6D-35538A290D27}"/>
              </a:ext>
            </a:extLst>
          </p:cNvPr>
          <p:cNvSpPr/>
          <p:nvPr/>
        </p:nvSpPr>
        <p:spPr>
          <a:xfrm>
            <a:off x="3048000" y="3084276"/>
            <a:ext cx="367551" cy="106624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DECACEB-C91E-439F-AE21-9842B24079C3}"/>
              </a:ext>
            </a:extLst>
          </p:cNvPr>
          <p:cNvSpPr/>
          <p:nvPr/>
        </p:nvSpPr>
        <p:spPr>
          <a:xfrm>
            <a:off x="3941109" y="3102205"/>
            <a:ext cx="367551" cy="106624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2D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9B552F-44DF-409E-9340-15475997874A}"/>
              </a:ext>
            </a:extLst>
          </p:cNvPr>
          <p:cNvSpPr txBox="1"/>
          <p:nvPr/>
        </p:nvSpPr>
        <p:spPr>
          <a:xfrm>
            <a:off x="45382" y="3059667"/>
            <a:ext cx="1739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W(</a:t>
            </a:r>
            <a:r>
              <a:rPr lang="en-US" altLang="ko-KR" dirty="0" err="1"/>
              <a:t>i</a:t>
            </a:r>
            <a:r>
              <a:rPr lang="en-US" altLang="ko-KR" dirty="0"/>
              <a:t>)-1 = W(3)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AC086C-622E-4897-976E-2C2D8E0D1A02}"/>
              </a:ext>
            </a:extLst>
          </p:cNvPr>
          <p:cNvSpPr txBox="1"/>
          <p:nvPr/>
        </p:nvSpPr>
        <p:spPr>
          <a:xfrm>
            <a:off x="45381" y="3428999"/>
            <a:ext cx="1739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W(</a:t>
            </a:r>
            <a:r>
              <a:rPr lang="en-US" altLang="ko-KR" dirty="0" err="1"/>
              <a:t>i</a:t>
            </a:r>
            <a:r>
              <a:rPr lang="en-US" altLang="ko-KR" dirty="0"/>
              <a:t>)-4 = W(1)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7FA95D-D11C-47D1-B607-FD56448CB376}"/>
              </a:ext>
            </a:extLst>
          </p:cNvPr>
          <p:cNvSpPr txBox="1"/>
          <p:nvPr/>
        </p:nvSpPr>
        <p:spPr>
          <a:xfrm>
            <a:off x="45381" y="2732873"/>
            <a:ext cx="1739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W(</a:t>
            </a:r>
            <a:r>
              <a:rPr lang="en-US" altLang="ko-KR" dirty="0" err="1"/>
              <a:t>i</a:t>
            </a:r>
            <a:r>
              <a:rPr lang="en-US" altLang="ko-KR" dirty="0"/>
              <a:t>) = W(5)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258A4E-1041-4D2B-B26D-1BCD6C78252B}"/>
              </a:ext>
            </a:extLst>
          </p:cNvPr>
          <p:cNvSpPr txBox="1"/>
          <p:nvPr/>
        </p:nvSpPr>
        <p:spPr>
          <a:xfrm>
            <a:off x="4161864" y="5809129"/>
            <a:ext cx="80301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4의 배수 (</a:t>
            </a:r>
            <a:r>
              <a:rPr lang="ko-KR" altLang="en-US" dirty="0" err="1"/>
              <a:t>w</a:t>
            </a:r>
            <a:r>
              <a:rPr lang="ko-KR" altLang="en-US" dirty="0"/>
              <a:t>(4), </a:t>
            </a:r>
            <a:r>
              <a:rPr lang="ko-KR" altLang="en-US" dirty="0" err="1"/>
              <a:t>w</a:t>
            </a:r>
            <a:r>
              <a:rPr lang="ko-KR" altLang="en-US" dirty="0"/>
              <a:t>(8) ... </a:t>
            </a:r>
            <a:r>
              <a:rPr lang="ko-KR" altLang="en-US" dirty="0" err="1"/>
              <a:t>w</a:t>
            </a:r>
            <a:r>
              <a:rPr lang="ko-KR" altLang="en-US" dirty="0"/>
              <a:t>(40)인 위치의 워드는 다음과 같이 계산됩니다.</a:t>
            </a:r>
          </a:p>
          <a:p>
            <a:r>
              <a:rPr lang="ko-KR" altLang="en-US" dirty="0" err="1"/>
              <a:t>a</a:t>
            </a:r>
            <a:r>
              <a:rPr lang="ko-KR" altLang="en-US" dirty="0"/>
              <a:t>) 명백한 단어 </a:t>
            </a:r>
            <a:r>
              <a:rPr lang="ko-KR" altLang="en-US" dirty="0" err="1"/>
              <a:t>W</a:t>
            </a:r>
            <a:r>
              <a:rPr lang="ko-KR" altLang="en-US" dirty="0"/>
              <a:t>(i-1)에 </a:t>
            </a:r>
            <a:r>
              <a:rPr lang="ko-KR" altLang="en-US" dirty="0" err="1"/>
              <a:t>RotWord</a:t>
            </a:r>
            <a:r>
              <a:rPr lang="ko-KR" altLang="en-US" dirty="0"/>
              <a:t> 및 </a:t>
            </a:r>
            <a:r>
              <a:rPr lang="ko-KR" altLang="en-US" dirty="0" err="1"/>
              <a:t>SubByte</a:t>
            </a:r>
            <a:r>
              <a:rPr lang="ko-KR" altLang="en-US" dirty="0"/>
              <a:t> 변환을 적용합니다.</a:t>
            </a:r>
          </a:p>
          <a:p>
            <a:r>
              <a:rPr lang="ko-KR" altLang="en-US" dirty="0" err="1"/>
              <a:t>b</a:t>
            </a:r>
            <a:r>
              <a:rPr lang="ko-KR" altLang="en-US" dirty="0"/>
              <a:t>) 이 결과를 </a:t>
            </a:r>
            <a:r>
              <a:rPr lang="ko-KR" altLang="en-US" dirty="0" err="1"/>
              <a:t>w</a:t>
            </a:r>
            <a:r>
              <a:rPr lang="ko-KR" altLang="en-US" dirty="0"/>
              <a:t>(i-4) 앞에 있는 단어 4에 더하고 둥근 상수 </a:t>
            </a:r>
            <a:r>
              <a:rPr lang="ko-KR" altLang="en-US" dirty="0" err="1"/>
              <a:t>Rcon을</a:t>
            </a:r>
            <a:r>
              <a:rPr lang="ko-KR" altLang="en-US" dirty="0"/>
              <a:t> 더한다.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2E080C3-4B86-4EE8-A347-410C3ADBBD7D}"/>
              </a:ext>
            </a:extLst>
          </p:cNvPr>
          <p:cNvSpPr/>
          <p:nvPr/>
        </p:nvSpPr>
        <p:spPr>
          <a:xfrm>
            <a:off x="5235388" y="5074024"/>
            <a:ext cx="149037" cy="55566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2D05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F5465A6-39B1-4EBF-99A7-C95AD430A073}"/>
              </a:ext>
            </a:extLst>
          </p:cNvPr>
          <p:cNvCxnSpPr>
            <a:cxnSpLocks/>
          </p:cNvCxnSpPr>
          <p:nvPr/>
        </p:nvCxnSpPr>
        <p:spPr>
          <a:xfrm flipH="1" flipV="1">
            <a:off x="4308660" y="3675529"/>
            <a:ext cx="989482" cy="139849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763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F33540925F39459A1C4B5038D133FC" ma:contentTypeVersion="0" ma:contentTypeDescription="Create a new document." ma:contentTypeScope="" ma:versionID="2fdf39cf73a30692e95d628c949ab11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fae0e82a6436bf59495e87ca73860c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A6F3B1C-39DF-4815-B1A0-FCFBB25252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F43D6DD-B086-4BF5-B8F3-7B0A9D8E492D}">
  <ds:schemaRefs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E8A3A877-2BDB-45AF-91EB-7C1383EF4C5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271</Words>
  <Application>Microsoft Office PowerPoint</Application>
  <PresentationFormat>와이드스크린</PresentationFormat>
  <Paragraphs>24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Noto Sans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TH7985</dc:creator>
  <cp:lastModifiedBy>TH7985</cp:lastModifiedBy>
  <cp:revision>2</cp:revision>
  <dcterms:created xsi:type="dcterms:W3CDTF">2021-09-30T03:35:18Z</dcterms:created>
  <dcterms:modified xsi:type="dcterms:W3CDTF">2021-10-01T13:10:35Z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0x01010009F33540925F39459A1C4B5038D133FC</vt:lpwstr>
  </property>
</Properties>
</file>