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3"/>
  </p:notesMasterIdLst>
  <p:sldIdLst>
    <p:sldId id="260" r:id="rId2"/>
    <p:sldId id="1049" r:id="rId3"/>
    <p:sldId id="1052" r:id="rId4"/>
    <p:sldId id="1051" r:id="rId5"/>
    <p:sldId id="1054" r:id="rId6"/>
    <p:sldId id="1055" r:id="rId7"/>
    <p:sldId id="1056" r:id="rId8"/>
    <p:sldId id="1057" r:id="rId9"/>
    <p:sldId id="1059" r:id="rId10"/>
    <p:sldId id="1060" r:id="rId11"/>
    <p:sldId id="105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>
      <p:ext uri="{19B8F6BF-5375-455C-9EA6-DF929625EA0E}">
        <p15:presenceInfo xmlns:p15="http://schemas.microsoft.com/office/powerpoint/2012/main" userId="am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F62"/>
    <a:srgbClr val="242424"/>
    <a:srgbClr val="728574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1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7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7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3076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812103"/>
            <a:ext cx="233975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812103"/>
            <a:ext cx="233975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812103"/>
            <a:ext cx="2339752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812103"/>
            <a:ext cx="23397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291191" y="862556"/>
            <a:ext cx="8412542" cy="5514674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3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80" r:id="rId3"/>
    <p:sldLayoutId id="2147483683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DE9AF45-1F73-4948-9263-3B78ADF1E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303079"/>
          </a:xfrm>
        </p:spPr>
        <p:txBody>
          <a:bodyPr/>
          <a:lstStyle/>
          <a:p>
            <a:r>
              <a:rPr lang="ko-KR" altLang="en-US"/>
              <a:t>객체지향프로그램</a:t>
            </a:r>
            <a:br>
              <a:rPr lang="en-US" altLang="ko-KR"/>
            </a:br>
            <a:r>
              <a:rPr lang="ko-KR" altLang="en-US"/>
              <a:t>프로젝트 기획안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B3C7A1F-37FC-4C97-84AC-B84AD554E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제출일 </a:t>
            </a:r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7</a:t>
            </a:r>
            <a:r>
              <a:rPr lang="ko-KR" altLang="en-US" dirty="0"/>
              <a:t>일</a:t>
            </a:r>
            <a:endParaRPr lang="en-US" altLang="ko-KR" dirty="0"/>
          </a:p>
          <a:p>
            <a:r>
              <a:rPr lang="ko-KR" altLang="en-US" dirty="0" err="1"/>
              <a:t>팀명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호우우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7644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7D72F-F535-4B66-8064-F4B8CA6C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객체지향 설계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CEDED5D-D918-AC3C-5E1E-8E90D7AF6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17966"/>
              </p:ext>
            </p:extLst>
          </p:nvPr>
        </p:nvGraphicFramePr>
        <p:xfrm>
          <a:off x="539552" y="960775"/>
          <a:ext cx="1228999" cy="206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999">
                  <a:extLst>
                    <a:ext uri="{9D8B030D-6E8A-4147-A177-3AD203B41FA5}">
                      <a16:colId xmlns:a16="http://schemas.microsoft.com/office/drawing/2014/main" val="1937408816"/>
                    </a:ext>
                  </a:extLst>
                </a:gridCol>
              </a:tblGrid>
              <a:tr h="280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Ending1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397555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Finalscore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Finalflowercnt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Finalfruitcnt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48960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ShowFinal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EndingCredit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6494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5159DE2-4152-EED4-B82B-F3C3F6A60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35058"/>
              </p:ext>
            </p:extLst>
          </p:nvPr>
        </p:nvGraphicFramePr>
        <p:xfrm>
          <a:off x="539552" y="3829048"/>
          <a:ext cx="1228999" cy="206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999">
                  <a:extLst>
                    <a:ext uri="{9D8B030D-6E8A-4147-A177-3AD203B41FA5}">
                      <a16:colId xmlns:a16="http://schemas.microsoft.com/office/drawing/2014/main" val="1937408816"/>
                    </a:ext>
                  </a:extLst>
                </a:gridCol>
              </a:tblGrid>
              <a:tr h="280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Ending3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397555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FinalScore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FinalResult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48960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ShowFinal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EndingCredit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6494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B4B8A6E-51B9-C110-386C-C26FC225F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169551"/>
              </p:ext>
            </p:extLst>
          </p:nvPr>
        </p:nvGraphicFramePr>
        <p:xfrm>
          <a:off x="4572000" y="960774"/>
          <a:ext cx="1228999" cy="206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999">
                  <a:extLst>
                    <a:ext uri="{9D8B030D-6E8A-4147-A177-3AD203B41FA5}">
                      <a16:colId xmlns:a16="http://schemas.microsoft.com/office/drawing/2014/main" val="1937408816"/>
                    </a:ext>
                  </a:extLst>
                </a:gridCol>
              </a:tblGrid>
              <a:tr h="280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Ending2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397555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FinalScore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48960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ShowFinal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EndingCredit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6494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AC32BC8-CE73-B7EA-12FB-E5B0F14C5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852345"/>
              </p:ext>
            </p:extLst>
          </p:nvPr>
        </p:nvGraphicFramePr>
        <p:xfrm>
          <a:off x="4572000" y="3738263"/>
          <a:ext cx="1228999" cy="206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999">
                  <a:extLst>
                    <a:ext uri="{9D8B030D-6E8A-4147-A177-3AD203B41FA5}">
                      <a16:colId xmlns:a16="http://schemas.microsoft.com/office/drawing/2014/main" val="1937408816"/>
                    </a:ext>
                  </a:extLst>
                </a:gridCol>
              </a:tblGrid>
              <a:tr h="280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Ending_Fail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397555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FinalScore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FinalResult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48960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ShowFinal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EndingCredit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6494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C0C8B85-16A3-6A4E-DBD5-7303456DA457}"/>
              </a:ext>
            </a:extLst>
          </p:cNvPr>
          <p:cNvSpPr txBox="1"/>
          <p:nvPr/>
        </p:nvSpPr>
        <p:spPr>
          <a:xfrm>
            <a:off x="2354580" y="896613"/>
            <a:ext cx="2103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Class(</a:t>
            </a:r>
            <a:r>
              <a:rPr lang="ko-KR" altLang="en-US" sz="1200" dirty="0" err="1"/>
              <a:t>성공엔딩</a:t>
            </a:r>
            <a:r>
              <a:rPr lang="en-US" altLang="ko-KR" sz="1200" dirty="0"/>
              <a:t>1)</a:t>
            </a:r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최종 점수 및 능력치 필드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최종 결과 출력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엔딩크레딧</a:t>
            </a:r>
            <a:r>
              <a:rPr lang="ko-KR" altLang="en-US" sz="1200" dirty="0"/>
              <a:t> 출력</a:t>
            </a:r>
            <a:endParaRPr lang="en-US" altLang="ko-KR" sz="1200" dirty="0"/>
          </a:p>
          <a:p>
            <a:pPr algn="ctr"/>
            <a:endParaRPr lang="en-US" altLang="ko-KR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994E14-50BA-39DC-323D-5E91893027C2}"/>
              </a:ext>
            </a:extLst>
          </p:cNvPr>
          <p:cNvSpPr txBox="1"/>
          <p:nvPr/>
        </p:nvSpPr>
        <p:spPr>
          <a:xfrm>
            <a:off x="6209589" y="896613"/>
            <a:ext cx="2103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Class(</a:t>
            </a:r>
            <a:r>
              <a:rPr lang="ko-KR" altLang="en-US" sz="1200" dirty="0" err="1"/>
              <a:t>성공엔딩</a:t>
            </a:r>
            <a:r>
              <a:rPr lang="en-US" altLang="ko-KR" sz="1200" dirty="0"/>
              <a:t>2)</a:t>
            </a:r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최종 점수 및 능력치 필드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최종 결과 출력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엔딩크레딧</a:t>
            </a:r>
            <a:r>
              <a:rPr lang="ko-KR" altLang="en-US" sz="1200" dirty="0"/>
              <a:t> 출력</a:t>
            </a:r>
            <a:endParaRPr lang="en-US" altLang="ko-KR" sz="1200" dirty="0"/>
          </a:p>
          <a:p>
            <a:pPr algn="ctr"/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6A705F-546B-E810-5623-7DA7BE8FFF57}"/>
              </a:ext>
            </a:extLst>
          </p:cNvPr>
          <p:cNvSpPr txBox="1"/>
          <p:nvPr/>
        </p:nvSpPr>
        <p:spPr>
          <a:xfrm>
            <a:off x="2354580" y="3829048"/>
            <a:ext cx="2103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Class(</a:t>
            </a:r>
            <a:r>
              <a:rPr lang="ko-KR" altLang="en-US" sz="1200" dirty="0" err="1"/>
              <a:t>성공엔딩</a:t>
            </a:r>
            <a:r>
              <a:rPr lang="en-US" altLang="ko-KR" sz="1200" dirty="0"/>
              <a:t>3)</a:t>
            </a:r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최종 점수 및 능력치 필드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최종 결과 출력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엔딩크레딧</a:t>
            </a:r>
            <a:r>
              <a:rPr lang="ko-KR" altLang="en-US" sz="1200" dirty="0"/>
              <a:t> 출력</a:t>
            </a:r>
            <a:endParaRPr lang="en-US" altLang="ko-KR" sz="1200" dirty="0"/>
          </a:p>
          <a:p>
            <a:pPr algn="ctr"/>
            <a:endParaRPr lang="en-US" altLang="ko-KR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84FB1C-FEF4-22F9-7ED9-F23094D8DF2E}"/>
              </a:ext>
            </a:extLst>
          </p:cNvPr>
          <p:cNvSpPr txBox="1"/>
          <p:nvPr/>
        </p:nvSpPr>
        <p:spPr>
          <a:xfrm>
            <a:off x="6209589" y="3829048"/>
            <a:ext cx="2103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Class(</a:t>
            </a:r>
            <a:r>
              <a:rPr lang="ko-KR" altLang="en-US" sz="1200" dirty="0" err="1"/>
              <a:t>실패엔딩</a:t>
            </a:r>
            <a:r>
              <a:rPr lang="en-US" altLang="ko-KR" sz="1200" dirty="0"/>
              <a:t>)</a:t>
            </a:r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최종 점수 및 능력치 필드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최종 결과</a:t>
            </a:r>
            <a:r>
              <a:rPr lang="en-US" altLang="ko-KR" sz="1200" dirty="0"/>
              <a:t>(</a:t>
            </a:r>
            <a:r>
              <a:rPr lang="ko-KR" altLang="en-US" sz="1200" dirty="0"/>
              <a:t>실패 이유</a:t>
            </a:r>
            <a:r>
              <a:rPr lang="en-US" altLang="ko-KR" sz="1200" dirty="0"/>
              <a:t>)</a:t>
            </a:r>
            <a:r>
              <a:rPr lang="ko-KR" altLang="en-US" sz="1200" dirty="0"/>
              <a:t> 출력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엔딩크레딧</a:t>
            </a:r>
            <a:r>
              <a:rPr lang="ko-KR" altLang="en-US" sz="1200" dirty="0"/>
              <a:t> 출력</a:t>
            </a:r>
            <a:endParaRPr lang="en-US" altLang="ko-KR" sz="1200" dirty="0"/>
          </a:p>
          <a:p>
            <a:pPr algn="ctr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3856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7D72F-F535-4B66-8064-F4B8CA6C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객체지향 설계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DA4BC-7E57-49A3-A5AE-68DF7DBD7F8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클래스 설계</a:t>
            </a:r>
            <a:endParaRPr lang="ko-KR" altLang="en-US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CE8648C0-1B95-8604-4FDB-EA6A7B6FF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154187"/>
              </p:ext>
            </p:extLst>
          </p:nvPr>
        </p:nvGraphicFramePr>
        <p:xfrm>
          <a:off x="291191" y="1571260"/>
          <a:ext cx="1309009" cy="206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009">
                  <a:extLst>
                    <a:ext uri="{9D8B030D-6E8A-4147-A177-3AD203B41FA5}">
                      <a16:colId xmlns:a16="http://schemas.microsoft.com/office/drawing/2014/main" val="1937408816"/>
                    </a:ext>
                  </a:extLst>
                </a:gridCol>
              </a:tblGrid>
              <a:tr h="280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Opening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397555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Seed</a:t>
                      </a: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Flowercnt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Fruitcnt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48960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Reset()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Guide()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Caution()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6494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2C32EC6-4A2A-6643-F4B0-142746DAB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27902"/>
              </p:ext>
            </p:extLst>
          </p:nvPr>
        </p:nvGraphicFramePr>
        <p:xfrm>
          <a:off x="1796745" y="1597706"/>
          <a:ext cx="1228999" cy="206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999">
                  <a:extLst>
                    <a:ext uri="{9D8B030D-6E8A-4147-A177-3AD203B41FA5}">
                      <a16:colId xmlns:a16="http://schemas.microsoft.com/office/drawing/2014/main" val="1937408816"/>
                    </a:ext>
                  </a:extLst>
                </a:gridCol>
              </a:tblGrid>
              <a:tr h="280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GetToolandPlace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397555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Place1,2,3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Tool1,2,3</a:t>
                      </a:r>
                    </a:p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48960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ShowPlaceandTool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6494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9E8F491-9A7A-6DE7-CD20-66B3E2ADB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79206"/>
              </p:ext>
            </p:extLst>
          </p:nvPr>
        </p:nvGraphicFramePr>
        <p:xfrm>
          <a:off x="337217" y="3928056"/>
          <a:ext cx="1228999" cy="206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999">
                  <a:extLst>
                    <a:ext uri="{9D8B030D-6E8A-4147-A177-3AD203B41FA5}">
                      <a16:colId xmlns:a16="http://schemas.microsoft.com/office/drawing/2014/main" val="1937408816"/>
                    </a:ext>
                  </a:extLst>
                </a:gridCol>
              </a:tblGrid>
              <a:tr h="280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MiniGame1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397555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Score</a:t>
                      </a:r>
                    </a:p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48960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Intro()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Guide()</a:t>
                      </a: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ShowResult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6494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20E2A2-7D3B-741C-CCF4-52E88699C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00848"/>
              </p:ext>
            </p:extLst>
          </p:nvPr>
        </p:nvGraphicFramePr>
        <p:xfrm>
          <a:off x="1894417" y="3934180"/>
          <a:ext cx="1228999" cy="206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999">
                  <a:extLst>
                    <a:ext uri="{9D8B030D-6E8A-4147-A177-3AD203B41FA5}">
                      <a16:colId xmlns:a16="http://schemas.microsoft.com/office/drawing/2014/main" val="1937408816"/>
                    </a:ext>
                  </a:extLst>
                </a:gridCol>
              </a:tblGrid>
              <a:tr h="280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MiniGame2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397555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Score</a:t>
                      </a:r>
                    </a:p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48960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Intro()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Guide()</a:t>
                      </a: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ShowResult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6494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8E2BA5A-6A31-8C85-0AFE-2BF06CC17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90192"/>
              </p:ext>
            </p:extLst>
          </p:nvPr>
        </p:nvGraphicFramePr>
        <p:xfrm>
          <a:off x="3451617" y="3962346"/>
          <a:ext cx="1228999" cy="206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999">
                  <a:extLst>
                    <a:ext uri="{9D8B030D-6E8A-4147-A177-3AD203B41FA5}">
                      <a16:colId xmlns:a16="http://schemas.microsoft.com/office/drawing/2014/main" val="1937408816"/>
                    </a:ext>
                  </a:extLst>
                </a:gridCol>
              </a:tblGrid>
              <a:tr h="280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MiniGame3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397555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Score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48960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Intro()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Guide()</a:t>
                      </a: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ShowResult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6494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DCACD40-5CE1-AB3B-251C-DDB883ABD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882099"/>
              </p:ext>
            </p:extLst>
          </p:nvPr>
        </p:nvGraphicFramePr>
        <p:xfrm>
          <a:off x="3252609" y="1598037"/>
          <a:ext cx="1228999" cy="206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999">
                  <a:extLst>
                    <a:ext uri="{9D8B030D-6E8A-4147-A177-3AD203B41FA5}">
                      <a16:colId xmlns:a16="http://schemas.microsoft.com/office/drawing/2014/main" val="1937408816"/>
                    </a:ext>
                  </a:extLst>
                </a:gridCol>
              </a:tblGrid>
              <a:tr h="280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Progress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397555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Progress</a:t>
                      </a:r>
                    </a:p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48960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ShowProgressBar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6494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33702C2-CBF8-1F1B-6D06-53FF5F7A9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18422"/>
              </p:ext>
            </p:extLst>
          </p:nvPr>
        </p:nvGraphicFramePr>
        <p:xfrm>
          <a:off x="6112530" y="973678"/>
          <a:ext cx="1228999" cy="206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999">
                  <a:extLst>
                    <a:ext uri="{9D8B030D-6E8A-4147-A177-3AD203B41FA5}">
                      <a16:colId xmlns:a16="http://schemas.microsoft.com/office/drawing/2014/main" val="1937408816"/>
                    </a:ext>
                  </a:extLst>
                </a:gridCol>
              </a:tblGrid>
              <a:tr h="280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Ending1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397555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FinalScore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48960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ShowFinal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EndingCredit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64944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4157C46-4C71-5667-8870-57051ADA0E4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951716" y="3660983"/>
            <a:ext cx="1459528" cy="267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A218847-CB8B-65E8-EFC0-D57BF2BF7D9B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2508916" y="3661314"/>
            <a:ext cx="1358192" cy="2728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CCC4B08-BAFE-6EFE-8007-849B653C5EFA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3867108" y="3661314"/>
            <a:ext cx="199008" cy="301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BEAAAD24-9968-1342-0DBC-18F3964C0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412106"/>
              </p:ext>
            </p:extLst>
          </p:nvPr>
        </p:nvGraphicFramePr>
        <p:xfrm>
          <a:off x="7671279" y="4485175"/>
          <a:ext cx="1228999" cy="206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999">
                  <a:extLst>
                    <a:ext uri="{9D8B030D-6E8A-4147-A177-3AD203B41FA5}">
                      <a16:colId xmlns:a16="http://schemas.microsoft.com/office/drawing/2014/main" val="1937408816"/>
                    </a:ext>
                  </a:extLst>
                </a:gridCol>
              </a:tblGrid>
              <a:tr h="280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Ending3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397555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FinalScore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FinalResult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48960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ShowFinal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EndingCredit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6494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6727B00-93DB-19BF-5ADC-D09C531AE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176270"/>
              </p:ext>
            </p:extLst>
          </p:nvPr>
        </p:nvGraphicFramePr>
        <p:xfrm>
          <a:off x="7665826" y="1899069"/>
          <a:ext cx="1228999" cy="206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999">
                  <a:extLst>
                    <a:ext uri="{9D8B030D-6E8A-4147-A177-3AD203B41FA5}">
                      <a16:colId xmlns:a16="http://schemas.microsoft.com/office/drawing/2014/main" val="1937408816"/>
                    </a:ext>
                  </a:extLst>
                </a:gridCol>
              </a:tblGrid>
              <a:tr h="280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Ending2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397555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FinalScore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48960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ShowFinal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EndingCredit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64944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9DB246B2-44FE-7600-6427-DCC2637E7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000267"/>
              </p:ext>
            </p:extLst>
          </p:nvPr>
        </p:nvGraphicFramePr>
        <p:xfrm>
          <a:off x="6069861" y="4257846"/>
          <a:ext cx="1228999" cy="206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999">
                  <a:extLst>
                    <a:ext uri="{9D8B030D-6E8A-4147-A177-3AD203B41FA5}">
                      <a16:colId xmlns:a16="http://schemas.microsoft.com/office/drawing/2014/main" val="1937408816"/>
                    </a:ext>
                  </a:extLst>
                </a:gridCol>
              </a:tblGrid>
              <a:tr h="280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Ending_Fail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397555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FinalScore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FinalResult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48960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ShowFinal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EndingCredit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64944"/>
                  </a:ext>
                </a:extLst>
              </a:tr>
            </a:tbl>
          </a:graphicData>
        </a:graphic>
      </p:graphicFrame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552D89F-7DC1-1777-0017-7AE967DC2740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566216" y="2629344"/>
            <a:ext cx="2305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3F64807-719C-0319-FE7C-1D9E4E5977D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4481608" y="2005316"/>
            <a:ext cx="1630922" cy="624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5CE8857-0A34-B75A-A087-EE966903B68C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4510157" y="2600035"/>
            <a:ext cx="2174203" cy="165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FFEA15B-E99A-F192-C524-44D396832C5E}"/>
              </a:ext>
            </a:extLst>
          </p:cNvPr>
          <p:cNvCxnSpPr>
            <a:cxnSpLocks/>
          </p:cNvCxnSpPr>
          <p:nvPr/>
        </p:nvCxnSpPr>
        <p:spPr>
          <a:xfrm>
            <a:off x="4531225" y="2611619"/>
            <a:ext cx="2816030" cy="430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8DF46D1-2DD6-A62F-9532-64A3AD5482AB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>
            <a:off x="4481608" y="2629675"/>
            <a:ext cx="3189671" cy="288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CF3709A-4777-DEEF-97AB-3C7B8D2CF65A}"/>
              </a:ext>
            </a:extLst>
          </p:cNvPr>
          <p:cNvCxnSpPr>
            <a:cxnSpLocks/>
          </p:cNvCxnSpPr>
          <p:nvPr/>
        </p:nvCxnSpPr>
        <p:spPr>
          <a:xfrm flipV="1">
            <a:off x="3020893" y="2629344"/>
            <a:ext cx="2305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E14078BB-CA7C-D41A-282D-D192D620C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363997"/>
              </p:ext>
            </p:extLst>
          </p:nvPr>
        </p:nvGraphicFramePr>
        <p:xfrm>
          <a:off x="4780073" y="4140522"/>
          <a:ext cx="1228999" cy="206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999">
                  <a:extLst>
                    <a:ext uri="{9D8B030D-6E8A-4147-A177-3AD203B41FA5}">
                      <a16:colId xmlns:a16="http://schemas.microsoft.com/office/drawing/2014/main" val="1937408816"/>
                    </a:ext>
                  </a:extLst>
                </a:gridCol>
              </a:tblGrid>
              <a:tr h="280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ScoreBoard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397555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MG1Score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MG2Score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MG3Score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48960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ShowScoreBoard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64944"/>
                  </a:ext>
                </a:extLst>
              </a:tr>
            </a:tbl>
          </a:graphicData>
        </a:graphic>
      </p:graphicFrame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EA76309-EF5C-F1DF-3879-812133024BA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867108" y="3661314"/>
            <a:ext cx="1527464" cy="4342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98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7D72F-F535-4B66-8064-F4B8CA6C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DA4BC-7E57-49A3-A5AE-68DF7DBD7F8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팀 구성 현황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프로젝트 주제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주제 선정 배경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8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7D72F-F535-4B66-8064-F4B8CA6C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기획 창의성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DA4BC-7E57-49A3-A5AE-68DF7DBD7F8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게임 소개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국민대 나무 키우기 경진대회에 참여한 </a:t>
            </a:r>
            <a:r>
              <a:rPr lang="ko-KR" altLang="en-US" dirty="0" err="1"/>
              <a:t>김국민</a:t>
            </a:r>
            <a:r>
              <a:rPr lang="en-US" altLang="ko-KR" dirty="0"/>
              <a:t>! </a:t>
            </a:r>
            <a:r>
              <a:rPr lang="ko-KR" altLang="en-US" dirty="0"/>
              <a:t>미니게임을 통해 재배 장소</a:t>
            </a:r>
            <a:r>
              <a:rPr lang="en-US" altLang="ko-KR" dirty="0"/>
              <a:t>, </a:t>
            </a:r>
            <a:r>
              <a:rPr lang="ko-KR" altLang="en-US" dirty="0"/>
              <a:t>재배 도구</a:t>
            </a:r>
            <a:r>
              <a:rPr lang="en-US" altLang="ko-KR" dirty="0"/>
              <a:t>, </a:t>
            </a:r>
            <a:r>
              <a:rPr lang="ko-KR" altLang="en-US" dirty="0"/>
              <a:t>능력치를 얻을 수 있고</a:t>
            </a:r>
            <a:r>
              <a:rPr lang="en-US" altLang="ko-KR" dirty="0"/>
              <a:t>, </a:t>
            </a:r>
            <a:r>
              <a:rPr lang="ko-KR" altLang="en-US" dirty="0"/>
              <a:t>이에 따라 다양한 결과를 얻을 수 있다</a:t>
            </a:r>
            <a:r>
              <a:rPr lang="en-US" altLang="ko-KR" dirty="0"/>
              <a:t>! </a:t>
            </a:r>
            <a:r>
              <a:rPr lang="ko-KR" altLang="en-US" dirty="0"/>
              <a:t>과연 김국민은 나무 재배를 성공할 수 있을까</a:t>
            </a:r>
            <a:r>
              <a:rPr lang="en-US" altLang="ko-KR" dirty="0"/>
              <a:t>? </a:t>
            </a:r>
            <a:r>
              <a:rPr lang="ko-KR" altLang="en-US" dirty="0"/>
              <a:t>어떤 나무를 키워낼 수 있을까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901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7D72F-F535-4B66-8064-F4B8CA6C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기획 창의성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DA4BC-7E57-49A3-A5AE-68DF7DBD7F8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기존 게임 대비 차별성 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미니게임 </a:t>
            </a:r>
            <a:r>
              <a:rPr lang="en-US" altLang="ko-KR" dirty="0"/>
              <a:t>1</a:t>
            </a:r>
            <a:r>
              <a:rPr lang="ko-KR" altLang="en-US" dirty="0"/>
              <a:t> 결과에 따른 재배 도구 및 재배 장소 차별화</a:t>
            </a:r>
            <a:endParaRPr lang="en-US" altLang="ko-KR" dirty="0"/>
          </a:p>
          <a:p>
            <a:r>
              <a:rPr lang="ko-KR" altLang="en-US" dirty="0"/>
              <a:t>열매 개수 및 꽃 개수에 따른 성공 엔딩 차별화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성공 엔딩은 꽃과 열매가 자란 나무</a:t>
            </a:r>
            <a:r>
              <a:rPr lang="en-US" altLang="ko-KR" dirty="0"/>
              <a:t>, </a:t>
            </a:r>
            <a:r>
              <a:rPr lang="ko-KR" altLang="en-US" dirty="0"/>
              <a:t>꽃만 자란 나무</a:t>
            </a:r>
            <a:r>
              <a:rPr lang="en-US" altLang="ko-KR" dirty="0"/>
              <a:t>, </a:t>
            </a:r>
            <a:r>
              <a:rPr lang="ko-KR" altLang="en-US" dirty="0"/>
              <a:t>나뭇가지만 있는 나무로 구성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나뭇가지 개수에 따른 실패 엔딩도 존재</a:t>
            </a:r>
            <a:endParaRPr lang="en-US" altLang="ko-KR" dirty="0"/>
          </a:p>
          <a:p>
            <a:r>
              <a:rPr lang="ko-KR" altLang="en-US" dirty="0"/>
              <a:t>미니게임 </a:t>
            </a:r>
            <a:r>
              <a:rPr lang="en-US" altLang="ko-KR" dirty="0"/>
              <a:t>2,3</a:t>
            </a:r>
            <a:r>
              <a:rPr lang="ko-KR" altLang="en-US" dirty="0"/>
              <a:t>을 통해 능력치 조절 가능</a:t>
            </a:r>
            <a:endParaRPr lang="en-US" altLang="ko-KR" dirty="0"/>
          </a:p>
          <a:p>
            <a:r>
              <a:rPr lang="ko-KR" altLang="en-US" dirty="0"/>
              <a:t>진행상황에 따른 나무의 대화를 들을 수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4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7D72F-F535-4B66-8064-F4B8CA6C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기획 창의성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DA4BC-7E57-49A3-A5AE-68DF7DBD7F8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게임 기획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반드시 포함해야 할 사항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팀 구성인원에 맞는 미니 게임 구성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미니 게임을 관리하는 메인 메뉴 구성</a:t>
            </a:r>
          </a:p>
        </p:txBody>
      </p:sp>
    </p:spTree>
    <p:extLst>
      <p:ext uri="{BB962C8B-B14F-4D97-AF65-F5344CB8AC3E}">
        <p14:creationId xmlns:p14="http://schemas.microsoft.com/office/powerpoint/2010/main" val="354049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7D72F-F535-4B66-8064-F4B8CA6C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객체지향 설계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DA4BC-7E57-49A3-A5AE-68DF7DBD7F8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클래스 설계</a:t>
            </a:r>
            <a:endParaRPr lang="en-US" altLang="ko-KR" dirty="0"/>
          </a:p>
          <a:p>
            <a:pPr lvl="1"/>
            <a:r>
              <a:rPr lang="ko-KR" altLang="en-US" dirty="0"/>
              <a:t>클래스 설계를 위한 추상화 과정 설명</a:t>
            </a:r>
            <a:endParaRPr lang="en-US" altLang="ko-KR" dirty="0"/>
          </a:p>
          <a:p>
            <a:pPr lvl="1"/>
            <a:r>
              <a:rPr lang="ko-KR" altLang="en-US" dirty="0"/>
              <a:t>최소 </a:t>
            </a:r>
            <a:r>
              <a:rPr lang="en-US" altLang="ko-KR" dirty="0"/>
              <a:t>3</a:t>
            </a:r>
            <a:r>
              <a:rPr lang="ko-KR" altLang="en-US" dirty="0"/>
              <a:t>개 이상의 클래스 설계</a:t>
            </a:r>
            <a:endParaRPr lang="en-US" altLang="ko-KR" dirty="0"/>
          </a:p>
          <a:p>
            <a:pPr lvl="1"/>
            <a:r>
              <a:rPr lang="ko-KR" altLang="en-US" dirty="0"/>
              <a:t>상속관계 이용</a:t>
            </a:r>
            <a:r>
              <a:rPr lang="en-US" altLang="ko-KR" dirty="0"/>
              <a:t>( 6</a:t>
            </a:r>
            <a:r>
              <a:rPr lang="ko-KR" altLang="en-US" dirty="0"/>
              <a:t>장에서 </a:t>
            </a:r>
            <a:r>
              <a:rPr lang="ko-KR" altLang="en-US" dirty="0" err="1"/>
              <a:t>학습후</a:t>
            </a:r>
            <a:r>
              <a:rPr lang="ko-KR" altLang="en-US" dirty="0"/>
              <a:t> 완료 보고서에 포함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5B46A9-CCC5-4004-920B-93CE035DB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7" y="2714756"/>
            <a:ext cx="3994259" cy="251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5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7D72F-F535-4B66-8064-F4B8CA6C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객체지향 설계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DA4BC-7E57-49A3-A5AE-68DF7DBD7F8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클래스 설계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2C4177-11B0-4537-8962-6273D2C6F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46" y="1675905"/>
            <a:ext cx="6041496" cy="44559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8AF54B-64F6-4337-946C-702763BB074C}"/>
              </a:ext>
            </a:extLst>
          </p:cNvPr>
          <p:cNvSpPr txBox="1"/>
          <p:nvPr/>
        </p:nvSpPr>
        <p:spPr>
          <a:xfrm>
            <a:off x="1198179" y="1550504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예시</a:t>
            </a:r>
            <a:r>
              <a:rPr lang="en-US" altLang="ko-KR" sz="120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0965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7D72F-F535-4B66-8064-F4B8CA6C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객체지향 설계</a:t>
            </a:r>
            <a:endParaRPr lang="ko-KR" altLang="en-US" dirty="0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E0334E73-3667-71C8-07EC-C48AAFFFA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384875"/>
              </p:ext>
            </p:extLst>
          </p:nvPr>
        </p:nvGraphicFramePr>
        <p:xfrm>
          <a:off x="539552" y="896614"/>
          <a:ext cx="1309009" cy="206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009">
                  <a:extLst>
                    <a:ext uri="{9D8B030D-6E8A-4147-A177-3AD203B41FA5}">
                      <a16:colId xmlns:a16="http://schemas.microsoft.com/office/drawing/2014/main" val="1937408816"/>
                    </a:ext>
                  </a:extLst>
                </a:gridCol>
              </a:tblGrid>
              <a:tr h="280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Opening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397555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Flowercnt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Fruitcnt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Branchcnt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Playername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48960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GetPlayerName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Reset()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Guide()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Caution()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6494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C0A3430-F78A-EC8A-04A3-B52C7DF74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878204"/>
              </p:ext>
            </p:extLst>
          </p:nvPr>
        </p:nvGraphicFramePr>
        <p:xfrm>
          <a:off x="4572000" y="896613"/>
          <a:ext cx="1405890" cy="2177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890">
                  <a:extLst>
                    <a:ext uri="{9D8B030D-6E8A-4147-A177-3AD203B41FA5}">
                      <a16:colId xmlns:a16="http://schemas.microsoft.com/office/drawing/2014/main" val="1937408816"/>
                    </a:ext>
                  </a:extLst>
                </a:gridCol>
              </a:tblGrid>
              <a:tr h="280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GetToolandPlace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397555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Place1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Place2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Place3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Tool1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Tool2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Tool3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48960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ShowPlaceAndTool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6494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BF1D28C-D27E-7874-FE08-94455A61C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38255"/>
              </p:ext>
            </p:extLst>
          </p:nvPr>
        </p:nvGraphicFramePr>
        <p:xfrm>
          <a:off x="539552" y="3898109"/>
          <a:ext cx="1228999" cy="206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999">
                  <a:extLst>
                    <a:ext uri="{9D8B030D-6E8A-4147-A177-3AD203B41FA5}">
                      <a16:colId xmlns:a16="http://schemas.microsoft.com/office/drawing/2014/main" val="1937408816"/>
                    </a:ext>
                  </a:extLst>
                </a:gridCol>
              </a:tblGrid>
              <a:tr h="280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Progress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397555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Progress</a:t>
                      </a:r>
                    </a:p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48960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ShowProgressBar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ShowScore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ShowTreeSaying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649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C3AA10D-9750-B502-E84F-9500B10AF0B1}"/>
              </a:ext>
            </a:extLst>
          </p:cNvPr>
          <p:cNvSpPr txBox="1"/>
          <p:nvPr/>
        </p:nvSpPr>
        <p:spPr>
          <a:xfrm>
            <a:off x="2228850" y="896613"/>
            <a:ext cx="22288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Class(</a:t>
            </a:r>
            <a:r>
              <a:rPr lang="ko-KR" altLang="en-US" sz="1200" dirty="0"/>
              <a:t>오프닝</a:t>
            </a:r>
            <a:r>
              <a:rPr lang="en-US" altLang="ko-KR" sz="1200" dirty="0"/>
              <a:t>)</a:t>
            </a:r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능력치인</a:t>
            </a:r>
            <a:endParaRPr lang="en-US" altLang="ko-KR" sz="1200" dirty="0"/>
          </a:p>
          <a:p>
            <a:pPr algn="ctr"/>
            <a:r>
              <a:rPr lang="ko-KR" altLang="en-US" sz="1200" dirty="0"/>
              <a:t>꽃</a:t>
            </a:r>
            <a:r>
              <a:rPr lang="en-US" altLang="ko-KR" sz="1200" dirty="0"/>
              <a:t>, </a:t>
            </a:r>
            <a:r>
              <a:rPr lang="ko-KR" altLang="en-US" sz="1200" dirty="0"/>
              <a:t>열매</a:t>
            </a:r>
            <a:r>
              <a:rPr lang="en-US" altLang="ko-KR" sz="1200" dirty="0"/>
              <a:t>, </a:t>
            </a:r>
            <a:r>
              <a:rPr lang="ko-KR" altLang="en-US" sz="1200" dirty="0"/>
              <a:t>나뭇가지 </a:t>
            </a:r>
            <a:endParaRPr lang="en-US" altLang="ko-KR" sz="1200" dirty="0"/>
          </a:p>
          <a:p>
            <a:pPr algn="ctr"/>
            <a:r>
              <a:rPr lang="ko-KR" altLang="en-US" sz="1200" dirty="0"/>
              <a:t>카운트하는 필드</a:t>
            </a:r>
            <a:endParaRPr lang="en-US" altLang="ko-KR" sz="1200" dirty="0"/>
          </a:p>
          <a:p>
            <a:pPr algn="ctr"/>
            <a:r>
              <a:rPr lang="ko-KR" altLang="en-US" sz="1200" dirty="0"/>
              <a:t>플레이어 이름 저장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플레이어 이름 </a:t>
            </a:r>
            <a:r>
              <a:rPr lang="ko-KR" altLang="en-US" sz="1200" dirty="0" err="1"/>
              <a:t>입력받아</a:t>
            </a:r>
            <a:r>
              <a:rPr lang="ko-KR" altLang="en-US" sz="1200" dirty="0"/>
              <a:t> 출력</a:t>
            </a:r>
            <a:endParaRPr lang="en-US" altLang="ko-KR" sz="1200" dirty="0"/>
          </a:p>
          <a:p>
            <a:pPr algn="ctr"/>
            <a:r>
              <a:rPr lang="ko-KR" altLang="en-US" sz="1200" dirty="0"/>
              <a:t>능력치 리셋 메소드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게임방법 설명 메소드</a:t>
            </a:r>
            <a:endParaRPr lang="en-US" altLang="ko-KR" sz="1200" dirty="0"/>
          </a:p>
          <a:p>
            <a:pPr algn="ctr"/>
            <a:r>
              <a:rPr lang="ko-KR" altLang="en-US" sz="1200" dirty="0"/>
              <a:t>주의사항 메소드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FDBB9-E196-0F9E-31C7-4B482497B54D}"/>
              </a:ext>
            </a:extLst>
          </p:cNvPr>
          <p:cNvSpPr txBox="1"/>
          <p:nvPr/>
        </p:nvSpPr>
        <p:spPr>
          <a:xfrm>
            <a:off x="6215578" y="896613"/>
            <a:ext cx="23888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Class(</a:t>
            </a:r>
            <a:r>
              <a:rPr lang="ko-KR" altLang="en-US" sz="1200" dirty="0"/>
              <a:t>도구와 재배장소</a:t>
            </a:r>
            <a:r>
              <a:rPr lang="en-US" altLang="ko-KR" sz="1200" dirty="0"/>
              <a:t>)</a:t>
            </a:r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장소 </a:t>
            </a:r>
            <a:r>
              <a:rPr lang="en-US" altLang="ko-KR" sz="1200" dirty="0"/>
              <a:t>1,2,3 </a:t>
            </a:r>
            <a:r>
              <a:rPr lang="ko-KR" altLang="en-US" sz="1200" dirty="0"/>
              <a:t>필드</a:t>
            </a:r>
            <a:endParaRPr lang="en-US" altLang="ko-KR" sz="1200" dirty="0"/>
          </a:p>
          <a:p>
            <a:pPr algn="ctr"/>
            <a:r>
              <a:rPr lang="ko-KR" altLang="en-US" sz="1200" dirty="0"/>
              <a:t>재배도구 </a:t>
            </a:r>
            <a:r>
              <a:rPr lang="en-US" altLang="ko-KR" sz="1200" dirty="0"/>
              <a:t>1,2,3 </a:t>
            </a:r>
            <a:r>
              <a:rPr lang="ko-KR" altLang="en-US" sz="1200" dirty="0"/>
              <a:t>필드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미니게임 </a:t>
            </a:r>
            <a:r>
              <a:rPr lang="en-US" altLang="ko-KR" sz="1200" dirty="0"/>
              <a:t>1</a:t>
            </a:r>
            <a:r>
              <a:rPr lang="ko-KR" altLang="en-US" sz="1200" dirty="0"/>
              <a:t>과 연결</a:t>
            </a:r>
            <a:endParaRPr lang="en-US" altLang="ko-KR" sz="1200" dirty="0"/>
          </a:p>
          <a:p>
            <a:pPr algn="ctr"/>
            <a:r>
              <a:rPr lang="ko-KR" altLang="en-US" sz="1200" dirty="0"/>
              <a:t>미니게임 스코어에 따라 </a:t>
            </a:r>
            <a:endParaRPr lang="en-US" altLang="ko-KR" sz="1200" dirty="0"/>
          </a:p>
          <a:p>
            <a:pPr algn="ctr"/>
            <a:r>
              <a:rPr lang="ko-KR" altLang="en-US" sz="1200" dirty="0"/>
              <a:t>장소와 재배도구 출력 메소드</a:t>
            </a:r>
            <a:endParaRPr lang="en-US" altLang="ko-KR" sz="1200" dirty="0"/>
          </a:p>
          <a:p>
            <a:pPr algn="ctr"/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27DBF-BB15-23E4-1300-9C39BD99573C}"/>
              </a:ext>
            </a:extLst>
          </p:cNvPr>
          <p:cNvSpPr txBox="1"/>
          <p:nvPr/>
        </p:nvSpPr>
        <p:spPr>
          <a:xfrm>
            <a:off x="1975048" y="3837728"/>
            <a:ext cx="2596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Class(</a:t>
            </a:r>
            <a:r>
              <a:rPr lang="ko-KR" altLang="en-US" sz="1200" dirty="0"/>
              <a:t>진행상황</a:t>
            </a:r>
            <a:r>
              <a:rPr lang="en-US" altLang="ko-KR" sz="1200" dirty="0"/>
              <a:t>)</a:t>
            </a:r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진행상황 카운트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진행상황에 따른 진행 정도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막대나 도형으로 표시</a:t>
            </a:r>
            <a:r>
              <a:rPr lang="en-US" altLang="ko-KR" sz="1200" dirty="0"/>
              <a:t>)</a:t>
            </a:r>
          </a:p>
          <a:p>
            <a:pPr algn="ctr"/>
            <a:r>
              <a:rPr lang="ko-KR" altLang="en-US" sz="1200" dirty="0"/>
              <a:t>능력치를 점수로 환산해 표시</a:t>
            </a:r>
            <a:endParaRPr lang="en-US" altLang="ko-KR" sz="1200" dirty="0"/>
          </a:p>
          <a:p>
            <a:pPr algn="ctr"/>
            <a:r>
              <a:rPr lang="ko-KR" altLang="en-US" sz="1200" dirty="0"/>
              <a:t>진행상황에 따른 나무의 대화 듣기</a:t>
            </a:r>
            <a:endParaRPr lang="en-US" altLang="ko-KR" sz="1200" dirty="0"/>
          </a:p>
          <a:p>
            <a:pPr algn="ctr"/>
            <a:endParaRPr lang="en-US" altLang="ko-KR" sz="12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290FC3A-EB2E-D70A-7CE1-307931E66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173180"/>
              </p:ext>
            </p:extLst>
          </p:nvPr>
        </p:nvGraphicFramePr>
        <p:xfrm>
          <a:off x="4660445" y="3898109"/>
          <a:ext cx="1228999" cy="206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999">
                  <a:extLst>
                    <a:ext uri="{9D8B030D-6E8A-4147-A177-3AD203B41FA5}">
                      <a16:colId xmlns:a16="http://schemas.microsoft.com/office/drawing/2014/main" val="1937408816"/>
                    </a:ext>
                  </a:extLst>
                </a:gridCol>
              </a:tblGrid>
              <a:tr h="280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ScoreBoard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397555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MG1Score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MG2Score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MG3Score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48960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ShowScoreBoard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6494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B3B32D6-C3A6-E634-3296-D239B4B11A01}"/>
              </a:ext>
            </a:extLst>
          </p:cNvPr>
          <p:cNvSpPr txBox="1"/>
          <p:nvPr/>
        </p:nvSpPr>
        <p:spPr>
          <a:xfrm>
            <a:off x="6111537" y="3837728"/>
            <a:ext cx="2596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Class(</a:t>
            </a:r>
            <a:r>
              <a:rPr lang="ko-KR" altLang="en-US" sz="1200" dirty="0"/>
              <a:t>스코어보드</a:t>
            </a:r>
            <a:r>
              <a:rPr lang="en-US" altLang="ko-KR" sz="1200" dirty="0"/>
              <a:t>)</a:t>
            </a:r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미니게임 </a:t>
            </a:r>
            <a:r>
              <a:rPr lang="en-US" altLang="ko-KR" sz="1200" dirty="0"/>
              <a:t>1,2,3 </a:t>
            </a:r>
            <a:r>
              <a:rPr lang="ko-KR" altLang="en-US" sz="1200" dirty="0"/>
              <a:t>스코어 필드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미니게임 스코어 및 진행 여부 확인</a:t>
            </a:r>
            <a:endParaRPr lang="en-US" altLang="ko-KR" sz="1200" dirty="0"/>
          </a:p>
          <a:p>
            <a:pPr algn="ctr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3534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7D72F-F535-4B66-8064-F4B8CA6C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객체지향 설계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5DA16D1-D889-84E4-7091-7B65BB372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219832"/>
              </p:ext>
            </p:extLst>
          </p:nvPr>
        </p:nvGraphicFramePr>
        <p:xfrm>
          <a:off x="539552" y="928196"/>
          <a:ext cx="1228999" cy="206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999">
                  <a:extLst>
                    <a:ext uri="{9D8B030D-6E8A-4147-A177-3AD203B41FA5}">
                      <a16:colId xmlns:a16="http://schemas.microsoft.com/office/drawing/2014/main" val="1937408816"/>
                    </a:ext>
                  </a:extLst>
                </a:gridCol>
              </a:tblGrid>
              <a:tr h="280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MiniGame1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397555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Score</a:t>
                      </a:r>
                    </a:p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48960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Intro()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Guide()</a:t>
                      </a: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GamePlay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ShowResult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6494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F679E5A-661E-9324-D1F5-F3C2D81C1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473141"/>
              </p:ext>
            </p:extLst>
          </p:nvPr>
        </p:nvGraphicFramePr>
        <p:xfrm>
          <a:off x="4319972" y="928195"/>
          <a:ext cx="1228999" cy="206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999">
                  <a:extLst>
                    <a:ext uri="{9D8B030D-6E8A-4147-A177-3AD203B41FA5}">
                      <a16:colId xmlns:a16="http://schemas.microsoft.com/office/drawing/2014/main" val="1937408816"/>
                    </a:ext>
                  </a:extLst>
                </a:gridCol>
              </a:tblGrid>
              <a:tr h="280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MiniGame2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397555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Score</a:t>
                      </a:r>
                    </a:p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48960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Intro()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Guide()</a:t>
                      </a: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GamePlay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ShowResult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6494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B2BECB-F425-7678-A47F-423EB772D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252353"/>
              </p:ext>
            </p:extLst>
          </p:nvPr>
        </p:nvGraphicFramePr>
        <p:xfrm>
          <a:off x="539552" y="3866528"/>
          <a:ext cx="1228999" cy="206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999">
                  <a:extLst>
                    <a:ext uri="{9D8B030D-6E8A-4147-A177-3AD203B41FA5}">
                      <a16:colId xmlns:a16="http://schemas.microsoft.com/office/drawing/2014/main" val="1937408816"/>
                    </a:ext>
                  </a:extLst>
                </a:gridCol>
              </a:tblGrid>
              <a:tr h="280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MiniGame3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397555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Score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48960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Intro()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Guide()</a:t>
                      </a: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GamePlay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ShowResult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649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3696E5-E2EE-3A9B-4435-B93AD0EC939B}"/>
              </a:ext>
            </a:extLst>
          </p:cNvPr>
          <p:cNvSpPr txBox="1"/>
          <p:nvPr/>
        </p:nvSpPr>
        <p:spPr>
          <a:xfrm>
            <a:off x="2354580" y="896613"/>
            <a:ext cx="2103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Class(</a:t>
            </a:r>
            <a:r>
              <a:rPr lang="ko-KR" altLang="en-US" sz="1200" dirty="0"/>
              <a:t>미니게임</a:t>
            </a:r>
            <a:r>
              <a:rPr lang="en-US" altLang="ko-KR" sz="1200" dirty="0"/>
              <a:t>1)</a:t>
            </a:r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점수 필드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 err="1"/>
              <a:t>메인화면</a:t>
            </a:r>
            <a:r>
              <a:rPr lang="en-US" altLang="ko-KR" sz="1200" dirty="0"/>
              <a:t> </a:t>
            </a:r>
            <a:r>
              <a:rPr lang="ko-KR" altLang="en-US" sz="1200" dirty="0"/>
              <a:t>메소드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게임방법 설명 메소드</a:t>
            </a:r>
            <a:endParaRPr lang="en-US" altLang="ko-KR" sz="1200" dirty="0"/>
          </a:p>
          <a:p>
            <a:pPr algn="ctr"/>
            <a:r>
              <a:rPr lang="ko-KR" altLang="en-US" sz="1200" dirty="0"/>
              <a:t>미니게임</a:t>
            </a:r>
            <a:r>
              <a:rPr lang="en-US" altLang="ko-KR" sz="1200" dirty="0"/>
              <a:t>1 </a:t>
            </a:r>
            <a:r>
              <a:rPr lang="ko-KR" altLang="en-US" sz="1200" dirty="0"/>
              <a:t>화면 메소드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결과창</a:t>
            </a:r>
            <a:r>
              <a:rPr lang="ko-KR" altLang="en-US" sz="1200" dirty="0"/>
              <a:t> 메소드</a:t>
            </a:r>
            <a:endParaRPr lang="en-US" altLang="ko-KR" sz="1200" dirty="0"/>
          </a:p>
          <a:p>
            <a:pPr algn="ctr"/>
            <a:endParaRPr lang="en-US" altLang="ko-KR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40A98-F9A0-1148-C857-9C3DC76CFFAD}"/>
              </a:ext>
            </a:extLst>
          </p:cNvPr>
          <p:cNvSpPr txBox="1"/>
          <p:nvPr/>
        </p:nvSpPr>
        <p:spPr>
          <a:xfrm>
            <a:off x="5703570" y="896613"/>
            <a:ext cx="2103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Class(</a:t>
            </a:r>
            <a:r>
              <a:rPr lang="ko-KR" altLang="en-US" sz="1200" dirty="0"/>
              <a:t>미니게임</a:t>
            </a:r>
            <a:r>
              <a:rPr lang="en-US" altLang="ko-KR" sz="1200" dirty="0"/>
              <a:t>2)</a:t>
            </a:r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점수 필드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 err="1"/>
              <a:t>메인화면</a:t>
            </a:r>
            <a:r>
              <a:rPr lang="en-US" altLang="ko-KR" sz="1200" dirty="0"/>
              <a:t> </a:t>
            </a:r>
            <a:r>
              <a:rPr lang="ko-KR" altLang="en-US" sz="1200" dirty="0"/>
              <a:t>메소드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게임방법 설명 메소드</a:t>
            </a:r>
            <a:endParaRPr lang="en-US" altLang="ko-KR" sz="1200" dirty="0"/>
          </a:p>
          <a:p>
            <a:pPr algn="ctr"/>
            <a:r>
              <a:rPr lang="ko-KR" altLang="en-US" sz="1200" dirty="0"/>
              <a:t>미니게임</a:t>
            </a:r>
            <a:r>
              <a:rPr lang="en-US" altLang="ko-KR" sz="1200" dirty="0"/>
              <a:t>2 </a:t>
            </a:r>
            <a:r>
              <a:rPr lang="ko-KR" altLang="en-US" sz="1200" dirty="0"/>
              <a:t>화면 메소드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결과창</a:t>
            </a:r>
            <a:r>
              <a:rPr lang="ko-KR" altLang="en-US" sz="1200" dirty="0"/>
              <a:t> 메소드</a:t>
            </a:r>
            <a:endParaRPr lang="en-US" altLang="ko-KR" sz="1200" dirty="0"/>
          </a:p>
          <a:p>
            <a:pPr algn="ctr"/>
            <a:endParaRPr lang="en-US" altLang="ko-KR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CB9F36-3417-DE49-003D-48583699EF03}"/>
              </a:ext>
            </a:extLst>
          </p:cNvPr>
          <p:cNvSpPr txBox="1"/>
          <p:nvPr/>
        </p:nvSpPr>
        <p:spPr>
          <a:xfrm>
            <a:off x="2216852" y="3866528"/>
            <a:ext cx="2103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Class(</a:t>
            </a:r>
            <a:r>
              <a:rPr lang="ko-KR" altLang="en-US" sz="1200" dirty="0"/>
              <a:t>미니게임</a:t>
            </a:r>
            <a:r>
              <a:rPr lang="en-US" altLang="ko-KR" sz="1200" dirty="0"/>
              <a:t>3)</a:t>
            </a:r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점수 필드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 err="1"/>
              <a:t>메인화면</a:t>
            </a:r>
            <a:r>
              <a:rPr lang="en-US" altLang="ko-KR" sz="1200" dirty="0"/>
              <a:t> </a:t>
            </a:r>
            <a:r>
              <a:rPr lang="ko-KR" altLang="en-US" sz="1200" dirty="0"/>
              <a:t>메소드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게임방법 설명 메소드</a:t>
            </a:r>
            <a:endParaRPr lang="en-US" altLang="ko-KR" sz="1200" dirty="0"/>
          </a:p>
          <a:p>
            <a:pPr algn="ctr"/>
            <a:r>
              <a:rPr lang="ko-KR" altLang="en-US" sz="1200" dirty="0"/>
              <a:t>미니게임</a:t>
            </a:r>
            <a:r>
              <a:rPr lang="en-US" altLang="ko-KR" sz="1200" dirty="0"/>
              <a:t>3 </a:t>
            </a:r>
            <a:r>
              <a:rPr lang="ko-KR" altLang="en-US" sz="1200" dirty="0"/>
              <a:t>화면 메소드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결과창</a:t>
            </a:r>
            <a:r>
              <a:rPr lang="ko-KR" altLang="en-US" sz="1200" dirty="0"/>
              <a:t> 메소드</a:t>
            </a:r>
            <a:endParaRPr lang="en-US" altLang="ko-KR" sz="1200" dirty="0"/>
          </a:p>
          <a:p>
            <a:pPr algn="ctr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330113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9326</TotalTime>
  <Words>571</Words>
  <Application>Microsoft Office PowerPoint</Application>
  <PresentationFormat>화면 슬라이드 쇼(4:3)</PresentationFormat>
  <Paragraphs>270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HY헤드라인M</vt:lpstr>
      <vt:lpstr>HY견명조</vt:lpstr>
      <vt:lpstr>맑은 고딕</vt:lpstr>
      <vt:lpstr>Arial</vt:lpstr>
      <vt:lpstr>Wingdings</vt:lpstr>
      <vt:lpstr>2_Office 테마</vt:lpstr>
      <vt:lpstr>객체지향프로그램 프로젝트 기획안</vt:lpstr>
      <vt:lpstr>서론</vt:lpstr>
      <vt:lpstr>기획 창의성</vt:lpstr>
      <vt:lpstr>기획 창의성</vt:lpstr>
      <vt:lpstr>기획 창의성</vt:lpstr>
      <vt:lpstr>객체지향 설계</vt:lpstr>
      <vt:lpstr>객체지향 설계</vt:lpstr>
      <vt:lpstr>객체지향 설계</vt:lpstr>
      <vt:lpstr>객체지향 설계</vt:lpstr>
      <vt:lpstr>객체지향 설계</vt:lpstr>
      <vt:lpstr>객체지향 설계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정호용(학부생-소프트웨어전공)</cp:lastModifiedBy>
  <cp:revision>417</cp:revision>
  <cp:lastPrinted>2020-08-24T07:06:55Z</cp:lastPrinted>
  <dcterms:created xsi:type="dcterms:W3CDTF">2017-01-09T05:29:11Z</dcterms:created>
  <dcterms:modified xsi:type="dcterms:W3CDTF">2022-11-02T14:57:42Z</dcterms:modified>
</cp:coreProperties>
</file>