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theme/themeOverride1.xml" ContentType="application/vnd.openxmlformats-officedocument.themeOverride+xml"/>
  <Override PartName="/ppt/tags/tag47.xml" ContentType="application/vnd.openxmlformats-officedocument.presentationml.tags+xml"/>
  <Override PartName="/ppt/notesSlides/notesSlide42.xml" ContentType="application/vnd.openxmlformats-officedocument.presentationml.notesSlide+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notesSlides/notesSlide49.xml" ContentType="application/vnd.openxmlformats-officedocument.presentationml.notesSlide+xml"/>
  <Override PartName="/ppt/tags/tag55.xml" ContentType="application/vnd.openxmlformats-officedocument.presentationml.tags+xml"/>
  <Override PartName="/ppt/notesSlides/notesSlide50.xml" ContentType="application/vnd.openxmlformats-officedocument.presentationml.notesSlide+xml"/>
  <Override PartName="/ppt/tags/tag56.xml" ContentType="application/vnd.openxmlformats-officedocument.presentationml.tags+xml"/>
  <Override PartName="/ppt/notesSlides/notesSlide51.xml" ContentType="application/vnd.openxmlformats-officedocument.presentationml.notesSlide+xml"/>
  <Override PartName="/ppt/tags/tag57.xml" ContentType="application/vnd.openxmlformats-officedocument.presentationml.tags+xml"/>
  <Override PartName="/ppt/notesSlides/notesSlide52.xml" ContentType="application/vnd.openxmlformats-officedocument.presentationml.notesSlide+xml"/>
  <Override PartName="/ppt/tags/tag58.xml" ContentType="application/vnd.openxmlformats-officedocument.presentationml.tags+xml"/>
  <Override PartName="/ppt/notesSlides/notesSlide53.xml" ContentType="application/vnd.openxmlformats-officedocument.presentationml.notesSlide+xml"/>
  <Override PartName="/ppt/tags/tag59.xml" ContentType="application/vnd.openxmlformats-officedocument.presentationml.tags+xml"/>
  <Override PartName="/ppt/notesSlides/notesSlide54.xml" ContentType="application/vnd.openxmlformats-officedocument.presentationml.notesSlide+xml"/>
  <Override PartName="/ppt/tags/tag60.xml" ContentType="application/vnd.openxmlformats-officedocument.presentationml.tags+xml"/>
  <Override PartName="/ppt/notesSlides/notesSlide55.xml" ContentType="application/vnd.openxmlformats-officedocument.presentationml.notesSlide+xml"/>
  <Override PartName="/ppt/tags/tag61.xml" ContentType="application/vnd.openxmlformats-officedocument.presentationml.tags+xml"/>
  <Override PartName="/ppt/notesSlides/notesSlide56.xml" ContentType="application/vnd.openxmlformats-officedocument.presentationml.notesSlide+xml"/>
  <Override PartName="/ppt/tags/tag62.xml" ContentType="application/vnd.openxmlformats-officedocument.presentationml.tags+xml"/>
  <Override PartName="/ppt/notesSlides/notesSlide57.xml" ContentType="application/vnd.openxmlformats-officedocument.presentationml.notesSlide+xml"/>
  <Override PartName="/ppt/tags/tag63.xml" ContentType="application/vnd.openxmlformats-officedocument.presentationml.tags+xml"/>
  <Override PartName="/ppt/notesSlides/notesSlide58.xml" ContentType="application/vnd.openxmlformats-officedocument.presentationml.notesSlide+xml"/>
  <Override PartName="/ppt/tags/tag64.xml" ContentType="application/vnd.openxmlformats-officedocument.presentationml.tags+xml"/>
  <Override PartName="/ppt/notesSlides/notesSlide59.xml" ContentType="application/vnd.openxmlformats-officedocument.presentationml.notesSlide+xml"/>
  <Override PartName="/ppt/tags/tag65.xml" ContentType="application/vnd.openxmlformats-officedocument.presentationml.tags+xml"/>
  <Override PartName="/ppt/notesSlides/notesSlide60.xml" ContentType="application/vnd.openxmlformats-officedocument.presentationml.notesSlide+xml"/>
  <Override PartName="/ppt/tags/tag66.xml" ContentType="application/vnd.openxmlformats-officedocument.presentationml.tags+xml"/>
  <Override PartName="/ppt/notesSlides/notesSlide61.xml" ContentType="application/vnd.openxmlformats-officedocument.presentationml.notesSlide+xml"/>
  <Override PartName="/ppt/tags/tag67.xml" ContentType="application/vnd.openxmlformats-officedocument.presentationml.tags+xml"/>
  <Override PartName="/ppt/notesSlides/notesSlide62.xml" ContentType="application/vnd.openxmlformats-officedocument.presentationml.notesSlide+xml"/>
  <Override PartName="/ppt/tags/tag68.xml" ContentType="application/vnd.openxmlformats-officedocument.presentationml.tags+xml"/>
  <Override PartName="/ppt/notesSlides/notesSlide63.xml" ContentType="application/vnd.openxmlformats-officedocument.presentationml.notesSlide+xml"/>
  <Override PartName="/ppt/tags/tag69.xml" ContentType="application/vnd.openxmlformats-officedocument.presentationml.tags+xml"/>
  <Override PartName="/ppt/notesSlides/notesSlide64.xml" ContentType="application/vnd.openxmlformats-officedocument.presentationml.notesSlide+xml"/>
  <Override PartName="/ppt/tags/tag70.xml" ContentType="application/vnd.openxmlformats-officedocument.presentationml.tags+xml"/>
  <Override PartName="/ppt/notesSlides/notesSlide65.xml" ContentType="application/vnd.openxmlformats-officedocument.presentationml.notesSlide+xml"/>
  <Override PartName="/ppt/tags/tag71.xml" ContentType="application/vnd.openxmlformats-officedocument.presentationml.tags+xml"/>
  <Override PartName="/ppt/notesSlides/notesSlide66.xml" ContentType="application/vnd.openxmlformats-officedocument.presentationml.notesSlide+xml"/>
  <Override PartName="/ppt/tags/tag72.xml" ContentType="application/vnd.openxmlformats-officedocument.presentationml.tags+xml"/>
  <Override PartName="/ppt/notesSlides/notesSlide67.xml" ContentType="application/vnd.openxmlformats-officedocument.presentationml.notesSlide+xml"/>
  <Override PartName="/ppt/tags/tag73.xml" ContentType="application/vnd.openxmlformats-officedocument.presentationml.tags+xml"/>
  <Override PartName="/ppt/notesSlides/notesSlide68.xml" ContentType="application/vnd.openxmlformats-officedocument.presentationml.notesSlide+xml"/>
  <Override PartName="/ppt/tags/tag74.xml" ContentType="application/vnd.openxmlformats-officedocument.presentationml.tags+xml"/>
  <Override PartName="/ppt/notesSlides/notesSlide69.xml" ContentType="application/vnd.openxmlformats-officedocument.presentationml.notesSlide+xml"/>
  <Override PartName="/ppt/tags/tag75.xml" ContentType="application/vnd.openxmlformats-officedocument.presentationml.tags+xml"/>
  <Override PartName="/ppt/notesSlides/notesSlide70.xml" ContentType="application/vnd.openxmlformats-officedocument.presentationml.notesSlide+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notesSlides/notesSlide73.xml" ContentType="application/vnd.openxmlformats-officedocument.presentationml.notesSlide+xml"/>
  <Override PartName="/ppt/tags/tag79.xml" ContentType="application/vnd.openxmlformats-officedocument.presentationml.tags+xml"/>
  <Override PartName="/ppt/notesSlides/notesSlide74.xml" ContentType="application/vnd.openxmlformats-officedocument.presentationml.notesSlide+xml"/>
  <Override PartName="/ppt/tags/tag80.xml" ContentType="application/vnd.openxmlformats-officedocument.presentationml.tags+xml"/>
  <Override PartName="/ppt/notesSlides/notesSlide75.xml" ContentType="application/vnd.openxmlformats-officedocument.presentationml.notesSlide+xml"/>
  <Override PartName="/ppt/tags/tag81.xml" ContentType="application/vnd.openxmlformats-officedocument.presentationml.tags+xml"/>
  <Override PartName="/ppt/notesSlides/notesSlide76.xml" ContentType="application/vnd.openxmlformats-officedocument.presentationml.notesSlide+xml"/>
  <Override PartName="/ppt/tags/tag82.xml" ContentType="application/vnd.openxmlformats-officedocument.presentationml.tags+xml"/>
  <Override PartName="/ppt/notesSlides/notesSlide77.xml" ContentType="application/vnd.openxmlformats-officedocument.presentationml.notesSlide+xml"/>
  <Override PartName="/ppt/tags/tag83.xml" ContentType="application/vnd.openxmlformats-officedocument.presentationml.tags+xml"/>
  <Override PartName="/ppt/notesSlides/notesSlide78.xml" ContentType="application/vnd.openxmlformats-officedocument.presentationml.notesSlide+xml"/>
  <Override PartName="/ppt/tags/tag84.xml" ContentType="application/vnd.openxmlformats-officedocument.presentationml.tags+xml"/>
  <Override PartName="/ppt/notesSlides/notesSlide79.xml" ContentType="application/vnd.openxmlformats-officedocument.presentationml.notesSlide+xml"/>
  <Override PartName="/ppt/tags/tag85.xml" ContentType="application/vnd.openxmlformats-officedocument.presentationml.tags+xml"/>
  <Override PartName="/ppt/notesSlides/notesSlide80.xml" ContentType="application/vnd.openxmlformats-officedocument.presentationml.notesSlide+xml"/>
  <Override PartName="/ppt/tags/tag86.xml" ContentType="application/vnd.openxmlformats-officedocument.presentationml.tags+xml"/>
  <Override PartName="/ppt/notesSlides/notesSlide81.xml" ContentType="application/vnd.openxmlformats-officedocument.presentationml.notesSlide+xml"/>
  <Override PartName="/ppt/tags/tag87.xml" ContentType="application/vnd.openxmlformats-officedocument.presentationml.tags+xml"/>
  <Override PartName="/ppt/notesSlides/notesSlide82.xml" ContentType="application/vnd.openxmlformats-officedocument.presentationml.notesSlide+xml"/>
  <Override PartName="/ppt/tags/tag88.xml" ContentType="application/vnd.openxmlformats-officedocument.presentationml.tags+xml"/>
  <Override PartName="/ppt/notesSlides/notesSlide83.xml" ContentType="application/vnd.openxmlformats-officedocument.presentationml.notesSlide+xml"/>
  <Override PartName="/ppt/tags/tag89.xml" ContentType="application/vnd.openxmlformats-officedocument.presentationml.tags+xml"/>
  <Override PartName="/ppt/notesSlides/notesSlide84.xml" ContentType="application/vnd.openxmlformats-officedocument.presentationml.notesSlide+xml"/>
  <Override PartName="/ppt/tags/tag90.xml" ContentType="application/vnd.openxmlformats-officedocument.presentationml.tags+xml"/>
  <Override PartName="/ppt/notesSlides/notesSlide85.xml" ContentType="application/vnd.openxmlformats-officedocument.presentationml.notesSlide+xml"/>
  <Override PartName="/ppt/tags/tag91.xml" ContentType="application/vnd.openxmlformats-officedocument.presentationml.tags+xml"/>
  <Override PartName="/ppt/notesSlides/notesSlide86.xml" ContentType="application/vnd.openxmlformats-officedocument.presentationml.notesSlide+xml"/>
  <Override PartName="/ppt/tags/tag92.xml" ContentType="application/vnd.openxmlformats-officedocument.presentationml.tags+xml"/>
  <Override PartName="/ppt/notesSlides/notesSlide87.xml" ContentType="application/vnd.openxmlformats-officedocument.presentationml.notesSlide+xml"/>
  <Override PartName="/ppt/tags/tag93.xml" ContentType="application/vnd.openxmlformats-officedocument.presentationml.tags+xml"/>
  <Override PartName="/ppt/notesSlides/notesSlide88.xml" ContentType="application/vnd.openxmlformats-officedocument.presentationml.notesSlide+xml"/>
  <Override PartName="/ppt/tags/tag94.xml" ContentType="application/vnd.openxmlformats-officedocument.presentationml.tags+xml"/>
  <Override PartName="/ppt/notesSlides/notesSlide89.xml" ContentType="application/vnd.openxmlformats-officedocument.presentationml.notesSlide+xml"/>
  <Override PartName="/ppt/tags/tag95.xml" ContentType="application/vnd.openxmlformats-officedocument.presentationml.tags+xml"/>
  <Override PartName="/ppt/notesSlides/notesSlide90.xml" ContentType="application/vnd.openxmlformats-officedocument.presentationml.notesSlide+xml"/>
  <Override PartName="/ppt/tags/tag96.xml" ContentType="application/vnd.openxmlformats-officedocument.presentationml.tags+xml"/>
  <Override PartName="/ppt/notesSlides/notesSlide91.xml" ContentType="application/vnd.openxmlformats-officedocument.presentationml.notesSlide+xml"/>
  <Override PartName="/ppt/tags/tag97.xml" ContentType="application/vnd.openxmlformats-officedocument.presentationml.tags+xml"/>
  <Override PartName="/ppt/notesSlides/notesSlide92.xml" ContentType="application/vnd.openxmlformats-officedocument.presentationml.notesSlide+xml"/>
  <Override PartName="/ppt/tags/tag98.xml" ContentType="application/vnd.openxmlformats-officedocument.presentationml.tags+xml"/>
  <Override PartName="/ppt/notesSlides/notesSlide93.xml" ContentType="application/vnd.openxmlformats-officedocument.presentationml.notesSlide+xml"/>
  <Override PartName="/ppt/tags/tag99.xml" ContentType="application/vnd.openxmlformats-officedocument.presentationml.tags+xml"/>
  <Override PartName="/ppt/notesSlides/notesSlide94.xml" ContentType="application/vnd.openxmlformats-officedocument.presentationml.notesSlide+xml"/>
  <Override PartName="/ppt/tags/tag100.xml" ContentType="application/vnd.openxmlformats-officedocument.presentationml.tags+xml"/>
  <Override PartName="/ppt/notesSlides/notesSlide95.xml" ContentType="application/vnd.openxmlformats-officedocument.presentationml.notesSlide+xml"/>
  <Override PartName="/ppt/tags/tag101.xml" ContentType="application/vnd.openxmlformats-officedocument.presentationml.tags+xml"/>
  <Override PartName="/ppt/notesSlides/notesSlide96.xml" ContentType="application/vnd.openxmlformats-officedocument.presentationml.notesSlide+xml"/>
  <Override PartName="/ppt/tags/tag102.xml" ContentType="application/vnd.openxmlformats-officedocument.presentationml.tags+xml"/>
  <Override PartName="/ppt/notesSlides/notesSlide97.xml" ContentType="application/vnd.openxmlformats-officedocument.presentationml.notesSlide+xml"/>
  <Override PartName="/ppt/tags/tag103.xml" ContentType="application/vnd.openxmlformats-officedocument.presentationml.tags+xml"/>
  <Override PartName="/ppt/notesSlides/notesSlide98.xml" ContentType="application/vnd.openxmlformats-officedocument.presentationml.notesSlide+xml"/>
  <Override PartName="/ppt/tags/tag104.xml" ContentType="application/vnd.openxmlformats-officedocument.presentationml.tags+xml"/>
  <Override PartName="/ppt/notesSlides/notesSlide99.xml" ContentType="application/vnd.openxmlformats-officedocument.presentationml.notesSlide+xml"/>
  <Override PartName="/ppt/tags/tag105.xml" ContentType="application/vnd.openxmlformats-officedocument.presentationml.tags+xml"/>
  <Override PartName="/ppt/notesSlides/notesSlide100.xml" ContentType="application/vnd.openxmlformats-officedocument.presentationml.notesSlide+xml"/>
  <Override PartName="/ppt/tags/tag106.xml" ContentType="application/vnd.openxmlformats-officedocument.presentationml.tags+xml"/>
  <Override PartName="/ppt/notesSlides/notesSlide101.xml" ContentType="application/vnd.openxmlformats-officedocument.presentationml.notesSlide+xml"/>
  <Override PartName="/ppt/tags/tag107.xml" ContentType="application/vnd.openxmlformats-officedocument.presentationml.tags+xml"/>
  <Override PartName="/ppt/notesSlides/notesSlide102.xml" ContentType="application/vnd.openxmlformats-officedocument.presentationml.notesSlide+xml"/>
  <Override PartName="/ppt/tags/tag108.xml" ContentType="application/vnd.openxmlformats-officedocument.presentationml.tags+xml"/>
  <Override PartName="/ppt/notesSlides/notesSlide103.xml" ContentType="application/vnd.openxmlformats-officedocument.presentationml.notesSlide+xml"/>
  <Override PartName="/ppt/tags/tag109.xml" ContentType="application/vnd.openxmlformats-officedocument.presentationml.tags+xml"/>
  <Override PartName="/ppt/notesSlides/notesSlide104.xml" ContentType="application/vnd.openxmlformats-officedocument.presentationml.notesSlide+xml"/>
  <Override PartName="/ppt/tags/tag110.xml" ContentType="application/vnd.openxmlformats-officedocument.presentationml.tags+xml"/>
  <Override PartName="/ppt/notesSlides/notesSlide105.xml" ContentType="application/vnd.openxmlformats-officedocument.presentationml.notesSlide+xml"/>
  <Override PartName="/ppt/tags/tag111.xml" ContentType="application/vnd.openxmlformats-officedocument.presentationml.tags+xml"/>
  <Override PartName="/ppt/notesSlides/notesSlide106.xml" ContentType="application/vnd.openxmlformats-officedocument.presentationml.notesSlide+xml"/>
  <Override PartName="/ppt/tags/tag112.xml" ContentType="application/vnd.openxmlformats-officedocument.presentationml.tags+xml"/>
  <Override PartName="/ppt/notesSlides/notesSlide107.xml" ContentType="application/vnd.openxmlformats-officedocument.presentationml.notesSlide+xml"/>
  <Override PartName="/ppt/tags/tag113.xml" ContentType="application/vnd.openxmlformats-officedocument.presentationml.tags+xml"/>
  <Override PartName="/ppt/notesSlides/notesSlide108.xml" ContentType="application/vnd.openxmlformats-officedocument.presentationml.notesSlide+xml"/>
  <Override PartName="/ppt/tags/tag114.xml" ContentType="application/vnd.openxmlformats-officedocument.presentationml.tags+xml"/>
  <Override PartName="/ppt/notesSlides/notesSlide109.xml" ContentType="application/vnd.openxmlformats-officedocument.presentationml.notesSlide+xml"/>
  <Override PartName="/ppt/tags/tag115.xml" ContentType="application/vnd.openxmlformats-officedocument.presentationml.tags+xml"/>
  <Override PartName="/ppt/notesSlides/notesSlide110.xml" ContentType="application/vnd.openxmlformats-officedocument.presentationml.notesSlide+xml"/>
  <Override PartName="/ppt/tags/tag116.xml" ContentType="application/vnd.openxmlformats-officedocument.presentationml.tags+xml"/>
  <Override PartName="/ppt/notesSlides/notesSlide111.xml" ContentType="application/vnd.openxmlformats-officedocument.presentationml.notesSlide+xml"/>
  <Override PartName="/ppt/tags/tag117.xml" ContentType="application/vnd.openxmlformats-officedocument.presentationml.tags+xml"/>
  <Override PartName="/ppt/notesSlides/notesSlide112.xml" ContentType="application/vnd.openxmlformats-officedocument.presentationml.notesSlide+xml"/>
  <Override PartName="/ppt/tags/tag118.xml" ContentType="application/vnd.openxmlformats-officedocument.presentationml.tags+xml"/>
  <Override PartName="/ppt/notesSlides/notesSlide113.xml" ContentType="application/vnd.openxmlformats-officedocument.presentationml.notesSlide+xml"/>
  <Override PartName="/ppt/tags/tag119.xml" ContentType="application/vnd.openxmlformats-officedocument.presentationml.tags+xml"/>
  <Override PartName="/ppt/notesSlides/notesSlide114.xml" ContentType="application/vnd.openxmlformats-officedocument.presentationml.notesSlide+xml"/>
  <Override PartName="/ppt/tags/tag120.xml" ContentType="application/vnd.openxmlformats-officedocument.presentationml.tags+xml"/>
  <Override PartName="/ppt/notesSlides/notesSlide115.xml" ContentType="application/vnd.openxmlformats-officedocument.presentationml.notesSlide+xml"/>
  <Override PartName="/ppt/tags/tag121.xml" ContentType="application/vnd.openxmlformats-officedocument.presentationml.tags+xml"/>
  <Override PartName="/ppt/notesSlides/notesSlide116.xml" ContentType="application/vnd.openxmlformats-officedocument.presentationml.notesSlide+xml"/>
  <Override PartName="/ppt/tags/tag122.xml" ContentType="application/vnd.openxmlformats-officedocument.presentationml.tags+xml"/>
  <Override PartName="/ppt/notesSlides/notesSlide117.xml" ContentType="application/vnd.openxmlformats-officedocument.presentationml.notesSlide+xml"/>
  <Override PartName="/ppt/tags/tag123.xml" ContentType="application/vnd.openxmlformats-officedocument.presentationml.tags+xml"/>
  <Override PartName="/ppt/notesSlides/notesSlide118.xml" ContentType="application/vnd.openxmlformats-officedocument.presentationml.notesSlide+xml"/>
  <Override PartName="/ppt/tags/tag124.xml" ContentType="application/vnd.openxmlformats-officedocument.presentationml.tags+xml"/>
  <Override PartName="/ppt/notesSlides/notesSlide119.xml" ContentType="application/vnd.openxmlformats-officedocument.presentationml.notesSlide+xml"/>
  <Override PartName="/ppt/tags/tag125.xml" ContentType="application/vnd.openxmlformats-officedocument.presentationml.tags+xml"/>
  <Override PartName="/ppt/notesSlides/notesSlide120.xml" ContentType="application/vnd.openxmlformats-officedocument.presentationml.notesSlide+xml"/>
  <Override PartName="/ppt/tags/tag126.xml" ContentType="application/vnd.openxmlformats-officedocument.presentationml.tags+xml"/>
  <Override PartName="/ppt/notesSlides/notesSlide121.xml" ContentType="application/vnd.openxmlformats-officedocument.presentationml.notesSlide+xml"/>
  <Override PartName="/ppt/tags/tag127.xml" ContentType="application/vnd.openxmlformats-officedocument.presentationml.tags+xml"/>
  <Override PartName="/ppt/notesSlides/notesSlide122.xml" ContentType="application/vnd.openxmlformats-officedocument.presentationml.notesSlide+xml"/>
  <Override PartName="/ppt/tags/tag128.xml" ContentType="application/vnd.openxmlformats-officedocument.presentationml.tags+xml"/>
  <Override PartName="/ppt/notesSlides/notesSlide123.xml" ContentType="application/vnd.openxmlformats-officedocument.presentationml.notesSlide+xml"/>
  <Override PartName="/ppt/tags/tag129.xml" ContentType="application/vnd.openxmlformats-officedocument.presentationml.tags+xml"/>
  <Override PartName="/ppt/notesSlides/notesSlide124.xml" ContentType="application/vnd.openxmlformats-officedocument.presentationml.notesSlide+xml"/>
  <Override PartName="/ppt/tags/tag130.xml" ContentType="application/vnd.openxmlformats-officedocument.presentationml.tags+xml"/>
  <Override PartName="/ppt/notesSlides/notesSlide125.xml" ContentType="application/vnd.openxmlformats-officedocument.presentationml.notesSlide+xml"/>
  <Override PartName="/ppt/tags/tag131.xml" ContentType="application/vnd.openxmlformats-officedocument.presentationml.tags+xml"/>
  <Override PartName="/ppt/notesSlides/notesSlide126.xml" ContentType="application/vnd.openxmlformats-officedocument.presentationml.notesSlide+xml"/>
  <Override PartName="/ppt/tags/tag132.xml" ContentType="application/vnd.openxmlformats-officedocument.presentationml.tags+xml"/>
  <Override PartName="/ppt/notesSlides/notesSlide127.xml" ContentType="application/vnd.openxmlformats-officedocument.presentationml.notesSlide+xml"/>
  <Override PartName="/ppt/tags/tag133.xml" ContentType="application/vnd.openxmlformats-officedocument.presentationml.tags+xml"/>
  <Override PartName="/ppt/notesSlides/notesSlide128.xml" ContentType="application/vnd.openxmlformats-officedocument.presentationml.notesSlide+xml"/>
  <Override PartName="/ppt/tags/tag134.xml" ContentType="application/vnd.openxmlformats-officedocument.presentationml.tags+xml"/>
  <Override PartName="/ppt/notesSlides/notesSlide129.xml" ContentType="application/vnd.openxmlformats-officedocument.presentationml.notesSlide+xml"/>
  <Override PartName="/ppt/tags/tag135.xml" ContentType="application/vnd.openxmlformats-officedocument.presentationml.tags+xml"/>
  <Override PartName="/ppt/notesSlides/notesSlide130.xml" ContentType="application/vnd.openxmlformats-officedocument.presentationml.notesSlide+xml"/>
  <Override PartName="/ppt/tags/tag136.xml" ContentType="application/vnd.openxmlformats-officedocument.presentationml.tags+xml"/>
  <Override PartName="/ppt/notesSlides/notesSlide131.xml" ContentType="application/vnd.openxmlformats-officedocument.presentationml.notesSlide+xml"/>
  <Override PartName="/ppt/tags/tag137.xml" ContentType="application/vnd.openxmlformats-officedocument.presentationml.tags+xml"/>
  <Override PartName="/ppt/notesSlides/notesSlide132.xml" ContentType="application/vnd.openxmlformats-officedocument.presentationml.notesSlide+xml"/>
  <Override PartName="/ppt/tags/tag138.xml" ContentType="application/vnd.openxmlformats-officedocument.presentationml.tags+xml"/>
  <Override PartName="/ppt/notesSlides/notesSlide133.xml" ContentType="application/vnd.openxmlformats-officedocument.presentationml.notesSlide+xml"/>
  <Override PartName="/ppt/tags/tag139.xml" ContentType="application/vnd.openxmlformats-officedocument.presentationml.tags+xml"/>
  <Override PartName="/ppt/notesSlides/notesSlide134.xml" ContentType="application/vnd.openxmlformats-officedocument.presentationml.notesSlide+xml"/>
  <Override PartName="/ppt/tags/tag140.xml" ContentType="application/vnd.openxmlformats-officedocument.presentationml.tags+xml"/>
  <Override PartName="/ppt/notesSlides/notesSlide135.xml" ContentType="application/vnd.openxmlformats-officedocument.presentationml.notesSlide+xml"/>
  <Override PartName="/ppt/tags/tag141.xml" ContentType="application/vnd.openxmlformats-officedocument.presentationml.tags+xml"/>
  <Override PartName="/ppt/notesSlides/notesSlide136.xml" ContentType="application/vnd.openxmlformats-officedocument.presentationml.notesSlide+xml"/>
  <Override PartName="/ppt/tags/tag142.xml" ContentType="application/vnd.openxmlformats-officedocument.presentationml.tags+xml"/>
  <Override PartName="/ppt/notesSlides/notesSlide137.xml" ContentType="application/vnd.openxmlformats-officedocument.presentationml.notesSlide+xml"/>
  <Override PartName="/ppt/tags/tag143.xml" ContentType="application/vnd.openxmlformats-officedocument.presentationml.tags+xml"/>
  <Override PartName="/ppt/notesSlides/notesSlide138.xml" ContentType="application/vnd.openxmlformats-officedocument.presentationml.notesSlide+xml"/>
  <Override PartName="/ppt/tags/tag144.xml" ContentType="application/vnd.openxmlformats-officedocument.presentationml.tags+xml"/>
  <Override PartName="/ppt/notesSlides/notesSlide139.xml" ContentType="application/vnd.openxmlformats-officedocument.presentationml.notesSlide+xml"/>
  <Override PartName="/ppt/tags/tag145.xml" ContentType="application/vnd.openxmlformats-officedocument.presentationml.tags+xml"/>
  <Override PartName="/ppt/notesSlides/notesSlide140.xml" ContentType="application/vnd.openxmlformats-officedocument.presentationml.notesSlide+xml"/>
  <Override PartName="/ppt/tags/tag146.xml" ContentType="application/vnd.openxmlformats-officedocument.presentationml.tags+xml"/>
  <Override PartName="/ppt/notesSlides/notesSlide141.xml" ContentType="application/vnd.openxmlformats-officedocument.presentationml.notesSlide+xml"/>
  <Override PartName="/ppt/tags/tag147.xml" ContentType="application/vnd.openxmlformats-officedocument.presentationml.tags+xml"/>
  <Override PartName="/ppt/notesSlides/notesSlide142.xml" ContentType="application/vnd.openxmlformats-officedocument.presentationml.notesSlide+xml"/>
  <Override PartName="/ppt/tags/tag148.xml" ContentType="application/vnd.openxmlformats-officedocument.presentationml.tags+xml"/>
  <Override PartName="/ppt/notesSlides/notesSlide143.xml" ContentType="application/vnd.openxmlformats-officedocument.presentationml.notesSlide+xml"/>
  <Override PartName="/ppt/tags/tag149.xml" ContentType="application/vnd.openxmlformats-officedocument.presentationml.tags+xml"/>
  <Override PartName="/ppt/notesSlides/notesSlide144.xml" ContentType="application/vnd.openxmlformats-officedocument.presentationml.notesSlide+xml"/>
  <Override PartName="/ppt/tags/tag150.xml" ContentType="application/vnd.openxmlformats-officedocument.presentationml.tags+xml"/>
  <Override PartName="/ppt/notesSlides/notesSlide145.xml" ContentType="application/vnd.openxmlformats-officedocument.presentationml.notesSlide+xml"/>
  <Override PartName="/ppt/tags/tag151.xml" ContentType="application/vnd.openxmlformats-officedocument.presentationml.tags+xml"/>
  <Override PartName="/ppt/notesSlides/notesSlide146.xml" ContentType="application/vnd.openxmlformats-officedocument.presentationml.notesSlide+xml"/>
  <Override PartName="/ppt/tags/tag152.xml" ContentType="application/vnd.openxmlformats-officedocument.presentationml.tags+xml"/>
  <Override PartName="/ppt/notesSlides/notesSlide147.xml" ContentType="application/vnd.openxmlformats-officedocument.presentationml.notesSlide+xml"/>
  <Override PartName="/ppt/tags/tag153.xml" ContentType="application/vnd.openxmlformats-officedocument.presentationml.tags+xml"/>
  <Override PartName="/ppt/notesSlides/notesSlide148.xml" ContentType="application/vnd.openxmlformats-officedocument.presentationml.notesSlide+xml"/>
  <Override PartName="/ppt/tags/tag154.xml" ContentType="application/vnd.openxmlformats-officedocument.presentationml.tags+xml"/>
  <Override PartName="/ppt/notesSlides/notesSlide149.xml" ContentType="application/vnd.openxmlformats-officedocument.presentationml.notesSlide+xml"/>
  <Override PartName="/ppt/tags/tag155.xml" ContentType="application/vnd.openxmlformats-officedocument.presentationml.tags+xml"/>
  <Override PartName="/ppt/notesSlides/notesSlide150.xml" ContentType="application/vnd.openxmlformats-officedocument.presentationml.notesSlide+xml"/>
  <Override PartName="/ppt/tags/tag156.xml" ContentType="application/vnd.openxmlformats-officedocument.presentationml.tags+xml"/>
  <Override PartName="/ppt/notesSlides/notesSlide151.xml" ContentType="application/vnd.openxmlformats-officedocument.presentationml.notesSlide+xml"/>
  <Override PartName="/ppt/tags/tag157.xml" ContentType="application/vnd.openxmlformats-officedocument.presentationml.tags+xml"/>
  <Override PartName="/ppt/notesSlides/notesSlide152.xml" ContentType="application/vnd.openxmlformats-officedocument.presentationml.notesSlide+xml"/>
  <Override PartName="/ppt/tags/tag158.xml" ContentType="application/vnd.openxmlformats-officedocument.presentationml.tags+xml"/>
  <Override PartName="/ppt/notesSlides/notesSlide153.xml" ContentType="application/vnd.openxmlformats-officedocument.presentationml.notesSlide+xml"/>
  <Override PartName="/ppt/tags/tag159.xml" ContentType="application/vnd.openxmlformats-officedocument.presentationml.tags+xml"/>
  <Override PartName="/ppt/notesSlides/notesSlide154.xml" ContentType="application/vnd.openxmlformats-officedocument.presentationml.notesSlide+xml"/>
  <Override PartName="/ppt/tags/tag160.xml" ContentType="application/vnd.openxmlformats-officedocument.presentationml.tags+xml"/>
  <Override PartName="/ppt/notesSlides/notesSlide155.xml" ContentType="application/vnd.openxmlformats-officedocument.presentationml.notesSlide+xml"/>
  <Override PartName="/ppt/tags/tag161.xml" ContentType="application/vnd.openxmlformats-officedocument.presentationml.tags+xml"/>
  <Override PartName="/ppt/notesSlides/notesSlide156.xml" ContentType="application/vnd.openxmlformats-officedocument.presentationml.notesSlide+xml"/>
  <Override PartName="/ppt/tags/tag162.xml" ContentType="application/vnd.openxmlformats-officedocument.presentationml.tags+xml"/>
  <Override PartName="/ppt/notesSlides/notesSlide157.xml" ContentType="application/vnd.openxmlformats-officedocument.presentationml.notesSlide+xml"/>
  <Override PartName="/ppt/tags/tag163.xml" ContentType="application/vnd.openxmlformats-officedocument.presentationml.tags+xml"/>
  <Override PartName="/ppt/notesSlides/notesSlide158.xml" ContentType="application/vnd.openxmlformats-officedocument.presentationml.notesSlide+xml"/>
  <Override PartName="/ppt/tags/tag164.xml" ContentType="application/vnd.openxmlformats-officedocument.presentationml.tags+xml"/>
  <Override PartName="/ppt/notesSlides/notesSlide159.xml" ContentType="application/vnd.openxmlformats-officedocument.presentationml.notesSlide+xml"/>
  <Override PartName="/ppt/tags/tag165.xml" ContentType="application/vnd.openxmlformats-officedocument.presentationml.tags+xml"/>
  <Override PartName="/ppt/notesSlides/notesSlide160.xml" ContentType="application/vnd.openxmlformats-officedocument.presentationml.notesSlide+xml"/>
  <Override PartName="/ppt/tags/tag166.xml" ContentType="application/vnd.openxmlformats-officedocument.presentationml.tags+xml"/>
  <Override PartName="/ppt/notesSlides/notesSlide161.xml" ContentType="application/vnd.openxmlformats-officedocument.presentationml.notesSlide+xml"/>
  <Override PartName="/ppt/tags/tag167.xml" ContentType="application/vnd.openxmlformats-officedocument.presentationml.tags+xml"/>
  <Override PartName="/ppt/notesSlides/notesSlide162.xml" ContentType="application/vnd.openxmlformats-officedocument.presentationml.notesSlide+xml"/>
  <Override PartName="/ppt/tags/tag168.xml" ContentType="application/vnd.openxmlformats-officedocument.presentationml.tags+xml"/>
  <Override PartName="/ppt/notesSlides/notesSlide163.xml" ContentType="application/vnd.openxmlformats-officedocument.presentationml.notesSlide+xml"/>
  <Override PartName="/ppt/tags/tag169.xml" ContentType="application/vnd.openxmlformats-officedocument.presentationml.tags+xml"/>
  <Override PartName="/ppt/notesSlides/notesSlide164.xml" ContentType="application/vnd.openxmlformats-officedocument.presentationml.notesSlide+xml"/>
  <Override PartName="/ppt/tags/tag170.xml" ContentType="application/vnd.openxmlformats-officedocument.presentationml.tags+xml"/>
  <Override PartName="/ppt/notesSlides/notesSlide165.xml" ContentType="application/vnd.openxmlformats-officedocument.presentationml.notesSlide+xml"/>
  <Override PartName="/ppt/tags/tag171.xml" ContentType="application/vnd.openxmlformats-officedocument.presentationml.tags+xml"/>
  <Override PartName="/ppt/notesSlides/notesSlide166.xml" ContentType="application/vnd.openxmlformats-officedocument.presentationml.notesSlide+xml"/>
  <Override PartName="/ppt/tags/tag172.xml" ContentType="application/vnd.openxmlformats-officedocument.presentationml.tags+xml"/>
  <Override PartName="/ppt/notesSlides/notesSlide167.xml" ContentType="application/vnd.openxmlformats-officedocument.presentationml.notesSlide+xml"/>
  <Override PartName="/ppt/tags/tag173.xml" ContentType="application/vnd.openxmlformats-officedocument.presentationml.tags+xml"/>
  <Override PartName="/ppt/notesSlides/notesSlide168.xml" ContentType="application/vnd.openxmlformats-officedocument.presentationml.notesSlide+xml"/>
  <Override PartName="/ppt/tags/tag174.xml" ContentType="application/vnd.openxmlformats-officedocument.presentationml.tags+xml"/>
  <Override PartName="/ppt/notesSlides/notesSlide169.xml" ContentType="application/vnd.openxmlformats-officedocument.presentationml.notesSlide+xml"/>
  <Override PartName="/ppt/tags/tag175.xml" ContentType="application/vnd.openxmlformats-officedocument.presentationml.tags+xml"/>
  <Override PartName="/ppt/notesSlides/notesSlide170.xml" ContentType="application/vnd.openxmlformats-officedocument.presentationml.notesSlide+xml"/>
  <Override PartName="/ppt/tags/tag176.xml" ContentType="application/vnd.openxmlformats-officedocument.presentationml.tags+xml"/>
  <Override PartName="/ppt/notesSlides/notesSlide171.xml" ContentType="application/vnd.openxmlformats-officedocument.presentationml.notesSlide+xml"/>
  <Override PartName="/ppt/tags/tag177.xml" ContentType="application/vnd.openxmlformats-officedocument.presentationml.tags+xml"/>
  <Override PartName="/ppt/notesSlides/notesSlide172.xml" ContentType="application/vnd.openxmlformats-officedocument.presentationml.notesSlide+xml"/>
  <Override PartName="/ppt/tags/tag178.xml" ContentType="application/vnd.openxmlformats-officedocument.presentationml.tags+xml"/>
  <Override PartName="/ppt/notesSlides/notesSlide173.xml" ContentType="application/vnd.openxmlformats-officedocument.presentationml.notesSlide+xml"/>
  <Override PartName="/ppt/tags/tag179.xml" ContentType="application/vnd.openxmlformats-officedocument.presentationml.tags+xml"/>
  <Override PartName="/ppt/notesSlides/notesSlide174.xml" ContentType="application/vnd.openxmlformats-officedocument.presentationml.notesSlide+xml"/>
  <Override PartName="/ppt/tags/tag180.xml" ContentType="application/vnd.openxmlformats-officedocument.presentationml.tags+xml"/>
  <Override PartName="/ppt/notesSlides/notesSlide175.xml" ContentType="application/vnd.openxmlformats-officedocument.presentationml.notesSlide+xml"/>
  <Override PartName="/ppt/tags/tag181.xml" ContentType="application/vnd.openxmlformats-officedocument.presentationml.tags+xml"/>
  <Override PartName="/ppt/notesSlides/notesSlide176.xml" ContentType="application/vnd.openxmlformats-officedocument.presentationml.notesSlide+xml"/>
  <Override PartName="/ppt/tags/tag182.xml" ContentType="application/vnd.openxmlformats-officedocument.presentationml.tags+xml"/>
  <Override PartName="/ppt/notesSlides/notesSlide177.xml" ContentType="application/vnd.openxmlformats-officedocument.presentationml.notesSlide+xml"/>
  <Override PartName="/ppt/tags/tag183.xml" ContentType="application/vnd.openxmlformats-officedocument.presentationml.tags+xml"/>
  <Override PartName="/ppt/notesSlides/notesSlide178.xml" ContentType="application/vnd.openxmlformats-officedocument.presentationml.notesSlide+xml"/>
  <Override PartName="/ppt/tags/tag184.xml" ContentType="application/vnd.openxmlformats-officedocument.presentationml.tags+xml"/>
  <Override PartName="/ppt/notesSlides/notesSlide179.xml" ContentType="application/vnd.openxmlformats-officedocument.presentationml.notesSlide+xml"/>
  <Override PartName="/ppt/tags/tag185.xml" ContentType="application/vnd.openxmlformats-officedocument.presentationml.tags+xml"/>
  <Override PartName="/ppt/notesSlides/notesSlide180.xml" ContentType="application/vnd.openxmlformats-officedocument.presentationml.notesSlide+xml"/>
  <Override PartName="/ppt/tags/tag186.xml" ContentType="application/vnd.openxmlformats-officedocument.presentationml.tags+xml"/>
  <Override PartName="/ppt/notesSlides/notesSlide181.xml" ContentType="application/vnd.openxmlformats-officedocument.presentationml.notesSlide+xml"/>
  <Override PartName="/ppt/tags/tag187.xml" ContentType="application/vnd.openxmlformats-officedocument.presentationml.tags+xml"/>
  <Override PartName="/ppt/notesSlides/notesSlide182.xml" ContentType="application/vnd.openxmlformats-officedocument.presentationml.notesSlide+xml"/>
  <Override PartName="/ppt/tags/tag188.xml" ContentType="application/vnd.openxmlformats-officedocument.presentationml.tags+xml"/>
  <Override PartName="/ppt/notesSlides/notesSlide183.xml" ContentType="application/vnd.openxmlformats-officedocument.presentationml.notesSlide+xml"/>
  <Override PartName="/ppt/tags/tag189.xml" ContentType="application/vnd.openxmlformats-officedocument.presentationml.tags+xml"/>
  <Override PartName="/ppt/notesSlides/notesSlide184.xml" ContentType="application/vnd.openxmlformats-officedocument.presentationml.notesSlide+xml"/>
  <Override PartName="/ppt/tags/tag190.xml" ContentType="application/vnd.openxmlformats-officedocument.presentationml.tags+xml"/>
  <Override PartName="/ppt/notesSlides/notesSlide185.xml" ContentType="application/vnd.openxmlformats-officedocument.presentationml.notesSlide+xml"/>
  <Override PartName="/ppt/tags/tag191.xml" ContentType="application/vnd.openxmlformats-officedocument.presentationml.tags+xml"/>
  <Override PartName="/ppt/notesSlides/notesSlide186.xml" ContentType="application/vnd.openxmlformats-officedocument.presentationml.notesSlide+xml"/>
  <Override PartName="/ppt/tags/tag192.xml" ContentType="application/vnd.openxmlformats-officedocument.presentationml.tags+xml"/>
  <Override PartName="/ppt/notesSlides/notesSlide187.xml" ContentType="application/vnd.openxmlformats-officedocument.presentationml.notesSlide+xml"/>
  <Override PartName="/ppt/tags/tag193.xml" ContentType="application/vnd.openxmlformats-officedocument.presentationml.tags+xml"/>
  <Override PartName="/ppt/notesSlides/notesSlide188.xml" ContentType="application/vnd.openxmlformats-officedocument.presentationml.notesSlide+xml"/>
  <Override PartName="/ppt/tags/tag194.xml" ContentType="application/vnd.openxmlformats-officedocument.presentationml.tags+xml"/>
  <Override PartName="/ppt/notesSlides/notesSlide189.xml" ContentType="application/vnd.openxmlformats-officedocument.presentationml.notesSlide+xml"/>
  <Override PartName="/ppt/tags/tag195.xml" ContentType="application/vnd.openxmlformats-officedocument.presentationml.tags+xml"/>
  <Override PartName="/ppt/notesSlides/notesSlide190.xml" ContentType="application/vnd.openxmlformats-officedocument.presentationml.notesSlide+xml"/>
  <Override PartName="/ppt/tags/tag196.xml" ContentType="application/vnd.openxmlformats-officedocument.presentationml.tags+xml"/>
  <Override PartName="/ppt/notesSlides/notesSlide1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95"/>
  </p:notesMasterIdLst>
  <p:handoutMasterIdLst>
    <p:handoutMasterId r:id="rId196"/>
  </p:handoutMasterIdLst>
  <p:sldIdLst>
    <p:sldId id="298" r:id="rId2"/>
    <p:sldId id="296" r:id="rId3"/>
    <p:sldId id="261" r:id="rId4"/>
    <p:sldId id="320" r:id="rId5"/>
    <p:sldId id="262" r:id="rId6"/>
    <p:sldId id="484" r:id="rId7"/>
    <p:sldId id="387" r:id="rId8"/>
    <p:sldId id="377" r:id="rId9"/>
    <p:sldId id="401" r:id="rId10"/>
    <p:sldId id="402" r:id="rId11"/>
    <p:sldId id="403" r:id="rId12"/>
    <p:sldId id="490" r:id="rId13"/>
    <p:sldId id="407" r:id="rId14"/>
    <p:sldId id="405" r:id="rId15"/>
    <p:sldId id="406" r:id="rId16"/>
    <p:sldId id="408" r:id="rId17"/>
    <p:sldId id="409" r:id="rId18"/>
    <p:sldId id="417" r:id="rId19"/>
    <p:sldId id="486" r:id="rId20"/>
    <p:sldId id="422" r:id="rId21"/>
    <p:sldId id="485" r:id="rId22"/>
    <p:sldId id="423" r:id="rId23"/>
    <p:sldId id="410" r:id="rId24"/>
    <p:sldId id="487" r:id="rId25"/>
    <p:sldId id="392" r:id="rId26"/>
    <p:sldId id="413" r:id="rId27"/>
    <p:sldId id="488" r:id="rId28"/>
    <p:sldId id="388" r:id="rId29"/>
    <p:sldId id="390" r:id="rId30"/>
    <p:sldId id="389" r:id="rId31"/>
    <p:sldId id="489" r:id="rId32"/>
    <p:sldId id="391" r:id="rId33"/>
    <p:sldId id="432" r:id="rId34"/>
    <p:sldId id="393" r:id="rId35"/>
    <p:sldId id="455" r:id="rId36"/>
    <p:sldId id="456"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91" r:id="rId56"/>
    <p:sldId id="394" r:id="rId57"/>
    <p:sldId id="397" r:id="rId58"/>
    <p:sldId id="398" r:id="rId59"/>
    <p:sldId id="399" r:id="rId60"/>
    <p:sldId id="434" r:id="rId61"/>
    <p:sldId id="424" r:id="rId62"/>
    <p:sldId id="386" r:id="rId63"/>
    <p:sldId id="414" r:id="rId64"/>
    <p:sldId id="415" r:id="rId65"/>
    <p:sldId id="416" r:id="rId66"/>
    <p:sldId id="435" r:id="rId67"/>
    <p:sldId id="492" r:id="rId68"/>
    <p:sldId id="493" r:id="rId69"/>
    <p:sldId id="494" r:id="rId70"/>
    <p:sldId id="495" r:id="rId71"/>
    <p:sldId id="496" r:id="rId72"/>
    <p:sldId id="497" r:id="rId73"/>
    <p:sldId id="542" r:id="rId74"/>
    <p:sldId id="543" r:id="rId75"/>
    <p:sldId id="541" r:id="rId76"/>
    <p:sldId id="502" r:id="rId77"/>
    <p:sldId id="503" r:id="rId78"/>
    <p:sldId id="504" r:id="rId79"/>
    <p:sldId id="505" r:id="rId80"/>
    <p:sldId id="499" r:id="rId81"/>
    <p:sldId id="500" r:id="rId82"/>
    <p:sldId id="501" r:id="rId83"/>
    <p:sldId id="518" r:id="rId84"/>
    <p:sldId id="506" r:id="rId85"/>
    <p:sldId id="507" r:id="rId86"/>
    <p:sldId id="508" r:id="rId87"/>
    <p:sldId id="509" r:id="rId88"/>
    <p:sldId id="510" r:id="rId89"/>
    <p:sldId id="511" r:id="rId90"/>
    <p:sldId id="512" r:id="rId91"/>
    <p:sldId id="513" r:id="rId92"/>
    <p:sldId id="514" r:id="rId93"/>
    <p:sldId id="515" r:id="rId94"/>
    <p:sldId id="516" r:id="rId95"/>
    <p:sldId id="519" r:id="rId96"/>
    <p:sldId id="520" r:id="rId97"/>
    <p:sldId id="521" r:id="rId98"/>
    <p:sldId id="522" r:id="rId99"/>
    <p:sldId id="523" r:id="rId100"/>
    <p:sldId id="524" r:id="rId101"/>
    <p:sldId id="525" r:id="rId102"/>
    <p:sldId id="526" r:id="rId103"/>
    <p:sldId id="527" r:id="rId104"/>
    <p:sldId id="528" r:id="rId105"/>
    <p:sldId id="529" r:id="rId106"/>
    <p:sldId id="530" r:id="rId107"/>
    <p:sldId id="531" r:id="rId108"/>
    <p:sldId id="532" r:id="rId109"/>
    <p:sldId id="533" r:id="rId110"/>
    <p:sldId id="534" r:id="rId111"/>
    <p:sldId id="535" r:id="rId112"/>
    <p:sldId id="536" r:id="rId113"/>
    <p:sldId id="537" r:id="rId114"/>
    <p:sldId id="538" r:id="rId115"/>
    <p:sldId id="539" r:id="rId116"/>
    <p:sldId id="540" r:id="rId117"/>
    <p:sldId id="517" r:id="rId118"/>
    <p:sldId id="544" r:id="rId119"/>
    <p:sldId id="546" r:id="rId120"/>
    <p:sldId id="556" r:id="rId121"/>
    <p:sldId id="547" r:id="rId122"/>
    <p:sldId id="548" r:id="rId123"/>
    <p:sldId id="549" r:id="rId124"/>
    <p:sldId id="550" r:id="rId125"/>
    <p:sldId id="551" r:id="rId126"/>
    <p:sldId id="552" r:id="rId127"/>
    <p:sldId id="553" r:id="rId128"/>
    <p:sldId id="554" r:id="rId129"/>
    <p:sldId id="555" r:id="rId130"/>
    <p:sldId id="545" r:id="rId131"/>
    <p:sldId id="557" r:id="rId132"/>
    <p:sldId id="559" r:id="rId133"/>
    <p:sldId id="561" r:id="rId134"/>
    <p:sldId id="562" r:id="rId135"/>
    <p:sldId id="563" r:id="rId136"/>
    <p:sldId id="564" r:id="rId137"/>
    <p:sldId id="565" r:id="rId138"/>
    <p:sldId id="566" r:id="rId139"/>
    <p:sldId id="567" r:id="rId140"/>
    <p:sldId id="568" r:id="rId141"/>
    <p:sldId id="569" r:id="rId142"/>
    <p:sldId id="558" r:id="rId143"/>
    <p:sldId id="570" r:id="rId144"/>
    <p:sldId id="572" r:id="rId145"/>
    <p:sldId id="573" r:id="rId146"/>
    <p:sldId id="574" r:id="rId147"/>
    <p:sldId id="575" r:id="rId148"/>
    <p:sldId id="576" r:id="rId149"/>
    <p:sldId id="577" r:id="rId150"/>
    <p:sldId id="578" r:id="rId151"/>
    <p:sldId id="579" r:id="rId152"/>
    <p:sldId id="581" r:id="rId153"/>
    <p:sldId id="580" r:id="rId154"/>
    <p:sldId id="582" r:id="rId155"/>
    <p:sldId id="583" r:id="rId156"/>
    <p:sldId id="584" r:id="rId157"/>
    <p:sldId id="586" r:id="rId158"/>
    <p:sldId id="587" r:id="rId159"/>
    <p:sldId id="588" r:id="rId160"/>
    <p:sldId id="589" r:id="rId161"/>
    <p:sldId id="590" r:id="rId162"/>
    <p:sldId id="591" r:id="rId163"/>
    <p:sldId id="592" r:id="rId164"/>
    <p:sldId id="593" r:id="rId165"/>
    <p:sldId id="594" r:id="rId166"/>
    <p:sldId id="595" r:id="rId167"/>
    <p:sldId id="596" r:id="rId168"/>
    <p:sldId id="597" r:id="rId169"/>
    <p:sldId id="598" r:id="rId170"/>
    <p:sldId id="599" r:id="rId171"/>
    <p:sldId id="600" r:id="rId172"/>
    <p:sldId id="602" r:id="rId173"/>
    <p:sldId id="603" r:id="rId174"/>
    <p:sldId id="604" r:id="rId175"/>
    <p:sldId id="605" r:id="rId176"/>
    <p:sldId id="606" r:id="rId177"/>
    <p:sldId id="607" r:id="rId178"/>
    <p:sldId id="608" r:id="rId179"/>
    <p:sldId id="609" r:id="rId180"/>
    <p:sldId id="610" r:id="rId181"/>
    <p:sldId id="601" r:id="rId182"/>
    <p:sldId id="611" r:id="rId183"/>
    <p:sldId id="612" r:id="rId184"/>
    <p:sldId id="613" r:id="rId185"/>
    <p:sldId id="614" r:id="rId186"/>
    <p:sldId id="615" r:id="rId187"/>
    <p:sldId id="616" r:id="rId188"/>
    <p:sldId id="617" r:id="rId189"/>
    <p:sldId id="618" r:id="rId190"/>
    <p:sldId id="619" r:id="rId191"/>
    <p:sldId id="620" r:id="rId192"/>
    <p:sldId id="621" r:id="rId193"/>
    <p:sldId id="571" r:id="rId194"/>
  </p:sldIdLst>
  <p:sldSz cx="9144000" cy="6858000" type="screen4x3"/>
  <p:notesSz cx="6858000" cy="9144000"/>
  <p:custDataLst>
    <p:tags r:id="rId197"/>
  </p:custDataLst>
  <p:defaultTextStyle>
    <a:defPPr>
      <a:defRPr lang="pt-BR"/>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ABERTURA" id="{D25F70A6-335E-AD42-90DB-B437414CC13B}">
          <p14:sldIdLst>
            <p14:sldId id="298"/>
            <p14:sldId id="296"/>
            <p14:sldId id="261"/>
            <p14:sldId id="320"/>
          </p14:sldIdLst>
        </p14:section>
        <p14:section name="Capitulo1" id="{BD9D51B9-99E8-ED48-8810-1E4928916404}">
          <p14:sldIdLst>
            <p14:sldId id="262"/>
            <p14:sldId id="484"/>
            <p14:sldId id="387"/>
            <p14:sldId id="377"/>
            <p14:sldId id="401"/>
            <p14:sldId id="402"/>
            <p14:sldId id="403"/>
            <p14:sldId id="490"/>
            <p14:sldId id="407"/>
            <p14:sldId id="405"/>
            <p14:sldId id="406"/>
            <p14:sldId id="408"/>
            <p14:sldId id="409"/>
            <p14:sldId id="417"/>
            <p14:sldId id="486"/>
            <p14:sldId id="422"/>
            <p14:sldId id="485"/>
            <p14:sldId id="423"/>
            <p14:sldId id="410"/>
            <p14:sldId id="487"/>
            <p14:sldId id="392"/>
            <p14:sldId id="413"/>
            <p14:sldId id="488"/>
            <p14:sldId id="388"/>
            <p14:sldId id="390"/>
            <p14:sldId id="389"/>
            <p14:sldId id="489"/>
            <p14:sldId id="391"/>
            <p14:sldId id="432"/>
            <p14:sldId id="393"/>
            <p14:sldId id="455"/>
            <p14:sldId id="456"/>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91"/>
            <p14:sldId id="394"/>
            <p14:sldId id="397"/>
            <p14:sldId id="398"/>
            <p14:sldId id="399"/>
            <p14:sldId id="434"/>
            <p14:sldId id="424"/>
            <p14:sldId id="386"/>
            <p14:sldId id="414"/>
            <p14:sldId id="415"/>
            <p14:sldId id="416"/>
            <p14:sldId id="435"/>
          </p14:sldIdLst>
        </p14:section>
        <p14:section name="Capítulo 4" id="{07D33D33-78F7-4647-BBE9-07A756AAC64A}">
          <p14:sldIdLst>
            <p14:sldId id="492"/>
            <p14:sldId id="493"/>
            <p14:sldId id="494"/>
            <p14:sldId id="495"/>
            <p14:sldId id="496"/>
            <p14:sldId id="497"/>
            <p14:sldId id="542"/>
            <p14:sldId id="543"/>
            <p14:sldId id="541"/>
            <p14:sldId id="502"/>
            <p14:sldId id="503"/>
            <p14:sldId id="504"/>
            <p14:sldId id="505"/>
            <p14:sldId id="499"/>
            <p14:sldId id="500"/>
            <p14:sldId id="501"/>
            <p14:sldId id="518"/>
            <p14:sldId id="506"/>
            <p14:sldId id="507"/>
            <p14:sldId id="508"/>
            <p14:sldId id="509"/>
            <p14:sldId id="510"/>
            <p14:sldId id="511"/>
            <p14:sldId id="512"/>
            <p14:sldId id="513"/>
            <p14:sldId id="514"/>
            <p14:sldId id="515"/>
            <p14:sldId id="516"/>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17"/>
            <p14:sldId id="544"/>
            <p14:sldId id="546"/>
            <p14:sldId id="556"/>
            <p14:sldId id="547"/>
            <p14:sldId id="548"/>
            <p14:sldId id="549"/>
            <p14:sldId id="550"/>
            <p14:sldId id="551"/>
            <p14:sldId id="552"/>
            <p14:sldId id="553"/>
            <p14:sldId id="554"/>
            <p14:sldId id="555"/>
            <p14:sldId id="545"/>
          </p14:sldIdLst>
        </p14:section>
        <p14:section name="Capítulo 6" id="{E2766510-1815-438E-9AEB-6DC78078B1FB}">
          <p14:sldIdLst>
            <p14:sldId id="557"/>
            <p14:sldId id="559"/>
            <p14:sldId id="561"/>
            <p14:sldId id="562"/>
            <p14:sldId id="563"/>
            <p14:sldId id="564"/>
            <p14:sldId id="565"/>
            <p14:sldId id="566"/>
            <p14:sldId id="567"/>
            <p14:sldId id="568"/>
            <p14:sldId id="569"/>
            <p14:sldId id="558"/>
            <p14:sldId id="570"/>
            <p14:sldId id="572"/>
            <p14:sldId id="573"/>
            <p14:sldId id="574"/>
            <p14:sldId id="575"/>
            <p14:sldId id="576"/>
            <p14:sldId id="577"/>
            <p14:sldId id="578"/>
            <p14:sldId id="579"/>
            <p14:sldId id="581"/>
            <p14:sldId id="580"/>
            <p14:sldId id="582"/>
            <p14:sldId id="583"/>
            <p14:sldId id="584"/>
            <p14:sldId id="586"/>
            <p14:sldId id="587"/>
            <p14:sldId id="588"/>
            <p14:sldId id="589"/>
            <p14:sldId id="590"/>
            <p14:sldId id="591"/>
            <p14:sldId id="592"/>
            <p14:sldId id="593"/>
            <p14:sldId id="594"/>
            <p14:sldId id="595"/>
            <p14:sldId id="596"/>
            <p14:sldId id="597"/>
            <p14:sldId id="598"/>
            <p14:sldId id="599"/>
            <p14:sldId id="600"/>
            <p14:sldId id="602"/>
            <p14:sldId id="603"/>
            <p14:sldId id="604"/>
            <p14:sldId id="605"/>
            <p14:sldId id="606"/>
            <p14:sldId id="607"/>
            <p14:sldId id="608"/>
            <p14:sldId id="609"/>
            <p14:sldId id="610"/>
            <p14:sldId id="601"/>
            <p14:sldId id="611"/>
            <p14:sldId id="612"/>
            <p14:sldId id="613"/>
            <p14:sldId id="614"/>
            <p14:sldId id="615"/>
            <p14:sldId id="616"/>
            <p14:sldId id="617"/>
            <p14:sldId id="618"/>
            <p14:sldId id="619"/>
            <p14:sldId id="620"/>
            <p14:sldId id="621"/>
            <p14:sldId id="5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Demo" initials="R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524C"/>
    <a:srgbClr val="C84921"/>
    <a:srgbClr val="31839E"/>
    <a:srgbClr val="195B54"/>
    <a:srgbClr val="2973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81013" autoAdjust="0"/>
  </p:normalViewPr>
  <p:slideViewPr>
    <p:cSldViewPr>
      <p:cViewPr varScale="1">
        <p:scale>
          <a:sx n="60" d="100"/>
          <a:sy n="60" d="100"/>
        </p:scale>
        <p:origin x="69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4" d="100"/>
        <a:sy n="124" d="100"/>
      </p:scale>
      <p:origin x="0" y="5514"/>
    </p:cViewPr>
  </p:sorterViewPr>
  <p:notesViewPr>
    <p:cSldViewPr>
      <p:cViewPr varScale="1">
        <p:scale>
          <a:sx n="73" d="100"/>
          <a:sy n="73" d="100"/>
        </p:scale>
        <p:origin x="-217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handoutMaster" Target="handoutMasters/handoutMaster1.xml"/><Relationship Id="rId20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ags" Target="tags/tag1.xml"/><Relationship Id="rId20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commentAuthors" Target="commentAuthors.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9833ED-37F6-4BA4-B5C4-A19C4FE5053B}" type="datetimeFigureOut">
              <a:rPr lang="pt-BR" smtClean="0"/>
              <a:t>09/10/2014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4DAD8A-B7DB-4A65-9080-010BC53AF3A4}" type="slidenum">
              <a:rPr lang="pt-BR" smtClean="0"/>
              <a:t>‹nº›</a:t>
            </a:fld>
            <a:endParaRPr lang="pt-BR"/>
          </a:p>
        </p:txBody>
      </p:sp>
    </p:spTree>
    <p:extLst>
      <p:ext uri="{BB962C8B-B14F-4D97-AF65-F5344CB8AC3E}">
        <p14:creationId xmlns:p14="http://schemas.microsoft.com/office/powerpoint/2010/main" val="3736129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043C8B4C-9671-A34A-A69D-C4DD52346750}" type="datetimeFigureOut">
              <a:rPr lang="pt-BR"/>
              <a:pPr>
                <a:defRPr/>
              </a:pPr>
              <a:t>09/10/2014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1CD3EDC-C7FE-1149-8CFB-E53C1D09722F}" type="slidenum">
              <a:rPr lang="pt-BR"/>
              <a:pPr>
                <a:defRPr/>
              </a:pPr>
              <a:t>‹nº›</a:t>
            </a:fld>
            <a:endParaRPr lang="pt-BR"/>
          </a:p>
        </p:txBody>
      </p:sp>
    </p:spTree>
    <p:extLst>
      <p:ext uri="{BB962C8B-B14F-4D97-AF65-F5344CB8AC3E}">
        <p14:creationId xmlns:p14="http://schemas.microsoft.com/office/powerpoint/2010/main" val="2658687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pt-BR" sz="7200" b="0" i="0" u="none" strike="noStrike" kern="1200" noProof="0" dirty="0" smtClean="0">
                <a:solidFill>
                  <a:schemeClr val="tx1"/>
                </a:solidFill>
                <a:effectLst/>
                <a:latin typeface="+mn-lt"/>
                <a:ea typeface="ＭＳ Ｐゴシック" charset="0"/>
                <a:cs typeface="ＭＳ Ｐゴシック" charset="0"/>
              </a:rPr>
              <a:t>Sejam</a:t>
            </a:r>
            <a:r>
              <a:rPr lang="pt-BR" sz="7200" b="0" i="0" u="none" strike="noStrike" kern="1200" dirty="0" smtClean="0">
                <a:solidFill>
                  <a:schemeClr val="tx1"/>
                </a:solidFill>
                <a:effectLst/>
                <a:latin typeface="+mn-lt"/>
                <a:ea typeface="ＭＳ Ｐゴシック" charset="0"/>
                <a:cs typeface="ＭＳ Ｐゴシック" charset="0"/>
              </a:rPr>
              <a:t> bem-vindos a mais um treinamento da UNIHB. Este é o curso Padrões de Desenvolvimento.</a:t>
            </a:r>
            <a:endParaRPr lang="pt-BR" sz="9600" b="0" i="0" u="none" strike="noStrike" kern="1200" dirty="0" smtClean="0">
              <a:solidFill>
                <a:schemeClr val="tx1"/>
              </a:solidFill>
              <a:effectLst/>
              <a:latin typeface="+mn-lt"/>
              <a:ea typeface="ＭＳ Ｐゴシック" charset="0"/>
              <a:cs typeface="ＭＳ Ｐゴシック" charset="0"/>
            </a:endParaRPr>
          </a:p>
          <a:p>
            <a:pPr eaLnBrk="1" hangingPunct="1">
              <a:spcBef>
                <a:spcPct val="0"/>
              </a:spcBef>
            </a:pPr>
            <a:endParaRPr lang="pt-BR" sz="9600" b="0" i="0" u="none" strike="noStrike" kern="1200" dirty="0" smtClean="0">
              <a:solidFill>
                <a:schemeClr val="tx1"/>
              </a:solidFill>
              <a:effectLst/>
              <a:latin typeface="+mn-lt"/>
              <a:ea typeface="ＭＳ Ｐゴシック" charset="0"/>
              <a:cs typeface="ＭＳ Ｐゴシック" charset="0"/>
            </a:endParaRPr>
          </a:p>
          <a:p>
            <a:pPr eaLnBrk="1" hangingPunct="1">
              <a:spcBef>
                <a:spcPct val="0"/>
              </a:spcBef>
            </a:pPr>
            <a:r>
              <a:rPr lang="pt-BR" sz="9600" b="0" i="0" u="none" strike="noStrike" kern="1200" dirty="0" smtClean="0">
                <a:solidFill>
                  <a:schemeClr val="tx1"/>
                </a:solidFill>
                <a:effectLst/>
                <a:latin typeface="+mn-lt"/>
                <a:ea typeface="ＭＳ Ｐゴシック" charset="0"/>
                <a:cs typeface="ＭＳ Ｐゴシック" charset="0"/>
              </a:rPr>
              <a:t>Este</a:t>
            </a:r>
            <a:r>
              <a:rPr lang="pt-BR" sz="9600" b="0" i="0" u="none" strike="noStrike" kern="1200" baseline="0" dirty="0" smtClean="0">
                <a:solidFill>
                  <a:schemeClr val="tx1"/>
                </a:solidFill>
                <a:effectLst/>
                <a:latin typeface="+mn-lt"/>
                <a:ea typeface="ＭＳ Ｐゴシック" charset="0"/>
                <a:cs typeface="ＭＳ Ｐゴシック" charset="0"/>
              </a:rPr>
              <a:t> treinamento foi criado a partir da metodologia de Planejamento Instrucional, para que você tenha a melhor experiência de aprendizagem possível!</a:t>
            </a:r>
            <a:endParaRPr lang="pt-BR" sz="9600" dirty="0" smtClean="0"/>
          </a:p>
        </p:txBody>
      </p:sp>
      <p:sp>
        <p:nvSpPr>
          <p:cNvPr id="28675"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CF7AD44C-D1DF-FB40-AB17-2C994A48AC32}" type="slidenum">
              <a:rPr lang="pt-BR" sz="1200"/>
              <a:pPr eaLnBrk="1" hangingPunct="1"/>
              <a:t>1</a:t>
            </a:fld>
            <a:endParaRPr lang="pt-BR" sz="1200" dirty="0"/>
          </a:p>
        </p:txBody>
      </p:sp>
    </p:spTree>
    <p:extLst>
      <p:ext uri="{BB962C8B-B14F-4D97-AF65-F5344CB8AC3E}">
        <p14:creationId xmlns:p14="http://schemas.microsoft.com/office/powerpoint/2010/main" val="286350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Assim como temos os botões,</a:t>
            </a:r>
            <a:r>
              <a:rPr lang="pt-BR" baseline="0" dirty="0" smtClean="0"/>
              <a:t> também temos alguns copies.</a:t>
            </a:r>
          </a:p>
          <a:p>
            <a:endParaRPr lang="pt-BR" baseline="0" dirty="0" smtClean="0"/>
          </a:p>
          <a:p>
            <a:r>
              <a:rPr lang="pt-BR" baseline="0" dirty="0" smtClean="0"/>
              <a:t>O PCW900, o PCW902 e o PCP8000 estão em todos os programas. </a:t>
            </a:r>
          </a:p>
          <a:p>
            <a:endParaRPr lang="pt-BR" baseline="0" dirty="0" smtClean="0"/>
          </a:p>
          <a:p>
            <a:r>
              <a:rPr lang="pt-BR" baseline="0" dirty="0" smtClean="0"/>
              <a:t>O PCW904 serve para carregar combos. Quando temos uma combo que é utilizada em várias partes do sistema, ela é carregada neste </a:t>
            </a:r>
            <a:r>
              <a:rPr lang="pt-BR" baseline="0" dirty="0" err="1" smtClean="0"/>
              <a:t>copy</a:t>
            </a:r>
            <a:r>
              <a:rPr lang="pt-BR" baseline="0" dirty="0" smtClean="0"/>
              <a:t>. Assim a gente não precisa fazer a mesma programação em vários programas. </a:t>
            </a:r>
          </a:p>
          <a:p>
            <a:endParaRPr lang="pt-BR" baseline="0" dirty="0" smtClean="0"/>
          </a:p>
          <a:p>
            <a:r>
              <a:rPr lang="pt-BR" baseline="0" dirty="0" smtClean="0"/>
              <a:t>O PCP8001 é utilizado quando temos listas.</a:t>
            </a:r>
          </a:p>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a:t>
            </a:fld>
            <a:endParaRPr lang="pt-BR" dirty="0"/>
          </a:p>
        </p:txBody>
      </p:sp>
    </p:spTree>
    <p:extLst>
      <p:ext uri="{BB962C8B-B14F-4D97-AF65-F5344CB8AC3E}">
        <p14:creationId xmlns:p14="http://schemas.microsoft.com/office/powerpoint/2010/main" val="39011824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Esse recurso é bastante usado quando temos listas com campos redefinidos.</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102</a:t>
            </a:fld>
            <a:endParaRPr lang="pt-BR"/>
          </a:p>
        </p:txBody>
      </p:sp>
    </p:spTree>
    <p:extLst>
      <p:ext uri="{BB962C8B-B14F-4D97-AF65-F5344CB8AC3E}">
        <p14:creationId xmlns:p14="http://schemas.microsoft.com/office/powerpoint/2010/main" val="42652855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103</a:t>
            </a:fld>
            <a:endParaRPr lang="pt-BR"/>
          </a:p>
        </p:txBody>
      </p:sp>
    </p:spTree>
    <p:extLst>
      <p:ext uri="{BB962C8B-B14F-4D97-AF65-F5344CB8AC3E}">
        <p14:creationId xmlns:p14="http://schemas.microsoft.com/office/powerpoint/2010/main" val="22458248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104</a:t>
            </a:fld>
            <a:endParaRPr lang="pt-BR"/>
          </a:p>
        </p:txBody>
      </p:sp>
    </p:spTree>
    <p:extLst>
      <p:ext uri="{BB962C8B-B14F-4D97-AF65-F5344CB8AC3E}">
        <p14:creationId xmlns:p14="http://schemas.microsoft.com/office/powerpoint/2010/main" val="34811477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105</a:t>
            </a:fld>
            <a:endParaRPr lang="pt-BR"/>
          </a:p>
        </p:txBody>
      </p:sp>
    </p:spTree>
    <p:extLst>
      <p:ext uri="{BB962C8B-B14F-4D97-AF65-F5344CB8AC3E}">
        <p14:creationId xmlns:p14="http://schemas.microsoft.com/office/powerpoint/2010/main" val="366415466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106</a:t>
            </a:fld>
            <a:endParaRPr lang="pt-BR"/>
          </a:p>
        </p:txBody>
      </p:sp>
    </p:spTree>
    <p:extLst>
      <p:ext uri="{BB962C8B-B14F-4D97-AF65-F5344CB8AC3E}">
        <p14:creationId xmlns:p14="http://schemas.microsoft.com/office/powerpoint/2010/main" val="32464530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Tanto na </a:t>
            </a:r>
            <a:r>
              <a:rPr lang="pt-BR" dirty="0" err="1" smtClean="0"/>
              <a:t>substring</a:t>
            </a:r>
            <a:r>
              <a:rPr lang="pt-BR" dirty="0" smtClean="0"/>
              <a:t> quanto na </a:t>
            </a:r>
            <a:r>
              <a:rPr lang="pt-BR" dirty="0" err="1" smtClean="0"/>
              <a:t>str</a:t>
            </a:r>
            <a:r>
              <a:rPr lang="pt-BR" dirty="0" smtClean="0"/>
              <a:t> eu informo</a:t>
            </a:r>
            <a:r>
              <a:rPr lang="pt-BR" baseline="0" dirty="0" smtClean="0"/>
              <a:t> a posição inicial que eu quero.</a:t>
            </a:r>
          </a:p>
          <a:p>
            <a:r>
              <a:rPr lang="pt-BR" baseline="0" dirty="0" smtClean="0"/>
              <a:t>A diferença é que, nesta, eu preciso informar a posição final, enquanto que, na outra, eu passo a quantidade de posições que eu quero a partir do início.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107</a:t>
            </a:fld>
            <a:endParaRPr lang="pt-BR"/>
          </a:p>
        </p:txBody>
      </p:sp>
    </p:spTree>
    <p:extLst>
      <p:ext uri="{BB962C8B-B14F-4D97-AF65-F5344CB8AC3E}">
        <p14:creationId xmlns:p14="http://schemas.microsoft.com/office/powerpoint/2010/main" val="318864834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108</a:t>
            </a:fld>
            <a:endParaRPr lang="pt-BR"/>
          </a:p>
        </p:txBody>
      </p:sp>
    </p:spTree>
    <p:extLst>
      <p:ext uri="{BB962C8B-B14F-4D97-AF65-F5344CB8AC3E}">
        <p14:creationId xmlns:p14="http://schemas.microsoft.com/office/powerpoint/2010/main" val="32578517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É importante</a:t>
            </a:r>
            <a:r>
              <a:rPr lang="pt-BR" baseline="0" dirty="0" smtClean="0"/>
              <a:t> validar o que é possível no </a:t>
            </a:r>
            <a:r>
              <a:rPr lang="pt-BR" baseline="0" dirty="0" err="1" smtClean="0"/>
              <a:t>JavaScript</a:t>
            </a:r>
            <a:r>
              <a:rPr lang="pt-BR" baseline="0" dirty="0" smtClean="0"/>
              <a:t>, antes de chegar no </a:t>
            </a:r>
            <a:r>
              <a:rPr lang="pt-BR" baseline="0" dirty="0" err="1" smtClean="0"/>
              <a:t>Cobol</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109</a:t>
            </a:fld>
            <a:endParaRPr lang="pt-BR"/>
          </a:p>
        </p:txBody>
      </p:sp>
    </p:spTree>
    <p:extLst>
      <p:ext uri="{BB962C8B-B14F-4D97-AF65-F5344CB8AC3E}">
        <p14:creationId xmlns:p14="http://schemas.microsoft.com/office/powerpoint/2010/main" val="241112065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110</a:t>
            </a:fld>
            <a:endParaRPr lang="pt-BR"/>
          </a:p>
        </p:txBody>
      </p:sp>
    </p:spTree>
    <p:extLst>
      <p:ext uri="{BB962C8B-B14F-4D97-AF65-F5344CB8AC3E}">
        <p14:creationId xmlns:p14="http://schemas.microsoft.com/office/powerpoint/2010/main" val="20081851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111</a:t>
            </a:fld>
            <a:endParaRPr lang="pt-BR"/>
          </a:p>
        </p:txBody>
      </p:sp>
    </p:spTree>
    <p:extLst>
      <p:ext uri="{BB962C8B-B14F-4D97-AF65-F5344CB8AC3E}">
        <p14:creationId xmlns:p14="http://schemas.microsoft.com/office/powerpoint/2010/main" val="274540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Temos um padrão para</a:t>
            </a:r>
            <a:r>
              <a:rPr lang="pt-BR" baseline="0" dirty="0" smtClean="0"/>
              <a:t> as seções também.</a:t>
            </a:r>
          </a:p>
          <a:p>
            <a:endParaRPr lang="pt-BR" baseline="0" dirty="0" smtClean="0"/>
          </a:p>
          <a:p>
            <a:r>
              <a:rPr lang="pt-BR" baseline="0" dirty="0" smtClean="0"/>
              <a:t>Nem todos os programas têm todas elas. </a:t>
            </a:r>
          </a:p>
          <a:p>
            <a:endParaRPr lang="pt-BR" baseline="0" dirty="0" smtClean="0"/>
          </a:p>
          <a:p>
            <a:r>
              <a:rPr lang="pt-BR" baseline="0" dirty="0" smtClean="0"/>
              <a:t>A gente costuma trabalhar bastante dentro da seção 2000. Vocês já devem ter notado que as seções são numeradas de acordo com a variável </a:t>
            </a:r>
            <a:r>
              <a:rPr lang="pt-BR" baseline="0" dirty="0" err="1" smtClean="0"/>
              <a:t>f-opção</a:t>
            </a:r>
            <a:r>
              <a:rPr lang="pt-BR" baseline="0" dirty="0" smtClean="0"/>
              <a:t>. </a:t>
            </a:r>
            <a:r>
              <a:rPr lang="pt-BR" baseline="0" dirty="0" smtClean="0">
                <a:solidFill>
                  <a:srgbClr val="FF0000"/>
                </a:solidFill>
              </a:rPr>
              <a:t>MOSTRAR OPÇÃO 2 e OPÇÃO 6 do PW02477C.</a:t>
            </a:r>
          </a:p>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a:t>
            </a:fld>
            <a:endParaRPr lang="pt-BR" dirty="0"/>
          </a:p>
        </p:txBody>
      </p:sp>
    </p:spTree>
    <p:extLst>
      <p:ext uri="{BB962C8B-B14F-4D97-AF65-F5344CB8AC3E}">
        <p14:creationId xmlns:p14="http://schemas.microsoft.com/office/powerpoint/2010/main" val="379815212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112</a:t>
            </a:fld>
            <a:endParaRPr lang="pt-BR"/>
          </a:p>
        </p:txBody>
      </p:sp>
    </p:spTree>
    <p:extLst>
      <p:ext uri="{BB962C8B-B14F-4D97-AF65-F5344CB8AC3E}">
        <p14:creationId xmlns:p14="http://schemas.microsoft.com/office/powerpoint/2010/main" val="394048211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Essa propriedade </a:t>
            </a:r>
            <a:r>
              <a:rPr lang="pt-BR" sz="1200" u="none" kern="1200" baseline="0" dirty="0" err="1" smtClean="0">
                <a:solidFill>
                  <a:schemeClr val="tx1"/>
                </a:solidFill>
                <a:latin typeface="+mn-lt"/>
                <a:ea typeface="ＭＳ Ｐゴシック" charset="0"/>
              </a:rPr>
              <a:t>IniFim</a:t>
            </a:r>
            <a:r>
              <a:rPr lang="pt-BR" sz="1200" u="none" kern="1200" baseline="0" dirty="0" smtClean="0">
                <a:solidFill>
                  <a:schemeClr val="tx1"/>
                </a:solidFill>
                <a:latin typeface="+mn-lt"/>
                <a:ea typeface="ＭＳ Ｐゴシック" charset="0"/>
              </a:rPr>
              <a:t> é usada para intervalos, quando precisamos informar data inicial e final.</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113</a:t>
            </a:fld>
            <a:endParaRPr lang="pt-BR"/>
          </a:p>
        </p:txBody>
      </p:sp>
    </p:spTree>
    <p:extLst>
      <p:ext uri="{BB962C8B-B14F-4D97-AF65-F5344CB8AC3E}">
        <p14:creationId xmlns:p14="http://schemas.microsoft.com/office/powerpoint/2010/main" val="271903291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114</a:t>
            </a:fld>
            <a:endParaRPr lang="pt-BR"/>
          </a:p>
        </p:txBody>
      </p:sp>
    </p:spTree>
    <p:extLst>
      <p:ext uri="{BB962C8B-B14F-4D97-AF65-F5344CB8AC3E}">
        <p14:creationId xmlns:p14="http://schemas.microsoft.com/office/powerpoint/2010/main" val="148858800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115</a:t>
            </a:fld>
            <a:endParaRPr lang="pt-BR"/>
          </a:p>
        </p:txBody>
      </p:sp>
    </p:spTree>
    <p:extLst>
      <p:ext uri="{BB962C8B-B14F-4D97-AF65-F5344CB8AC3E}">
        <p14:creationId xmlns:p14="http://schemas.microsoft.com/office/powerpoint/2010/main" val="400557127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116</a:t>
            </a:fld>
            <a:endParaRPr lang="pt-BR"/>
          </a:p>
        </p:txBody>
      </p:sp>
    </p:spTree>
    <p:extLst>
      <p:ext uri="{BB962C8B-B14F-4D97-AF65-F5344CB8AC3E}">
        <p14:creationId xmlns:p14="http://schemas.microsoft.com/office/powerpoint/2010/main" val="37145024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3, neste capítulo você recebeu os conhecimentos necessários para:</a:t>
            </a:r>
          </a:p>
          <a:p>
            <a:endParaRPr lang="pt-BR" baseline="0" dirty="0" smtClean="0"/>
          </a:p>
          <a:p>
            <a:r>
              <a:rPr lang="pt-BR" baseline="0" dirty="0" smtClean="0"/>
              <a:t>(listar novamente os objetivos do capítulo):</a:t>
            </a:r>
          </a:p>
          <a:p>
            <a:endParaRPr lang="pt-BR" baseline="0" dirty="0" smtClean="0"/>
          </a:p>
          <a:p>
            <a:pPr lvl="1" algn="just"/>
            <a:r>
              <a:rPr lang="pt-BR" sz="1200" dirty="0" smtClean="0"/>
              <a:t>Conhecer as regras básicas de programação do sistema;</a:t>
            </a:r>
          </a:p>
          <a:p>
            <a:pPr lvl="1" algn="just"/>
            <a:r>
              <a:rPr lang="pt-BR" sz="1200" dirty="0" smtClean="0"/>
              <a:t>Identificar os comandos que devem ser  evitados.</a:t>
            </a:r>
          </a:p>
          <a:p>
            <a:endParaRPr lang="pt-BR" dirty="0" smtClean="0">
              <a:latin typeface="Calibri" charset="0"/>
            </a:endParaRP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117</a:t>
            </a:fld>
            <a:endParaRPr lang="pt-BR"/>
          </a:p>
        </p:txBody>
      </p:sp>
    </p:spTree>
    <p:extLst>
      <p:ext uri="{BB962C8B-B14F-4D97-AF65-F5344CB8AC3E}">
        <p14:creationId xmlns:p14="http://schemas.microsoft.com/office/powerpoint/2010/main" val="32887819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118</a:t>
            </a:fld>
            <a:endParaRPr lang="pt-BR"/>
          </a:p>
        </p:txBody>
      </p:sp>
    </p:spTree>
    <p:extLst>
      <p:ext uri="{BB962C8B-B14F-4D97-AF65-F5344CB8AC3E}">
        <p14:creationId xmlns:p14="http://schemas.microsoft.com/office/powerpoint/2010/main" val="145859732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119</a:t>
            </a:fld>
            <a:endParaRPr lang="pt-BR"/>
          </a:p>
        </p:txBody>
      </p:sp>
    </p:spTree>
    <p:extLst>
      <p:ext uri="{BB962C8B-B14F-4D97-AF65-F5344CB8AC3E}">
        <p14:creationId xmlns:p14="http://schemas.microsoft.com/office/powerpoint/2010/main" val="349149560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Notem que</a:t>
            </a:r>
            <a:r>
              <a:rPr lang="pt-BR" baseline="0" dirty="0" smtClean="0"/>
              <a:t> os outros eventos são escritos no código HTML.</a:t>
            </a:r>
          </a:p>
          <a:p>
            <a:r>
              <a:rPr lang="pt-BR" baseline="0" dirty="0" smtClean="0"/>
              <a:t>Este é diferente: é escrito no </a:t>
            </a:r>
            <a:r>
              <a:rPr lang="pt-BR" baseline="0" dirty="0" err="1" smtClean="0"/>
              <a:t>JavaScript</a:t>
            </a:r>
            <a:r>
              <a:rPr lang="pt-BR" baseline="0" dirty="0" smtClean="0"/>
              <a:t>, pois não temos a programação do “x” dentro do programa.</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120</a:t>
            </a:fld>
            <a:endParaRPr lang="pt-BR"/>
          </a:p>
        </p:txBody>
      </p:sp>
    </p:spTree>
    <p:extLst>
      <p:ext uri="{BB962C8B-B14F-4D97-AF65-F5344CB8AC3E}">
        <p14:creationId xmlns:p14="http://schemas.microsoft.com/office/powerpoint/2010/main" val="238453104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121</a:t>
            </a:fld>
            <a:endParaRPr lang="pt-BR"/>
          </a:p>
        </p:txBody>
      </p:sp>
    </p:spTree>
    <p:extLst>
      <p:ext uri="{BB962C8B-B14F-4D97-AF65-F5344CB8AC3E}">
        <p14:creationId xmlns:p14="http://schemas.microsoft.com/office/powerpoint/2010/main" val="3915724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 temos mais algumas seções que</a:t>
            </a:r>
            <a:r>
              <a:rPr lang="pt-BR" baseline="0" dirty="0" smtClean="0"/>
              <a:t> são padrão.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a:t>
            </a:fld>
            <a:endParaRPr lang="pt-BR" dirty="0"/>
          </a:p>
        </p:txBody>
      </p:sp>
    </p:spTree>
    <p:extLst>
      <p:ext uri="{BB962C8B-B14F-4D97-AF65-F5344CB8AC3E}">
        <p14:creationId xmlns:p14="http://schemas.microsoft.com/office/powerpoint/2010/main" val="25063696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122</a:t>
            </a:fld>
            <a:endParaRPr lang="pt-BR"/>
          </a:p>
        </p:txBody>
      </p:sp>
    </p:spTree>
    <p:extLst>
      <p:ext uri="{BB962C8B-B14F-4D97-AF65-F5344CB8AC3E}">
        <p14:creationId xmlns:p14="http://schemas.microsoft.com/office/powerpoint/2010/main" val="362924359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123</a:t>
            </a:fld>
            <a:endParaRPr lang="pt-BR"/>
          </a:p>
        </p:txBody>
      </p:sp>
    </p:spTree>
    <p:extLst>
      <p:ext uri="{BB962C8B-B14F-4D97-AF65-F5344CB8AC3E}">
        <p14:creationId xmlns:p14="http://schemas.microsoft.com/office/powerpoint/2010/main" val="276167238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124</a:t>
            </a:fld>
            <a:endParaRPr lang="pt-BR"/>
          </a:p>
        </p:txBody>
      </p:sp>
    </p:spTree>
    <p:extLst>
      <p:ext uri="{BB962C8B-B14F-4D97-AF65-F5344CB8AC3E}">
        <p14:creationId xmlns:p14="http://schemas.microsoft.com/office/powerpoint/2010/main" val="71710305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É</a:t>
            </a:r>
            <a:r>
              <a:rPr lang="pt-BR" baseline="0" dirty="0" smtClean="0"/>
              <a:t> o evento utilizado nas imagens, nos </a:t>
            </a:r>
            <a:r>
              <a:rPr lang="pt-BR" baseline="0" dirty="0" err="1" smtClean="0"/>
              <a:t>checkboxes</a:t>
            </a:r>
            <a:r>
              <a:rPr lang="pt-BR" baseline="0" dirty="0" smtClean="0"/>
              <a:t> e nos radio </a:t>
            </a:r>
            <a:r>
              <a:rPr lang="pt-BR" baseline="0" dirty="0" err="1" smtClean="0"/>
              <a:t>buttons</a:t>
            </a:r>
            <a:r>
              <a:rPr lang="pt-BR" baseline="0" smtClean="0"/>
              <a:t>.</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125</a:t>
            </a:fld>
            <a:endParaRPr lang="pt-BR"/>
          </a:p>
        </p:txBody>
      </p:sp>
    </p:spTree>
    <p:extLst>
      <p:ext uri="{BB962C8B-B14F-4D97-AF65-F5344CB8AC3E}">
        <p14:creationId xmlns:p14="http://schemas.microsoft.com/office/powerpoint/2010/main" val="8800412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126</a:t>
            </a:fld>
            <a:endParaRPr lang="pt-BR"/>
          </a:p>
        </p:txBody>
      </p:sp>
    </p:spTree>
    <p:extLst>
      <p:ext uri="{BB962C8B-B14F-4D97-AF65-F5344CB8AC3E}">
        <p14:creationId xmlns:p14="http://schemas.microsoft.com/office/powerpoint/2010/main" val="395402058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127</a:t>
            </a:fld>
            <a:endParaRPr lang="pt-BR"/>
          </a:p>
        </p:txBody>
      </p:sp>
    </p:spTree>
    <p:extLst>
      <p:ext uri="{BB962C8B-B14F-4D97-AF65-F5344CB8AC3E}">
        <p14:creationId xmlns:p14="http://schemas.microsoft.com/office/powerpoint/2010/main" val="135437308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128</a:t>
            </a:fld>
            <a:endParaRPr lang="pt-BR"/>
          </a:p>
        </p:txBody>
      </p:sp>
    </p:spTree>
    <p:extLst>
      <p:ext uri="{BB962C8B-B14F-4D97-AF65-F5344CB8AC3E}">
        <p14:creationId xmlns:p14="http://schemas.microsoft.com/office/powerpoint/2010/main" val="49331041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129</a:t>
            </a:fld>
            <a:endParaRPr lang="pt-BR"/>
          </a:p>
        </p:txBody>
      </p:sp>
    </p:spTree>
    <p:extLst>
      <p:ext uri="{BB962C8B-B14F-4D97-AF65-F5344CB8AC3E}">
        <p14:creationId xmlns:p14="http://schemas.microsoft.com/office/powerpoint/2010/main" val="396919743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5. Neste capítulo você recebeu os conhecimentos necessários para:</a:t>
            </a:r>
          </a:p>
          <a:p>
            <a:pPr marL="0" marR="0" lvl="1" indent="0" algn="l" defTabSz="914400" rtl="0" eaLnBrk="0" fontAlgn="base" latinLnBrk="0" hangingPunct="0">
              <a:lnSpc>
                <a:spcPct val="100000"/>
              </a:lnSpc>
              <a:spcBef>
                <a:spcPct val="30000"/>
              </a:spcBef>
              <a:spcAft>
                <a:spcPct val="0"/>
              </a:spcAft>
              <a:buClrTx/>
              <a:buSzTx/>
              <a:buFontTx/>
              <a:buNone/>
              <a:tabLst/>
              <a:defRPr/>
            </a:pPr>
            <a:r>
              <a:rPr lang="pt-BR" sz="1800" dirty="0" smtClean="0"/>
              <a:t>utilizar os principais eventos do HTML.</a:t>
            </a:r>
          </a:p>
          <a:p>
            <a:endParaRPr lang="pt-BR" dirty="0" smtClean="0">
              <a:latin typeface="Calibri" charset="0"/>
            </a:endParaRP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130</a:t>
            </a:fld>
            <a:endParaRPr lang="pt-BR"/>
          </a:p>
        </p:txBody>
      </p:sp>
    </p:spTree>
    <p:extLst>
      <p:ext uri="{BB962C8B-B14F-4D97-AF65-F5344CB8AC3E}">
        <p14:creationId xmlns:p14="http://schemas.microsoft.com/office/powerpoint/2010/main" val="145757322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Neste</a:t>
            </a:r>
            <a:r>
              <a:rPr lang="pt-BR" baseline="0" dirty="0" smtClean="0"/>
              <a:t> capítulo, vou apresentar algumas funções e comandos que facilitam o trabalho do programador. </a:t>
            </a:r>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131</a:t>
            </a:fld>
            <a:endParaRPr lang="pt-BR"/>
          </a:p>
        </p:txBody>
      </p:sp>
    </p:spTree>
    <p:extLst>
      <p:ext uri="{BB962C8B-B14F-4D97-AF65-F5344CB8AC3E}">
        <p14:creationId xmlns:p14="http://schemas.microsoft.com/office/powerpoint/2010/main" val="134961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Agora vou mostra o padrão</a:t>
            </a:r>
            <a:r>
              <a:rPr lang="pt-BR" baseline="0" dirty="0" smtClean="0"/>
              <a:t> para cada tipo de programa.</a:t>
            </a:r>
          </a:p>
          <a:p>
            <a:endParaRPr lang="pt-BR" dirty="0" smtClean="0"/>
          </a:p>
          <a:p>
            <a:r>
              <a:rPr lang="pt-BR" dirty="0" smtClean="0"/>
              <a:t>Estas são as de um cadastro.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a:t>
            </a:fld>
            <a:endParaRPr lang="pt-BR" dirty="0"/>
          </a:p>
        </p:txBody>
      </p:sp>
    </p:spTree>
    <p:extLst>
      <p:ext uri="{BB962C8B-B14F-4D97-AF65-F5344CB8AC3E}">
        <p14:creationId xmlns:p14="http://schemas.microsoft.com/office/powerpoint/2010/main" val="16356413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132</a:t>
            </a:fld>
            <a:endParaRPr lang="pt-BR"/>
          </a:p>
        </p:txBody>
      </p:sp>
    </p:spTree>
    <p:extLst>
      <p:ext uri="{BB962C8B-B14F-4D97-AF65-F5344CB8AC3E}">
        <p14:creationId xmlns:p14="http://schemas.microsoft.com/office/powerpoint/2010/main" val="372360625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pt-BR" sz="1200" u="none" kern="1200" baseline="0" dirty="0" smtClean="0">
                <a:solidFill>
                  <a:schemeClr val="tx1"/>
                </a:solidFill>
                <a:latin typeface="+mn-lt"/>
                <a:ea typeface="ＭＳ Ｐゴシック" charset="0"/>
              </a:rPr>
              <a:t>Neste exemplo, eu estou montando o caminho e o nome do arquivo. Depois vou verificar se o arquivo existe.</a:t>
            </a:r>
          </a:p>
          <a:p>
            <a:r>
              <a:rPr lang="pt-BR" sz="1200" u="none" kern="1200" baseline="0" dirty="0" smtClean="0">
                <a:solidFill>
                  <a:schemeClr val="tx1"/>
                </a:solidFill>
                <a:latin typeface="+mn-lt"/>
                <a:ea typeface="ＭＳ Ｐゴシック" charset="0"/>
              </a:rPr>
              <a:t>A variável ws-status-</a:t>
            </a:r>
            <a:r>
              <a:rPr lang="pt-BR" sz="1200" u="none" kern="1200" baseline="0" dirty="0" err="1" smtClean="0">
                <a:solidFill>
                  <a:schemeClr val="tx1"/>
                </a:solidFill>
                <a:latin typeface="+mn-lt"/>
                <a:ea typeface="ＭＳ Ｐゴシック" charset="0"/>
              </a:rPr>
              <a:t>code</a:t>
            </a:r>
            <a:r>
              <a:rPr lang="pt-BR" sz="1200" u="none" kern="1200" baseline="0" dirty="0" smtClean="0">
                <a:solidFill>
                  <a:schemeClr val="tx1"/>
                </a:solidFill>
                <a:latin typeface="+mn-lt"/>
                <a:ea typeface="ＭＳ Ｐゴシック" charset="0"/>
              </a:rPr>
              <a:t> vai ter o retorno do comando. Este status é o status do </a:t>
            </a:r>
            <a:r>
              <a:rPr lang="pt-BR" sz="1200" u="none" kern="1200" baseline="0" dirty="0" err="1" smtClean="0">
                <a:solidFill>
                  <a:schemeClr val="tx1"/>
                </a:solidFill>
                <a:latin typeface="+mn-lt"/>
                <a:ea typeface="ＭＳ Ｐゴシック" charset="0"/>
              </a:rPr>
              <a:t>Cobol</a:t>
            </a:r>
            <a:r>
              <a:rPr lang="pt-BR" sz="1200" u="none" kern="1200" baseline="0" dirty="0" smtClean="0">
                <a:solidFill>
                  <a:schemeClr val="tx1"/>
                </a:solidFill>
                <a:latin typeface="+mn-lt"/>
                <a:ea typeface="ＭＳ Ｐゴシック" charset="0"/>
              </a:rPr>
              <a:t>. Se for 0, significa que o arquivo existe. Se for 35, por exemplo, significa que o arquivo não existe.</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133</a:t>
            </a:fld>
            <a:endParaRPr lang="pt-BR"/>
          </a:p>
        </p:txBody>
      </p:sp>
    </p:spTree>
    <p:extLst>
      <p:ext uri="{BB962C8B-B14F-4D97-AF65-F5344CB8AC3E}">
        <p14:creationId xmlns:p14="http://schemas.microsoft.com/office/powerpoint/2010/main" val="20670884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134</a:t>
            </a:fld>
            <a:endParaRPr lang="pt-BR"/>
          </a:p>
        </p:txBody>
      </p:sp>
    </p:spTree>
    <p:extLst>
      <p:ext uri="{BB962C8B-B14F-4D97-AF65-F5344CB8AC3E}">
        <p14:creationId xmlns:p14="http://schemas.microsoft.com/office/powerpoint/2010/main" val="112417726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135</a:t>
            </a:fld>
            <a:endParaRPr lang="pt-BR"/>
          </a:p>
        </p:txBody>
      </p:sp>
    </p:spTree>
    <p:extLst>
      <p:ext uri="{BB962C8B-B14F-4D97-AF65-F5344CB8AC3E}">
        <p14:creationId xmlns:p14="http://schemas.microsoft.com/office/powerpoint/2010/main" val="194868209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Neste exemplo, estamos substituindo as aspas duplas pela aspa simples.</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136</a:t>
            </a:fld>
            <a:endParaRPr lang="pt-BR"/>
          </a:p>
        </p:txBody>
      </p:sp>
    </p:spTree>
    <p:extLst>
      <p:ext uri="{BB962C8B-B14F-4D97-AF65-F5344CB8AC3E}">
        <p14:creationId xmlns:p14="http://schemas.microsoft.com/office/powerpoint/2010/main" val="2455788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137</a:t>
            </a:fld>
            <a:endParaRPr lang="pt-BR"/>
          </a:p>
        </p:txBody>
      </p:sp>
    </p:spTree>
    <p:extLst>
      <p:ext uri="{BB962C8B-B14F-4D97-AF65-F5344CB8AC3E}">
        <p14:creationId xmlns:p14="http://schemas.microsoft.com/office/powerpoint/2010/main" val="377591344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138</a:t>
            </a:fld>
            <a:endParaRPr lang="pt-BR"/>
          </a:p>
        </p:txBody>
      </p:sp>
    </p:spTree>
    <p:extLst>
      <p:ext uri="{BB962C8B-B14F-4D97-AF65-F5344CB8AC3E}">
        <p14:creationId xmlns:p14="http://schemas.microsoft.com/office/powerpoint/2010/main" val="57357761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Neste exemplo, eu tenho</a:t>
            </a:r>
            <a:r>
              <a:rPr lang="pt-BR" baseline="0" dirty="0" smtClean="0"/>
              <a:t> o campo ws-vl-campo-1 que está declarado como alfanumérico. Se eu utilizar a função </a:t>
            </a:r>
            <a:r>
              <a:rPr lang="pt-BR" baseline="0" dirty="0" err="1" smtClean="0"/>
              <a:t>nunval</a:t>
            </a:r>
            <a:r>
              <a:rPr lang="pt-BR" baseline="0" dirty="0" smtClean="0"/>
              <a:t>, o campo será convertido para numérico.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139</a:t>
            </a:fld>
            <a:endParaRPr lang="pt-BR"/>
          </a:p>
        </p:txBody>
      </p:sp>
    </p:spTree>
    <p:extLst>
      <p:ext uri="{BB962C8B-B14F-4D97-AF65-F5344CB8AC3E}">
        <p14:creationId xmlns:p14="http://schemas.microsoft.com/office/powerpoint/2010/main" val="253267625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140</a:t>
            </a:fld>
            <a:endParaRPr lang="pt-BR"/>
          </a:p>
        </p:txBody>
      </p:sp>
    </p:spTree>
    <p:extLst>
      <p:ext uri="{BB962C8B-B14F-4D97-AF65-F5344CB8AC3E}">
        <p14:creationId xmlns:p14="http://schemas.microsoft.com/office/powerpoint/2010/main" val="10191380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141</a:t>
            </a:fld>
            <a:endParaRPr lang="pt-BR"/>
          </a:p>
        </p:txBody>
      </p:sp>
    </p:spTree>
    <p:extLst>
      <p:ext uri="{BB962C8B-B14F-4D97-AF65-F5344CB8AC3E}">
        <p14:creationId xmlns:p14="http://schemas.microsoft.com/office/powerpoint/2010/main" val="2280248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 estão as seções de um programa</a:t>
            </a:r>
            <a:r>
              <a:rPr lang="pt-BR" baseline="0" dirty="0" smtClean="0"/>
              <a:t> de pesquisa.</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a:t>
            </a:fld>
            <a:endParaRPr lang="pt-BR" dirty="0"/>
          </a:p>
        </p:txBody>
      </p:sp>
    </p:spTree>
    <p:extLst>
      <p:ext uri="{BB962C8B-B14F-4D97-AF65-F5344CB8AC3E}">
        <p14:creationId xmlns:p14="http://schemas.microsoft.com/office/powerpoint/2010/main" val="338308391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5. Neste capítulo você recebeu os conhecimentos necessários para:</a:t>
            </a:r>
          </a:p>
          <a:p>
            <a:pPr marL="0" marR="0" lvl="1" indent="0" algn="l" defTabSz="914400" rtl="0" eaLnBrk="0" fontAlgn="base" latinLnBrk="0" hangingPunct="0">
              <a:lnSpc>
                <a:spcPct val="100000"/>
              </a:lnSpc>
              <a:spcBef>
                <a:spcPct val="30000"/>
              </a:spcBef>
              <a:spcAft>
                <a:spcPct val="0"/>
              </a:spcAft>
              <a:buClrTx/>
              <a:buSzTx/>
              <a:buFontTx/>
              <a:buNone/>
              <a:tabLst/>
              <a:defRPr/>
            </a:pPr>
            <a:r>
              <a:rPr lang="pt-BR" sz="1800" dirty="0" smtClean="0"/>
              <a:t>utilizar os principais eventos do HTML.</a:t>
            </a:r>
          </a:p>
          <a:p>
            <a:endParaRPr lang="pt-BR" dirty="0" smtClean="0">
              <a:latin typeface="Calibri" charset="0"/>
            </a:endParaRP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142</a:t>
            </a:fld>
            <a:endParaRPr lang="pt-BR"/>
          </a:p>
        </p:txBody>
      </p:sp>
    </p:spTree>
    <p:extLst>
      <p:ext uri="{BB962C8B-B14F-4D97-AF65-F5344CB8AC3E}">
        <p14:creationId xmlns:p14="http://schemas.microsoft.com/office/powerpoint/2010/main" val="288931934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143</a:t>
            </a:fld>
            <a:endParaRPr lang="pt-BR"/>
          </a:p>
        </p:txBody>
      </p:sp>
    </p:spTree>
    <p:extLst>
      <p:ext uri="{BB962C8B-B14F-4D97-AF65-F5344CB8AC3E}">
        <p14:creationId xmlns:p14="http://schemas.microsoft.com/office/powerpoint/2010/main" val="100411614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144</a:t>
            </a:fld>
            <a:endParaRPr lang="pt-BR"/>
          </a:p>
        </p:txBody>
      </p:sp>
    </p:spTree>
    <p:extLst>
      <p:ext uri="{BB962C8B-B14F-4D97-AF65-F5344CB8AC3E}">
        <p14:creationId xmlns:p14="http://schemas.microsoft.com/office/powerpoint/2010/main" val="41640206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145</a:t>
            </a:fld>
            <a:endParaRPr lang="pt-BR"/>
          </a:p>
        </p:txBody>
      </p:sp>
    </p:spTree>
    <p:extLst>
      <p:ext uri="{BB962C8B-B14F-4D97-AF65-F5344CB8AC3E}">
        <p14:creationId xmlns:p14="http://schemas.microsoft.com/office/powerpoint/2010/main" val="100567673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Notem que, para montar o nome do segundo arquivo, está sendo feito um teste para verificar se o nome é diferente do primeiro. Como a execução é muito rápida, isso é necessário para evitar que os dois sejam gerados no mesmo milissegundo.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146</a:t>
            </a:fld>
            <a:endParaRPr lang="pt-BR"/>
          </a:p>
        </p:txBody>
      </p:sp>
    </p:spTree>
    <p:extLst>
      <p:ext uri="{BB962C8B-B14F-4D97-AF65-F5344CB8AC3E}">
        <p14:creationId xmlns:p14="http://schemas.microsoft.com/office/powerpoint/2010/main" val="272297134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147</a:t>
            </a:fld>
            <a:endParaRPr lang="pt-BR"/>
          </a:p>
        </p:txBody>
      </p:sp>
    </p:spTree>
    <p:extLst>
      <p:ext uri="{BB962C8B-B14F-4D97-AF65-F5344CB8AC3E}">
        <p14:creationId xmlns:p14="http://schemas.microsoft.com/office/powerpoint/2010/main" val="100779150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148</a:t>
            </a:fld>
            <a:endParaRPr lang="pt-BR"/>
          </a:p>
        </p:txBody>
      </p:sp>
    </p:spTree>
    <p:extLst>
      <p:ext uri="{BB962C8B-B14F-4D97-AF65-F5344CB8AC3E}">
        <p14:creationId xmlns:p14="http://schemas.microsoft.com/office/powerpoint/2010/main" val="78705117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149</a:t>
            </a:fld>
            <a:endParaRPr lang="pt-BR"/>
          </a:p>
        </p:txBody>
      </p:sp>
    </p:spTree>
    <p:extLst>
      <p:ext uri="{BB962C8B-B14F-4D97-AF65-F5344CB8AC3E}">
        <p14:creationId xmlns:p14="http://schemas.microsoft.com/office/powerpoint/2010/main" val="413724071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150</a:t>
            </a:fld>
            <a:endParaRPr lang="pt-BR"/>
          </a:p>
        </p:txBody>
      </p:sp>
    </p:spTree>
    <p:extLst>
      <p:ext uri="{BB962C8B-B14F-4D97-AF65-F5344CB8AC3E}">
        <p14:creationId xmlns:p14="http://schemas.microsoft.com/office/powerpoint/2010/main" val="895679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151</a:t>
            </a:fld>
            <a:endParaRPr lang="pt-BR"/>
          </a:p>
        </p:txBody>
      </p:sp>
    </p:spTree>
    <p:extLst>
      <p:ext uri="{BB962C8B-B14F-4D97-AF65-F5344CB8AC3E}">
        <p14:creationId xmlns:p14="http://schemas.microsoft.com/office/powerpoint/2010/main" val="1771384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Estão são</a:t>
            </a:r>
            <a:r>
              <a:rPr lang="pt-BR" baseline="0" dirty="0" smtClean="0"/>
              <a:t> as seções de um relatório.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a:t>
            </a:fld>
            <a:endParaRPr lang="pt-BR" dirty="0"/>
          </a:p>
        </p:txBody>
      </p:sp>
    </p:spTree>
    <p:extLst>
      <p:ext uri="{BB962C8B-B14F-4D97-AF65-F5344CB8AC3E}">
        <p14:creationId xmlns:p14="http://schemas.microsoft.com/office/powerpoint/2010/main" val="319274494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152</a:t>
            </a:fld>
            <a:endParaRPr lang="pt-BR"/>
          </a:p>
        </p:txBody>
      </p:sp>
    </p:spTree>
    <p:extLst>
      <p:ext uri="{BB962C8B-B14F-4D97-AF65-F5344CB8AC3E}">
        <p14:creationId xmlns:p14="http://schemas.microsoft.com/office/powerpoint/2010/main" val="54361380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Na inicialização, estamos chamando a seção 1100-monta-projeto, que está no próximo slide.</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153</a:t>
            </a:fld>
            <a:endParaRPr lang="pt-BR"/>
          </a:p>
        </p:txBody>
      </p:sp>
    </p:spTree>
    <p:extLst>
      <p:ext uri="{BB962C8B-B14F-4D97-AF65-F5344CB8AC3E}">
        <p14:creationId xmlns:p14="http://schemas.microsoft.com/office/powerpoint/2010/main" val="199044075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154</a:t>
            </a:fld>
            <a:endParaRPr lang="pt-BR"/>
          </a:p>
        </p:txBody>
      </p:sp>
    </p:spTree>
    <p:extLst>
      <p:ext uri="{BB962C8B-B14F-4D97-AF65-F5344CB8AC3E}">
        <p14:creationId xmlns:p14="http://schemas.microsoft.com/office/powerpoint/2010/main" val="281416221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155</a:t>
            </a:fld>
            <a:endParaRPr lang="pt-BR"/>
          </a:p>
        </p:txBody>
      </p:sp>
    </p:spTree>
    <p:extLst>
      <p:ext uri="{BB962C8B-B14F-4D97-AF65-F5344CB8AC3E}">
        <p14:creationId xmlns:p14="http://schemas.microsoft.com/office/powerpoint/2010/main" val="308862255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As revendas rodam o </a:t>
            </a:r>
            <a:r>
              <a:rPr lang="pt-BR" dirty="0" err="1" smtClean="0"/>
              <a:t>Promax</a:t>
            </a:r>
            <a:r>
              <a:rPr lang="pt-BR" baseline="0" dirty="0" smtClean="0"/>
              <a:t> em Windows, enquanto que os </a:t>
            </a:r>
            <a:r>
              <a:rPr lang="pt-BR" baseline="0" dirty="0" err="1" smtClean="0"/>
              <a:t>CDDs</a:t>
            </a:r>
            <a:r>
              <a:rPr lang="pt-BR" baseline="0" dirty="0" smtClean="0"/>
              <a:t> rodam em Unix.</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156</a:t>
            </a:fld>
            <a:endParaRPr lang="pt-BR"/>
          </a:p>
        </p:txBody>
      </p:sp>
    </p:spTree>
    <p:extLst>
      <p:ext uri="{BB962C8B-B14F-4D97-AF65-F5344CB8AC3E}">
        <p14:creationId xmlns:p14="http://schemas.microsoft.com/office/powerpoint/2010/main" val="123587454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157</a:t>
            </a:fld>
            <a:endParaRPr lang="pt-BR"/>
          </a:p>
        </p:txBody>
      </p:sp>
    </p:spTree>
    <p:extLst>
      <p:ext uri="{BB962C8B-B14F-4D97-AF65-F5344CB8AC3E}">
        <p14:creationId xmlns:p14="http://schemas.microsoft.com/office/powerpoint/2010/main" val="307537004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158</a:t>
            </a:fld>
            <a:endParaRPr lang="pt-BR"/>
          </a:p>
        </p:txBody>
      </p:sp>
    </p:spTree>
    <p:extLst>
      <p:ext uri="{BB962C8B-B14F-4D97-AF65-F5344CB8AC3E}">
        <p14:creationId xmlns:p14="http://schemas.microsoft.com/office/powerpoint/2010/main" val="40610121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159</a:t>
            </a:fld>
            <a:endParaRPr lang="pt-BR"/>
          </a:p>
        </p:txBody>
      </p:sp>
    </p:spTree>
    <p:extLst>
      <p:ext uri="{BB962C8B-B14F-4D97-AF65-F5344CB8AC3E}">
        <p14:creationId xmlns:p14="http://schemas.microsoft.com/office/powerpoint/2010/main" val="26653598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é a tela de um programa assíncrono.</a:t>
            </a:r>
          </a:p>
          <a:p>
            <a:endParaRPr lang="pt-BR" baseline="0" dirty="0" smtClean="0"/>
          </a:p>
          <a:p>
            <a:r>
              <a:rPr lang="pt-BR" baseline="0" dirty="0" smtClean="0"/>
              <a:t>Notem que, além de etapa e processo, há outros campos de controle.</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160</a:t>
            </a:fld>
            <a:endParaRPr lang="pt-BR"/>
          </a:p>
        </p:txBody>
      </p:sp>
    </p:spTree>
    <p:extLst>
      <p:ext uri="{BB962C8B-B14F-4D97-AF65-F5344CB8AC3E}">
        <p14:creationId xmlns:p14="http://schemas.microsoft.com/office/powerpoint/2010/main" val="32493050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161</a:t>
            </a:fld>
            <a:endParaRPr lang="pt-BR"/>
          </a:p>
        </p:txBody>
      </p:sp>
    </p:spTree>
    <p:extLst>
      <p:ext uri="{BB962C8B-B14F-4D97-AF65-F5344CB8AC3E}">
        <p14:creationId xmlns:p14="http://schemas.microsoft.com/office/powerpoint/2010/main" val="2897550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maioria dos relatório não é </a:t>
            </a:r>
            <a:r>
              <a:rPr lang="pt-BR" dirty="0" err="1" smtClean="0"/>
              <a:t>multi-frame</a:t>
            </a:r>
            <a:r>
              <a:rPr lang="pt-BR" dirty="0" smtClean="0"/>
              <a:t>,</a:t>
            </a:r>
            <a:r>
              <a:rPr lang="pt-BR" baseline="0" dirty="0" smtClean="0"/>
              <a:t> pois não há necessidade. Mas alguns deles são.</a:t>
            </a:r>
          </a:p>
          <a:p>
            <a:r>
              <a:rPr lang="pt-BR" baseline="0" dirty="0" smtClean="0"/>
              <a:t>O que muda é que eles precisam da seção 2999-controle-multi-frame.</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a:t>
            </a:fld>
            <a:endParaRPr lang="pt-BR" dirty="0"/>
          </a:p>
        </p:txBody>
      </p:sp>
    </p:spTree>
    <p:extLst>
      <p:ext uri="{BB962C8B-B14F-4D97-AF65-F5344CB8AC3E}">
        <p14:creationId xmlns:p14="http://schemas.microsoft.com/office/powerpoint/2010/main" val="331550611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pt-BR" sz="1200" b="0" kern="1200" dirty="0" smtClean="0">
                <a:solidFill>
                  <a:schemeClr val="tx1"/>
                </a:solidFill>
                <a:effectLst/>
                <a:latin typeface="+mn-lt"/>
                <a:ea typeface="ＭＳ Ｐゴシック" charset="0"/>
                <a:cs typeface="ＭＳ Ｐゴシック" charset="0"/>
              </a:rPr>
              <a:t>Não é recomendado mostrar todo o registro, pois, se houver algum campo compactado, a visualização ficará prejudicada. Recomenda-se mostrar apenas a chave do registro.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162</a:t>
            </a:fld>
            <a:endParaRPr lang="pt-BR"/>
          </a:p>
        </p:txBody>
      </p:sp>
    </p:spTree>
    <p:extLst>
      <p:ext uri="{BB962C8B-B14F-4D97-AF65-F5344CB8AC3E}">
        <p14:creationId xmlns:p14="http://schemas.microsoft.com/office/powerpoint/2010/main" val="39737505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163</a:t>
            </a:fld>
            <a:endParaRPr lang="pt-BR"/>
          </a:p>
        </p:txBody>
      </p:sp>
    </p:spTree>
    <p:extLst>
      <p:ext uri="{BB962C8B-B14F-4D97-AF65-F5344CB8AC3E}">
        <p14:creationId xmlns:p14="http://schemas.microsoft.com/office/powerpoint/2010/main" val="335067930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164</a:t>
            </a:fld>
            <a:endParaRPr lang="pt-BR"/>
          </a:p>
        </p:txBody>
      </p:sp>
    </p:spTree>
    <p:extLst>
      <p:ext uri="{BB962C8B-B14F-4D97-AF65-F5344CB8AC3E}">
        <p14:creationId xmlns:p14="http://schemas.microsoft.com/office/powerpoint/2010/main" val="256873365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165</a:t>
            </a:fld>
            <a:endParaRPr lang="pt-BR"/>
          </a:p>
        </p:txBody>
      </p:sp>
    </p:spTree>
    <p:extLst>
      <p:ext uri="{BB962C8B-B14F-4D97-AF65-F5344CB8AC3E}">
        <p14:creationId xmlns:p14="http://schemas.microsoft.com/office/powerpoint/2010/main" val="139230594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é a tela que vai aparecer para o usuário.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166</a:t>
            </a:fld>
            <a:endParaRPr lang="pt-BR"/>
          </a:p>
        </p:txBody>
      </p:sp>
    </p:spTree>
    <p:extLst>
      <p:ext uri="{BB962C8B-B14F-4D97-AF65-F5344CB8AC3E}">
        <p14:creationId xmlns:p14="http://schemas.microsoft.com/office/powerpoint/2010/main" val="418922255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kern="1200" dirty="0" smtClean="0">
                <a:solidFill>
                  <a:schemeClr val="tx1"/>
                </a:solidFill>
                <a:effectLst/>
                <a:latin typeface="+mn-lt"/>
                <a:ea typeface="ＭＳ Ｐゴシック" charset="0"/>
                <a:cs typeface="ＭＳ Ｐゴシック" charset="0"/>
              </a:rPr>
              <a:t>Precisamos</a:t>
            </a:r>
            <a:r>
              <a:rPr lang="pt-BR" sz="1200" b="0" kern="1200" baseline="0" dirty="0" smtClean="0">
                <a:solidFill>
                  <a:schemeClr val="tx1"/>
                </a:solidFill>
                <a:effectLst/>
                <a:latin typeface="+mn-lt"/>
                <a:ea typeface="ＭＳ Ｐゴシック" charset="0"/>
                <a:cs typeface="ＭＳ Ｐゴシック" charset="0"/>
              </a:rPr>
              <a:t> montar o </a:t>
            </a:r>
            <a:r>
              <a:rPr lang="pt-BR" sz="1200" b="0" kern="1200" baseline="0" dirty="0" err="1" smtClean="0">
                <a:solidFill>
                  <a:schemeClr val="tx1"/>
                </a:solidFill>
                <a:effectLst/>
                <a:latin typeface="+mn-lt"/>
                <a:ea typeface="ＭＳ Ｐゴシック" charset="0"/>
                <a:cs typeface="ＭＳ Ｐゴシック" charset="0"/>
              </a:rPr>
              <a:t>select</a:t>
            </a:r>
            <a:r>
              <a:rPr lang="pt-BR" sz="1200" b="0" kern="1200" baseline="0" dirty="0" smtClean="0">
                <a:solidFill>
                  <a:schemeClr val="tx1"/>
                </a:solidFill>
                <a:effectLst/>
                <a:latin typeface="+mn-lt"/>
                <a:ea typeface="ＭＳ Ｐゴシック" charset="0"/>
                <a:cs typeface="ＭＳ Ｐゴシック" charset="0"/>
              </a:rPr>
              <a:t> e a </a:t>
            </a:r>
            <a:r>
              <a:rPr lang="pt-BR" sz="1200" b="0" kern="1200" baseline="0" dirty="0" err="1" smtClean="0">
                <a:solidFill>
                  <a:schemeClr val="tx1"/>
                </a:solidFill>
                <a:effectLst/>
                <a:latin typeface="+mn-lt"/>
                <a:ea typeface="ＭＳ Ｐゴシック" charset="0"/>
                <a:cs typeface="ＭＳ Ｐゴシック" charset="0"/>
              </a:rPr>
              <a:t>fd</a:t>
            </a:r>
            <a:r>
              <a:rPr lang="pt-BR" sz="1200" b="0" kern="1200" baseline="0" dirty="0" smtClean="0">
                <a:solidFill>
                  <a:schemeClr val="tx1"/>
                </a:solidFill>
                <a:effectLst/>
                <a:latin typeface="+mn-lt"/>
                <a:ea typeface="ＭＳ Ｐゴシック" charset="0"/>
                <a:cs typeface="ＭＳ Ｐゴシック" charset="0"/>
              </a:rPr>
              <a:t> do arquivo de log.</a:t>
            </a:r>
            <a:endParaRPr lang="pt-BR" sz="1200" b="0" kern="1200" dirty="0" smtClean="0">
              <a:solidFill>
                <a:schemeClr val="tx1"/>
              </a:solidFill>
              <a:effectLst/>
              <a:latin typeface="+mn-lt"/>
              <a:ea typeface="ＭＳ Ｐゴシック" charset="0"/>
              <a:cs typeface="ＭＳ Ｐゴシック" charset="0"/>
            </a:endParaRPr>
          </a:p>
          <a:p>
            <a:r>
              <a:rPr lang="pt-BR" sz="1200" b="0" kern="1200" dirty="0" smtClean="0">
                <a:solidFill>
                  <a:schemeClr val="tx1"/>
                </a:solidFill>
                <a:effectLst/>
                <a:latin typeface="+mn-lt"/>
                <a:ea typeface="ＭＳ Ｐゴシック" charset="0"/>
                <a:cs typeface="ＭＳ Ｐゴシック" charset="0"/>
              </a:rPr>
              <a:t>O nome usado no exemplo é apenas uma sugestão. Pode-se usar qualquer nome.</a:t>
            </a:r>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167</a:t>
            </a:fld>
            <a:endParaRPr lang="pt-BR"/>
          </a:p>
        </p:txBody>
      </p:sp>
    </p:spTree>
    <p:extLst>
      <p:ext uri="{BB962C8B-B14F-4D97-AF65-F5344CB8AC3E}">
        <p14:creationId xmlns:p14="http://schemas.microsoft.com/office/powerpoint/2010/main" val="95955493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É necessário criar o arquivo.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168</a:t>
            </a:fld>
            <a:endParaRPr lang="pt-BR"/>
          </a:p>
        </p:txBody>
      </p:sp>
    </p:spTree>
    <p:extLst>
      <p:ext uri="{BB962C8B-B14F-4D97-AF65-F5344CB8AC3E}">
        <p14:creationId xmlns:p14="http://schemas.microsoft.com/office/powerpoint/2010/main" val="390492683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169</a:t>
            </a:fld>
            <a:endParaRPr lang="pt-BR"/>
          </a:p>
        </p:txBody>
      </p:sp>
    </p:spTree>
    <p:extLst>
      <p:ext uri="{BB962C8B-B14F-4D97-AF65-F5344CB8AC3E}">
        <p14:creationId xmlns:p14="http://schemas.microsoft.com/office/powerpoint/2010/main" val="274454103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170</a:t>
            </a:fld>
            <a:endParaRPr lang="pt-BR"/>
          </a:p>
        </p:txBody>
      </p:sp>
    </p:spTree>
    <p:extLst>
      <p:ext uri="{BB962C8B-B14F-4D97-AF65-F5344CB8AC3E}">
        <p14:creationId xmlns:p14="http://schemas.microsoft.com/office/powerpoint/2010/main" val="60703141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b="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171</a:t>
            </a:fld>
            <a:endParaRPr lang="pt-BR"/>
          </a:p>
        </p:txBody>
      </p:sp>
    </p:spTree>
    <p:extLst>
      <p:ext uri="{BB962C8B-B14F-4D97-AF65-F5344CB8AC3E}">
        <p14:creationId xmlns:p14="http://schemas.microsoft.com/office/powerpoint/2010/main" val="2018570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Os</a:t>
            </a:r>
            <a:r>
              <a:rPr lang="pt-BR" baseline="0" dirty="0" smtClean="0"/>
              <a:t> programas assíncronos já são um pouco diferentes. Têm as seções 6000.</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a:t>
            </a:fld>
            <a:endParaRPr lang="pt-BR" dirty="0"/>
          </a:p>
        </p:txBody>
      </p:sp>
    </p:spTree>
    <p:extLst>
      <p:ext uri="{BB962C8B-B14F-4D97-AF65-F5344CB8AC3E}">
        <p14:creationId xmlns:p14="http://schemas.microsoft.com/office/powerpoint/2010/main" val="428805312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172</a:t>
            </a:fld>
            <a:endParaRPr lang="pt-BR"/>
          </a:p>
        </p:txBody>
      </p:sp>
    </p:spTree>
    <p:extLst>
      <p:ext uri="{BB962C8B-B14F-4D97-AF65-F5344CB8AC3E}">
        <p14:creationId xmlns:p14="http://schemas.microsoft.com/office/powerpoint/2010/main" val="218351901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173</a:t>
            </a:fld>
            <a:endParaRPr lang="pt-BR"/>
          </a:p>
        </p:txBody>
      </p:sp>
    </p:spTree>
    <p:extLst>
      <p:ext uri="{BB962C8B-B14F-4D97-AF65-F5344CB8AC3E}">
        <p14:creationId xmlns:p14="http://schemas.microsoft.com/office/powerpoint/2010/main" val="9388942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Podem ocorrer dois problemas em algumas versões</a:t>
            </a:r>
            <a:r>
              <a:rPr lang="pt-BR" baseline="0" dirty="0" smtClean="0"/>
              <a:t> do Internet Explorer se a classe lista não for utilizada: ou as letras ficam muito pequenas, ou as colunas da lista ficam desalinhadas. Isso ocorre porque essas listas eram feitas com a fonte Courier, e agora na classe lista usamos Courier New.</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174</a:t>
            </a:fld>
            <a:endParaRPr lang="pt-BR"/>
          </a:p>
        </p:txBody>
      </p:sp>
    </p:spTree>
    <p:extLst>
      <p:ext uri="{BB962C8B-B14F-4D97-AF65-F5344CB8AC3E}">
        <p14:creationId xmlns:p14="http://schemas.microsoft.com/office/powerpoint/2010/main" val="56876498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175</a:t>
            </a:fld>
            <a:endParaRPr lang="pt-BR"/>
          </a:p>
        </p:txBody>
      </p:sp>
    </p:spTree>
    <p:extLst>
      <p:ext uri="{BB962C8B-B14F-4D97-AF65-F5344CB8AC3E}">
        <p14:creationId xmlns:p14="http://schemas.microsoft.com/office/powerpoint/2010/main" val="45349562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 tipo de mensagem é usado após um comando para manipulação</a:t>
            </a:r>
            <a:r>
              <a:rPr lang="pt-BR" baseline="0" dirty="0" smtClean="0"/>
              <a:t> de arquivo, que vai retornar o status da operação.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176</a:t>
            </a:fld>
            <a:endParaRPr lang="pt-BR"/>
          </a:p>
        </p:txBody>
      </p:sp>
    </p:spTree>
    <p:extLst>
      <p:ext uri="{BB962C8B-B14F-4D97-AF65-F5344CB8AC3E}">
        <p14:creationId xmlns:p14="http://schemas.microsoft.com/office/powerpoint/2010/main" val="358498144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177</a:t>
            </a:fld>
            <a:endParaRPr lang="pt-BR"/>
          </a:p>
        </p:txBody>
      </p:sp>
    </p:spTree>
    <p:extLst>
      <p:ext uri="{BB962C8B-B14F-4D97-AF65-F5344CB8AC3E}">
        <p14:creationId xmlns:p14="http://schemas.microsoft.com/office/powerpoint/2010/main" val="290794937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178</a:t>
            </a:fld>
            <a:endParaRPr lang="pt-BR"/>
          </a:p>
        </p:txBody>
      </p:sp>
    </p:spTree>
    <p:extLst>
      <p:ext uri="{BB962C8B-B14F-4D97-AF65-F5344CB8AC3E}">
        <p14:creationId xmlns:p14="http://schemas.microsoft.com/office/powerpoint/2010/main" val="350274150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179</a:t>
            </a:fld>
            <a:endParaRPr lang="pt-BR"/>
          </a:p>
        </p:txBody>
      </p:sp>
    </p:spTree>
    <p:extLst>
      <p:ext uri="{BB962C8B-B14F-4D97-AF65-F5344CB8AC3E}">
        <p14:creationId xmlns:p14="http://schemas.microsoft.com/office/powerpoint/2010/main" val="402059176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180</a:t>
            </a:fld>
            <a:endParaRPr lang="pt-BR"/>
          </a:p>
        </p:txBody>
      </p:sp>
    </p:spTree>
    <p:extLst>
      <p:ext uri="{BB962C8B-B14F-4D97-AF65-F5344CB8AC3E}">
        <p14:creationId xmlns:p14="http://schemas.microsoft.com/office/powerpoint/2010/main" val="203887886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Estas variáveis servem para simplificar a escrita. Assim, não é preciso escrever todas essas informações.</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181</a:t>
            </a:fld>
            <a:endParaRPr lang="pt-BR"/>
          </a:p>
        </p:txBody>
      </p:sp>
    </p:spTree>
    <p:extLst>
      <p:ext uri="{BB962C8B-B14F-4D97-AF65-F5344CB8AC3E}">
        <p14:creationId xmlns:p14="http://schemas.microsoft.com/office/powerpoint/2010/main" val="250978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Os nomes</a:t>
            </a:r>
            <a:r>
              <a:rPr lang="pt-BR" baseline="0" dirty="0" smtClean="0"/>
              <a:t> de programas são compostos por três partes: as iniciais do sistema, um número sequencial e um identificador.</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a:t>
            </a:fld>
            <a:endParaRPr lang="pt-BR" dirty="0"/>
          </a:p>
        </p:txBody>
      </p:sp>
    </p:spTree>
    <p:extLst>
      <p:ext uri="{BB962C8B-B14F-4D97-AF65-F5344CB8AC3E}">
        <p14:creationId xmlns:p14="http://schemas.microsoft.com/office/powerpoint/2010/main" val="27683842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 variável </a:t>
            </a:r>
            <a:r>
              <a:rPr lang="pt-BR" dirty="0" err="1" smtClean="0"/>
              <a:t>href-opener</a:t>
            </a:r>
            <a:r>
              <a:rPr lang="pt-BR" dirty="0" smtClean="0"/>
              <a:t> tem a mesma</a:t>
            </a:r>
            <a:r>
              <a:rPr lang="pt-BR" baseline="0" dirty="0" smtClean="0"/>
              <a:t> função de </a:t>
            </a:r>
            <a:r>
              <a:rPr lang="pt-BR" baseline="0" dirty="0" err="1" smtClean="0"/>
              <a:t>objs</a:t>
            </a:r>
            <a:r>
              <a:rPr lang="pt-BR" baseline="0" dirty="0" smtClean="0"/>
              <a:t>-rotina e frame-rotina; só é usada com menos frequência.</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182</a:t>
            </a:fld>
            <a:endParaRPr lang="pt-BR"/>
          </a:p>
        </p:txBody>
      </p:sp>
    </p:spTree>
    <p:extLst>
      <p:ext uri="{BB962C8B-B14F-4D97-AF65-F5344CB8AC3E}">
        <p14:creationId xmlns:p14="http://schemas.microsoft.com/office/powerpoint/2010/main" val="61142929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183</a:t>
            </a:fld>
            <a:endParaRPr lang="pt-BR"/>
          </a:p>
        </p:txBody>
      </p:sp>
    </p:spTree>
    <p:extLst>
      <p:ext uri="{BB962C8B-B14F-4D97-AF65-F5344CB8AC3E}">
        <p14:creationId xmlns:p14="http://schemas.microsoft.com/office/powerpoint/2010/main" val="385412241"/>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kern="1200" dirty="0" smtClean="0">
                <a:solidFill>
                  <a:schemeClr val="tx1"/>
                </a:solidFill>
                <a:effectLst/>
                <a:latin typeface="+mn-lt"/>
                <a:ea typeface="ＭＳ Ｐゴシック" charset="0"/>
                <a:cs typeface="ＭＳ Ｐゴシック" charset="0"/>
              </a:rPr>
              <a:t>O nome da FD </a:t>
            </a:r>
            <a:r>
              <a:rPr lang="pt-BR" sz="1200" b="0" kern="1200" dirty="0" err="1" smtClean="0">
                <a:solidFill>
                  <a:schemeClr val="tx1"/>
                </a:solidFill>
                <a:effectLst/>
                <a:latin typeface="+mn-lt"/>
                <a:ea typeface="ＭＳ Ｐゴシック" charset="0"/>
                <a:cs typeface="ＭＳ Ｐゴシック" charset="0"/>
              </a:rPr>
              <a:t>arqlog</a:t>
            </a:r>
            <a:r>
              <a:rPr lang="pt-BR" sz="1200" b="0" kern="1200" dirty="0" smtClean="0">
                <a:solidFill>
                  <a:schemeClr val="tx1"/>
                </a:solidFill>
                <a:effectLst/>
                <a:latin typeface="+mn-lt"/>
                <a:ea typeface="ＭＳ Ｐゴシック" charset="0"/>
                <a:cs typeface="ＭＳ Ｐゴシック" charset="0"/>
              </a:rPr>
              <a:t> é apenas uma sugestão. Pode-se usar qualquer nome.</a:t>
            </a:r>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184</a:t>
            </a:fld>
            <a:endParaRPr lang="pt-BR"/>
          </a:p>
        </p:txBody>
      </p:sp>
    </p:spTree>
    <p:extLst>
      <p:ext uri="{BB962C8B-B14F-4D97-AF65-F5344CB8AC3E}">
        <p14:creationId xmlns:p14="http://schemas.microsoft.com/office/powerpoint/2010/main" val="182173498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185</a:t>
            </a:fld>
            <a:endParaRPr lang="pt-BR"/>
          </a:p>
        </p:txBody>
      </p:sp>
    </p:spTree>
    <p:extLst>
      <p:ext uri="{BB962C8B-B14F-4D97-AF65-F5344CB8AC3E}">
        <p14:creationId xmlns:p14="http://schemas.microsoft.com/office/powerpoint/2010/main" val="159156173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186</a:t>
            </a:fld>
            <a:endParaRPr lang="pt-BR"/>
          </a:p>
        </p:txBody>
      </p:sp>
    </p:spTree>
    <p:extLst>
      <p:ext uri="{BB962C8B-B14F-4D97-AF65-F5344CB8AC3E}">
        <p14:creationId xmlns:p14="http://schemas.microsoft.com/office/powerpoint/2010/main" val="78122618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Notem que no início da seção há uma chamada para a seção 8000-script-funca-senha, que tem a programação da tela de senha.</a:t>
            </a:r>
          </a:p>
          <a:p>
            <a:r>
              <a:rPr lang="pt-BR" sz="1200" u="none" kern="1200" baseline="0" dirty="0" smtClean="0">
                <a:solidFill>
                  <a:schemeClr val="tx1"/>
                </a:solidFill>
                <a:latin typeface="+mn-lt"/>
                <a:ea typeface="ＭＳ Ｐゴシック" charset="0"/>
              </a:rPr>
              <a:t>E na função Salvar, estamos utilizando a função.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187</a:t>
            </a:fld>
            <a:endParaRPr lang="pt-BR"/>
          </a:p>
        </p:txBody>
      </p:sp>
    </p:spTree>
    <p:extLst>
      <p:ext uri="{BB962C8B-B14F-4D97-AF65-F5344CB8AC3E}">
        <p14:creationId xmlns:p14="http://schemas.microsoft.com/office/powerpoint/2010/main" val="305066243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188</a:t>
            </a:fld>
            <a:endParaRPr lang="pt-BR"/>
          </a:p>
        </p:txBody>
      </p:sp>
    </p:spTree>
    <p:extLst>
      <p:ext uri="{BB962C8B-B14F-4D97-AF65-F5344CB8AC3E}">
        <p14:creationId xmlns:p14="http://schemas.microsoft.com/office/powerpoint/2010/main" val="1478118237"/>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189</a:t>
            </a:fld>
            <a:endParaRPr lang="pt-BR"/>
          </a:p>
        </p:txBody>
      </p:sp>
    </p:spTree>
    <p:extLst>
      <p:ext uri="{BB962C8B-B14F-4D97-AF65-F5344CB8AC3E}">
        <p14:creationId xmlns:p14="http://schemas.microsoft.com/office/powerpoint/2010/main" val="126137964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Quando</a:t>
            </a:r>
            <a:r>
              <a:rPr lang="pt-BR" baseline="0" dirty="0" smtClean="0"/>
              <a:t> temos um código e ao lado um binóculo, devemos fazer a programação para que o usuário possa teclar </a:t>
            </a:r>
            <a:r>
              <a:rPr lang="pt-BR" baseline="0" dirty="0" err="1" smtClean="0"/>
              <a:t>Alt+P</a:t>
            </a:r>
            <a:r>
              <a:rPr lang="pt-BR" baseline="0" dirty="0" smtClean="0"/>
              <a:t> dentro do campo. E essa combinação de teclas deve abrir a pesquisa, sem que o usuário precise clicar no </a:t>
            </a:r>
            <a:r>
              <a:rPr lang="pt-BR" baseline="0" dirty="0" err="1" smtClean="0"/>
              <a:t>bonóculo</a:t>
            </a:r>
            <a:r>
              <a:rPr lang="pt-BR" baseline="0" dirty="0" smtClean="0"/>
              <a:t>.</a:t>
            </a:r>
          </a:p>
          <a:p>
            <a:r>
              <a:rPr lang="pt-BR" baseline="0" dirty="0" smtClean="0"/>
              <a:t>Esta é uma forma dele abrir a pesquisa sem utilizar o mouse, pois apenas com o TAB ele não vai conseguir, pois não declaramos </a:t>
            </a:r>
            <a:r>
              <a:rPr lang="pt-BR" baseline="0" dirty="0" err="1" smtClean="0"/>
              <a:t>tabindex</a:t>
            </a:r>
            <a:r>
              <a:rPr lang="pt-BR" baseline="0" dirty="0" smtClean="0"/>
              <a:t> nos binóculos. Nas outras imagens sim, mas nos binóculos não.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190</a:t>
            </a:fld>
            <a:endParaRPr lang="pt-BR"/>
          </a:p>
        </p:txBody>
      </p:sp>
    </p:spTree>
    <p:extLst>
      <p:ext uri="{BB962C8B-B14F-4D97-AF65-F5344CB8AC3E}">
        <p14:creationId xmlns:p14="http://schemas.microsoft.com/office/powerpoint/2010/main" val="383310967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191</a:t>
            </a:fld>
            <a:endParaRPr lang="pt-BR"/>
          </a:p>
        </p:txBody>
      </p:sp>
    </p:spTree>
    <p:extLst>
      <p:ext uri="{BB962C8B-B14F-4D97-AF65-F5344CB8AC3E}">
        <p14:creationId xmlns:p14="http://schemas.microsoft.com/office/powerpoint/2010/main" val="472511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19</a:t>
            </a:fld>
            <a:endParaRPr lang="pt-BR" dirty="0"/>
          </a:p>
        </p:txBody>
      </p:sp>
    </p:spTree>
    <p:extLst>
      <p:ext uri="{BB962C8B-B14F-4D97-AF65-F5344CB8AC3E}">
        <p14:creationId xmlns:p14="http://schemas.microsoft.com/office/powerpoint/2010/main" val="3292890174"/>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192</a:t>
            </a:fld>
            <a:endParaRPr lang="pt-BR"/>
          </a:p>
        </p:txBody>
      </p:sp>
    </p:spTree>
    <p:extLst>
      <p:ext uri="{BB962C8B-B14F-4D97-AF65-F5344CB8AC3E}">
        <p14:creationId xmlns:p14="http://schemas.microsoft.com/office/powerpoint/2010/main" val="362709796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5. Neste capítulo você recebeu os conhecimentos necessários para:</a:t>
            </a:r>
          </a:p>
          <a:p>
            <a:pPr marL="0" marR="0" lvl="1" indent="0" algn="l" defTabSz="914400" rtl="0" eaLnBrk="0" fontAlgn="base" latinLnBrk="0" hangingPunct="0">
              <a:lnSpc>
                <a:spcPct val="100000"/>
              </a:lnSpc>
              <a:spcBef>
                <a:spcPct val="30000"/>
              </a:spcBef>
              <a:spcAft>
                <a:spcPct val="0"/>
              </a:spcAft>
              <a:buClrTx/>
              <a:buSzTx/>
              <a:buFontTx/>
              <a:buNone/>
              <a:tabLst/>
              <a:defRPr/>
            </a:pPr>
            <a:r>
              <a:rPr lang="pt-BR" sz="1800" dirty="0" smtClean="0"/>
              <a:t>utilizar os principais eventos do HTML.</a:t>
            </a:r>
          </a:p>
          <a:p>
            <a:endParaRPr lang="pt-BR" dirty="0" smtClean="0">
              <a:latin typeface="Calibri" charset="0"/>
            </a:endParaRP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193</a:t>
            </a:fld>
            <a:endParaRPr lang="pt-BR"/>
          </a:p>
        </p:txBody>
      </p:sp>
    </p:spTree>
    <p:extLst>
      <p:ext uri="{BB962C8B-B14F-4D97-AF65-F5344CB8AC3E}">
        <p14:creationId xmlns:p14="http://schemas.microsoft.com/office/powerpoint/2010/main" val="104672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u="none" strike="noStrike" kern="1200" noProof="0" dirty="0" smtClean="0">
                <a:solidFill>
                  <a:schemeClr val="tx1"/>
                </a:solidFill>
                <a:effectLst/>
                <a:latin typeface="+mn-lt"/>
                <a:ea typeface="ＭＳ Ｐゴシック" charset="0"/>
                <a:cs typeface="ＭＳ Ｐゴシック" charset="0"/>
              </a:rPr>
              <a:t>Sou a instrutora Lucimar Lídia Depiné Dalfovo, responsável pela execução deste treinamento. Trabalho na HBSIS na área de Desenvolvimento, na equipe Tec-Vendas, e meu papel é facilitar o seu processo de aprendizagem .</a:t>
            </a:r>
            <a:r>
              <a:rPr lang="pt-BR" noProof="0" dirty="0" smtClean="0"/>
              <a:t> </a:t>
            </a:r>
          </a:p>
          <a:p>
            <a:r>
              <a:rPr lang="pt-BR" noProof="0" dirty="0" smtClean="0"/>
              <a:t>Caso você possua</a:t>
            </a:r>
            <a:r>
              <a:rPr lang="pt-BR" baseline="0" noProof="0" dirty="0" smtClean="0"/>
              <a:t> alguma dúvida com relação ao termo de confidencialidade e direitos autorais, envie email para: unihb@hbsis.com.br.</a:t>
            </a:r>
          </a:p>
          <a:p>
            <a:r>
              <a:rPr lang="pt-BR" baseline="0" noProof="0" dirty="0" smtClean="0"/>
              <a:t>A continuidade no curso significa que você compreende e aceita os termos aqui dispostos.</a:t>
            </a:r>
            <a:endParaRPr lang="pt-BR" noProof="0" dirty="0"/>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2</a:t>
            </a:fld>
            <a:endParaRPr lang="pt-BR" dirty="0"/>
          </a:p>
        </p:txBody>
      </p:sp>
    </p:spTree>
    <p:extLst>
      <p:ext uri="{BB962C8B-B14F-4D97-AF65-F5344CB8AC3E}">
        <p14:creationId xmlns:p14="http://schemas.microsoft.com/office/powerpoint/2010/main" val="935987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número sequencial varia de acordo com o módulo.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20</a:t>
            </a:fld>
            <a:endParaRPr lang="pt-BR" dirty="0"/>
          </a:p>
        </p:txBody>
      </p:sp>
    </p:spTree>
    <p:extLst>
      <p:ext uri="{BB962C8B-B14F-4D97-AF65-F5344CB8AC3E}">
        <p14:creationId xmlns:p14="http://schemas.microsoft.com/office/powerpoint/2010/main" val="528071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21</a:t>
            </a:fld>
            <a:endParaRPr lang="pt-BR" dirty="0"/>
          </a:p>
        </p:txBody>
      </p:sp>
    </p:spTree>
    <p:extLst>
      <p:ext uri="{BB962C8B-B14F-4D97-AF65-F5344CB8AC3E}">
        <p14:creationId xmlns:p14="http://schemas.microsoft.com/office/powerpoint/2010/main" val="4200152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Recentemente, foram criados módulos</a:t>
            </a:r>
            <a:r>
              <a:rPr lang="pt-BR" baseline="0" dirty="0" smtClean="0"/>
              <a:t> específicos no </a:t>
            </a:r>
            <a:r>
              <a:rPr lang="pt-BR" baseline="0" dirty="0" err="1" smtClean="0"/>
              <a:t>Promax</a:t>
            </a:r>
            <a:r>
              <a:rPr lang="pt-BR" baseline="0" dirty="0" smtClean="0"/>
              <a:t>, que têm características bem diferentes dos outros programas, tanto na forma de programar quanto na tela.</a:t>
            </a:r>
          </a:p>
          <a:p>
            <a:r>
              <a:rPr lang="pt-BR" baseline="0" dirty="0" smtClean="0"/>
              <a:t>Eles têm uma regra própria de nomenclatura. </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22</a:t>
            </a:fld>
            <a:endParaRPr lang="pt-BR" dirty="0"/>
          </a:p>
        </p:txBody>
      </p:sp>
    </p:spTree>
    <p:extLst>
      <p:ext uri="{BB962C8B-B14F-4D97-AF65-F5344CB8AC3E}">
        <p14:creationId xmlns:p14="http://schemas.microsoft.com/office/powerpoint/2010/main" val="2462225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as variáveis, existe uma regra básica.</a:t>
            </a:r>
          </a:p>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23</a:t>
            </a:fld>
            <a:endParaRPr lang="pt-BR" dirty="0"/>
          </a:p>
        </p:txBody>
      </p:sp>
    </p:spTree>
    <p:extLst>
      <p:ext uri="{BB962C8B-B14F-4D97-AF65-F5344CB8AC3E}">
        <p14:creationId xmlns:p14="http://schemas.microsoft.com/office/powerpoint/2010/main" val="555514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24</a:t>
            </a:fld>
            <a:endParaRPr lang="pt-BR" dirty="0"/>
          </a:p>
        </p:txBody>
      </p:sp>
    </p:spTree>
    <p:extLst>
      <p:ext uri="{BB962C8B-B14F-4D97-AF65-F5344CB8AC3E}">
        <p14:creationId xmlns:p14="http://schemas.microsoft.com/office/powerpoint/2010/main" val="9739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Aqui temos alguns exemplos de variáveis.</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25</a:t>
            </a:fld>
            <a:endParaRPr lang="pt-BR" dirty="0"/>
          </a:p>
        </p:txBody>
      </p:sp>
    </p:spTree>
    <p:extLst>
      <p:ext uri="{BB962C8B-B14F-4D97-AF65-F5344CB8AC3E}">
        <p14:creationId xmlns:p14="http://schemas.microsoft.com/office/powerpoint/2010/main" val="2925617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prefixo varia de acordo com o tipo.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26</a:t>
            </a:fld>
            <a:endParaRPr lang="pt-BR" dirty="0"/>
          </a:p>
        </p:txBody>
      </p:sp>
    </p:spTree>
    <p:extLst>
      <p:ext uri="{BB962C8B-B14F-4D97-AF65-F5344CB8AC3E}">
        <p14:creationId xmlns:p14="http://schemas.microsoft.com/office/powerpoint/2010/main" val="417524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27</a:t>
            </a:fld>
            <a:endParaRPr lang="pt-BR" dirty="0"/>
          </a:p>
        </p:txBody>
      </p:sp>
    </p:spTree>
    <p:extLst>
      <p:ext uri="{BB962C8B-B14F-4D97-AF65-F5344CB8AC3E}">
        <p14:creationId xmlns:p14="http://schemas.microsoft.com/office/powerpoint/2010/main" val="785067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a:t>
            </a:r>
            <a:r>
              <a:rPr lang="pt-BR" baseline="0" dirty="0" smtClean="0"/>
              <a:t> o HTML, utiliza-se 3 espaços de </a:t>
            </a:r>
            <a:r>
              <a:rPr lang="pt-BR" baseline="0" dirty="0" err="1" smtClean="0"/>
              <a:t>indentação</a:t>
            </a:r>
            <a:r>
              <a:rPr lang="pt-BR" baseline="0" dirty="0" smtClean="0"/>
              <a:t>. Eu sei que normalmente se utiliza 4, inclusive no Novo SIV o pessoal utiliza 4, mas para os programas do </a:t>
            </a:r>
            <a:r>
              <a:rPr lang="pt-BR" baseline="0" dirty="0" err="1" smtClean="0"/>
              <a:t>Promax</a:t>
            </a:r>
            <a:r>
              <a:rPr lang="pt-BR" baseline="0" dirty="0" smtClean="0"/>
              <a:t> são 3. Quem definiu o padrão optou por 3.</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28</a:t>
            </a:fld>
            <a:endParaRPr lang="pt-BR" dirty="0"/>
          </a:p>
        </p:txBody>
      </p:sp>
    </p:spTree>
    <p:extLst>
      <p:ext uri="{BB962C8B-B14F-4D97-AF65-F5344CB8AC3E}">
        <p14:creationId xmlns:p14="http://schemas.microsoft.com/office/powerpoint/2010/main" val="2159088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29</a:t>
            </a:fld>
            <a:endParaRPr lang="pt-BR" dirty="0"/>
          </a:p>
        </p:txBody>
      </p:sp>
    </p:spTree>
    <p:extLst>
      <p:ext uri="{BB962C8B-B14F-4D97-AF65-F5344CB8AC3E}">
        <p14:creationId xmlns:p14="http://schemas.microsoft.com/office/powerpoint/2010/main" val="252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dirty="0">
              <a:latin typeface="Calibri" charset="0"/>
            </a:endParaRPr>
          </a:p>
        </p:txBody>
      </p:sp>
      <p:sp>
        <p:nvSpPr>
          <p:cNvPr id="30723"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286F0FB1-5D3A-8A4C-A6D6-856AB1430D19}" type="slidenum">
              <a:rPr lang="pt-BR" sz="1200"/>
              <a:pPr eaLnBrk="1" hangingPunct="1"/>
              <a:t>3</a:t>
            </a:fld>
            <a:endParaRPr lang="pt-BR" sz="1200" dirty="0"/>
          </a:p>
        </p:txBody>
      </p:sp>
    </p:spTree>
    <p:extLst>
      <p:ext uri="{BB962C8B-B14F-4D97-AF65-F5344CB8AC3E}">
        <p14:creationId xmlns:p14="http://schemas.microsoft.com/office/powerpoint/2010/main" val="1552239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 temos algumas regras básicas para a programação em </a:t>
            </a:r>
            <a:r>
              <a:rPr lang="pt-BR" dirty="0" err="1" smtClean="0"/>
              <a:t>JavaScript</a:t>
            </a:r>
            <a:r>
              <a:rPr lang="pt-BR" dirty="0" smtClean="0"/>
              <a:t>.</a:t>
            </a:r>
          </a:p>
          <a:p>
            <a:r>
              <a:rPr lang="pt-BR" dirty="0" smtClean="0"/>
              <a:t>Mais</a:t>
            </a:r>
            <a:r>
              <a:rPr lang="pt-BR" baseline="0" dirty="0" smtClean="0"/>
              <a:t> para a frente tem um exemplo para ficar mais claro.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30</a:t>
            </a:fld>
            <a:endParaRPr lang="pt-BR"/>
          </a:p>
        </p:txBody>
      </p:sp>
    </p:spTree>
    <p:extLst>
      <p:ext uri="{BB962C8B-B14F-4D97-AF65-F5344CB8AC3E}">
        <p14:creationId xmlns:p14="http://schemas.microsoft.com/office/powerpoint/2010/main" val="833244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32</a:t>
            </a:fld>
            <a:endParaRPr lang="pt-BR" dirty="0"/>
          </a:p>
        </p:txBody>
      </p:sp>
    </p:spTree>
    <p:extLst>
      <p:ext uri="{BB962C8B-B14F-4D97-AF65-F5344CB8AC3E}">
        <p14:creationId xmlns:p14="http://schemas.microsoft.com/office/powerpoint/2010/main" val="2956950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1, neste capítulo você recebeu os conhecimentos necessários para:</a:t>
            </a:r>
          </a:p>
          <a:p>
            <a:endParaRPr lang="pt-BR" baseline="0" dirty="0" smtClean="0"/>
          </a:p>
          <a:p>
            <a:r>
              <a:rPr lang="pt-BR" baseline="0" dirty="0" smtClean="0"/>
              <a:t>(listar novamente os objetivos do capítulo):</a:t>
            </a:r>
          </a:p>
          <a:p>
            <a:endParaRPr lang="pt-BR" baseline="0" dirty="0" smtClean="0"/>
          </a:p>
          <a:p>
            <a:pPr lvl="1" algn="just"/>
            <a:r>
              <a:rPr lang="pt-BR" sz="1200" dirty="0" smtClean="0"/>
              <a:t>Conhecer o padrão de indentação e escrita utilizado no COBOL, HTML e JavaScript;</a:t>
            </a:r>
          </a:p>
          <a:p>
            <a:pPr lvl="1" algn="just"/>
            <a:r>
              <a:rPr lang="pt-BR" sz="1200" dirty="0" smtClean="0"/>
              <a:t>Utilizar seções e botões de acordo com as normas;</a:t>
            </a:r>
          </a:p>
          <a:p>
            <a:pPr lvl="1"/>
            <a:r>
              <a:rPr lang="pt-BR" sz="1200" dirty="0" smtClean="0"/>
              <a:t>Criar variáveis seguindo a nomenclatura estabelecida.</a:t>
            </a:r>
            <a:endParaRPr lang="pt-BR" dirty="0" smtClean="0">
              <a:latin typeface="Calibri" charset="0"/>
            </a:endParaRP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33</a:t>
            </a:fld>
            <a:endParaRPr lang="pt-BR" dirty="0"/>
          </a:p>
        </p:txBody>
      </p:sp>
    </p:spTree>
    <p:extLst>
      <p:ext uri="{BB962C8B-B14F-4D97-AF65-F5344CB8AC3E}">
        <p14:creationId xmlns:p14="http://schemas.microsoft.com/office/powerpoint/2010/main" val="3890481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34</a:t>
            </a:fld>
            <a:endParaRPr lang="pt-BR" dirty="0"/>
          </a:p>
        </p:txBody>
      </p:sp>
    </p:spTree>
    <p:extLst>
      <p:ext uri="{BB962C8B-B14F-4D97-AF65-F5344CB8AC3E}">
        <p14:creationId xmlns:p14="http://schemas.microsoft.com/office/powerpoint/2010/main" val="29571676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Temos algumas regras básicas</a:t>
            </a:r>
            <a:r>
              <a:rPr lang="pt-BR" baseline="0" dirty="0" smtClean="0"/>
              <a:t> aqui.</a:t>
            </a:r>
          </a:p>
          <a:p>
            <a:endParaRPr lang="pt-BR" dirty="0" smtClean="0"/>
          </a:p>
          <a:p>
            <a:r>
              <a:rPr lang="pt-BR" dirty="0" smtClean="0"/>
              <a:t>Devemos pensar que o usuário pode</a:t>
            </a:r>
            <a:r>
              <a:rPr lang="pt-BR" baseline="0" dirty="0" smtClean="0"/>
              <a:t> não ser da área de informática. Escrever artigos e preposições deixa a interface mais amigável.</a:t>
            </a:r>
          </a:p>
          <a:p>
            <a:endParaRPr lang="pt-BR" baseline="0"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35</a:t>
            </a:fld>
            <a:endParaRPr lang="pt-BR" dirty="0"/>
          </a:p>
        </p:txBody>
      </p:sp>
    </p:spTree>
    <p:extLst>
      <p:ext uri="{BB962C8B-B14F-4D97-AF65-F5344CB8AC3E}">
        <p14:creationId xmlns:p14="http://schemas.microsoft.com/office/powerpoint/2010/main" val="1778515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Está é uma tela de cadastro bem simples.</a:t>
            </a:r>
            <a:r>
              <a:rPr lang="pt-BR" baseline="0" dirty="0" smtClean="0"/>
              <a:t> Notem que, ao invés da palavra código, foi escrita a palavra variável, que dá nome ao cadastro. Este é um cadastro de variáveis.</a:t>
            </a:r>
          </a:p>
          <a:p>
            <a:endParaRPr lang="pt-BR" baseline="0" dirty="0" smtClean="0"/>
          </a:p>
          <a:p>
            <a:r>
              <a:rPr lang="pt-BR" baseline="0" dirty="0" smtClean="0"/>
              <a:t>Outro detalhe é que a gente costuma deixar habilitados apenas os campos que o usuário precisa informar naquele momento. Aqui, o usuário já informou o código e clicou no </a:t>
            </a:r>
            <a:r>
              <a:rPr lang="pt-BR" baseline="0" dirty="0" err="1" smtClean="0"/>
              <a:t>check</a:t>
            </a:r>
            <a:r>
              <a:rPr lang="pt-BR" baseline="0" dirty="0" smtClean="0"/>
              <a:t> ao lado.</a:t>
            </a:r>
          </a:p>
          <a:p>
            <a:r>
              <a:rPr lang="pt-BR" baseline="0" dirty="0" smtClean="0"/>
              <a:t>O programa carregou as informações, desabilitou o código e as imagens e habilitou os demais campos e os botões Salvar e Excluir.</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37</a:t>
            </a:fld>
            <a:endParaRPr lang="pt-BR"/>
          </a:p>
        </p:txBody>
      </p:sp>
    </p:spTree>
    <p:extLst>
      <p:ext uri="{BB962C8B-B14F-4D97-AF65-F5344CB8AC3E}">
        <p14:creationId xmlns:p14="http://schemas.microsoft.com/office/powerpoint/2010/main" val="1219652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a:t>
            </a:r>
            <a:r>
              <a:rPr lang="pt-BR" baseline="0" dirty="0" smtClean="0"/>
              <a:t> é um cadastro com mais informações. </a:t>
            </a:r>
          </a:p>
          <a:p>
            <a:r>
              <a:rPr lang="pt-BR" baseline="0" dirty="0" smtClean="0"/>
              <a:t>Nesta tela, </a:t>
            </a:r>
            <a:r>
              <a:rPr lang="pt-BR" baseline="0" dirty="0" err="1" smtClean="0"/>
              <a:t>algums</a:t>
            </a:r>
            <a:r>
              <a:rPr lang="pt-BR" baseline="0" dirty="0" smtClean="0"/>
              <a:t> campos foram agrupadas no </a:t>
            </a:r>
            <a:r>
              <a:rPr lang="pt-BR" baseline="0" dirty="0" err="1" smtClean="0"/>
              <a:t>fieldset</a:t>
            </a:r>
            <a:r>
              <a:rPr lang="pt-BR" baseline="0" dirty="0" smtClean="0"/>
              <a:t> Informações Complementares. Este tipo de recurso serve para organizar a tela e, às vezes, evitar que algumas palavras sejam repetidas em vários campos.</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38</a:t>
            </a:fld>
            <a:endParaRPr lang="pt-BR"/>
          </a:p>
        </p:txBody>
      </p:sp>
    </p:spTree>
    <p:extLst>
      <p:ext uri="{BB962C8B-B14F-4D97-AF65-F5344CB8AC3E}">
        <p14:creationId xmlns:p14="http://schemas.microsoft.com/office/powerpoint/2010/main" val="2699048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a:t>
            </a:r>
            <a:r>
              <a:rPr lang="pt-BR" baseline="0" dirty="0" smtClean="0"/>
              <a:t> é um exemplo de pesquisa. Notem que, de novo, não usamos a palavra código, e sim Perfil.</a:t>
            </a:r>
          </a:p>
          <a:p>
            <a:endParaRPr lang="pt-BR" baseline="0" dirty="0" smtClean="0"/>
          </a:p>
          <a:p>
            <a:r>
              <a:rPr lang="pt-BR" baseline="0" dirty="0" smtClean="0"/>
              <a:t>Os botões Próximo e Anterior só devem ficar habilitados se existir informação posterior ou anterior.</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39</a:t>
            </a:fld>
            <a:endParaRPr lang="pt-BR"/>
          </a:p>
        </p:txBody>
      </p:sp>
    </p:spTree>
    <p:extLst>
      <p:ext uri="{BB962C8B-B14F-4D97-AF65-F5344CB8AC3E}">
        <p14:creationId xmlns:p14="http://schemas.microsoft.com/office/powerpoint/2010/main" val="3469982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 é um</a:t>
            </a:r>
            <a:r>
              <a:rPr lang="pt-BR" baseline="0" dirty="0" smtClean="0"/>
              <a:t> exemplo de exportação e importação. Normalmente a gente coloca os campos Etapa e Processo para atualizar a tela enquanto ocorre o processo. Como o processo pode demorar, isso serve para mostrar para o usuário que alguma coisa está sendo feita e para evitar o erro de timeout, por falta de comunicação entre o programa e a tela.</a:t>
            </a:r>
          </a:p>
          <a:p>
            <a:endParaRPr lang="pt-BR" baseline="0" dirty="0" smtClean="0"/>
          </a:p>
          <a:p>
            <a:r>
              <a:rPr lang="pt-BR" baseline="0" dirty="0" smtClean="0"/>
              <a:t>Também tem um botão Exibir Log, que vai dar a opção de salvar ou abrir o arquivo de log. Este arquivo deve ter detalhes da importação, como, por exemplo, quais registros foram exportados/importados com sucesso ou quais apresentaram algum problema.</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40</a:t>
            </a:fld>
            <a:endParaRPr lang="pt-BR"/>
          </a:p>
        </p:txBody>
      </p:sp>
    </p:spTree>
    <p:extLst>
      <p:ext uri="{BB962C8B-B14F-4D97-AF65-F5344CB8AC3E}">
        <p14:creationId xmlns:p14="http://schemas.microsoft.com/office/powerpoint/2010/main" val="1975297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é uma tela de relatório. Os relatórios têm três grupos: opções, preferências e seleções.</a:t>
            </a:r>
          </a:p>
          <a:p>
            <a:r>
              <a:rPr lang="pt-BR" baseline="0" dirty="0" smtClean="0"/>
              <a:t>Os campos tipo texto e </a:t>
            </a:r>
            <a:r>
              <a:rPr lang="pt-BR" baseline="0" dirty="0" err="1" smtClean="0"/>
              <a:t>combobox</a:t>
            </a:r>
            <a:r>
              <a:rPr lang="pt-BR" baseline="0" dirty="0" smtClean="0"/>
              <a:t> ficam nas opções.</a:t>
            </a:r>
          </a:p>
          <a:p>
            <a:r>
              <a:rPr lang="pt-BR" dirty="0" smtClean="0"/>
              <a:t>Os </a:t>
            </a:r>
            <a:r>
              <a:rPr lang="pt-BR" dirty="0" err="1" smtClean="0"/>
              <a:t>checkboxes</a:t>
            </a:r>
            <a:r>
              <a:rPr lang="pt-BR" dirty="0" smtClean="0"/>
              <a:t> e radio </a:t>
            </a:r>
            <a:r>
              <a:rPr lang="pt-BR" dirty="0" err="1" smtClean="0"/>
              <a:t>buttons</a:t>
            </a:r>
            <a:r>
              <a:rPr lang="pt-BR" baseline="0" dirty="0" smtClean="0"/>
              <a:t> ficam nas preferências.</a:t>
            </a:r>
          </a:p>
          <a:p>
            <a:r>
              <a:rPr lang="pt-BR" baseline="0" dirty="0" smtClean="0"/>
              <a:t>E os intervalos (inicial e final) ficam nas seleções.</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41</a:t>
            </a:fld>
            <a:endParaRPr lang="pt-BR"/>
          </a:p>
        </p:txBody>
      </p:sp>
    </p:spTree>
    <p:extLst>
      <p:ext uri="{BB962C8B-B14F-4D97-AF65-F5344CB8AC3E}">
        <p14:creationId xmlns:p14="http://schemas.microsoft.com/office/powerpoint/2010/main" val="1360690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47500" lnSpcReduction="20000"/>
          </a:bodyPr>
          <a:lstStyle/>
          <a:p>
            <a:pPr marL="342900" marR="0" indent="-342900" defTabSz="914400" latinLnBrk="0">
              <a:lnSpc>
                <a:spcPct val="100000"/>
              </a:lnSpc>
              <a:buClrTx/>
              <a:buSzTx/>
              <a:buFont typeface="Arial" charset="0"/>
              <a:buChar char="•"/>
              <a:tabLst/>
              <a:defRPr/>
            </a:pPr>
            <a:r>
              <a:rPr lang="pt-BR" sz="2800" dirty="0" smtClean="0">
                <a:latin typeface="Calibri" charset="0"/>
              </a:rPr>
              <a:t>Este curso</a:t>
            </a:r>
            <a:r>
              <a:rPr lang="pt-BR" sz="2800" baseline="0" dirty="0" smtClean="0">
                <a:latin typeface="Calibri" charset="0"/>
              </a:rPr>
              <a:t> tem uma carga horária total de 6 horas.</a:t>
            </a:r>
          </a:p>
          <a:p>
            <a:pPr marL="0" marR="0" indent="0" defTabSz="914400" latinLnBrk="0">
              <a:lnSpc>
                <a:spcPct val="100000"/>
              </a:lnSpc>
              <a:buClrTx/>
              <a:buSzTx/>
              <a:buFont typeface="Arial" charset="0"/>
              <a:buNone/>
              <a:tabLst/>
              <a:defRPr/>
            </a:pPr>
            <a:endParaRPr lang="pt-BR" sz="2800" baseline="0" dirty="0" smtClean="0">
              <a:latin typeface="Calibri" charset="0"/>
            </a:endParaRPr>
          </a:p>
          <a:p>
            <a:pPr marL="342900" marR="0" indent="-342900" defTabSz="914400" latinLnBrk="0">
              <a:lnSpc>
                <a:spcPct val="100000"/>
              </a:lnSpc>
              <a:buClrTx/>
              <a:buSzTx/>
              <a:buFont typeface="Arial" charset="0"/>
              <a:buChar char="•"/>
              <a:tabLst/>
              <a:defRPr/>
            </a:pPr>
            <a:r>
              <a:rPr lang="pt-BR" sz="2800" baseline="0" dirty="0" smtClean="0">
                <a:latin typeface="Calibri" charset="0"/>
              </a:rPr>
              <a:t>Após cada capítulo vocês receberão atividades extras para complementar o aprendizado. Estas atividades serão revistas por mim no dia seguinte à apresentação do capítulo.</a:t>
            </a:r>
          </a:p>
          <a:p>
            <a:pPr marL="342900" marR="0" indent="-342900" defTabSz="914400" latinLnBrk="0">
              <a:lnSpc>
                <a:spcPct val="100000"/>
              </a:lnSpc>
              <a:buClrTx/>
              <a:buSzTx/>
              <a:buFont typeface="Arial" charset="0"/>
              <a:buChar char="•"/>
              <a:tabLst/>
              <a:defRPr/>
            </a:pPr>
            <a:endParaRPr lang="pt-BR" sz="2800" baseline="0" dirty="0" smtClean="0">
              <a:latin typeface="Calibri" charset="0"/>
            </a:endParaRPr>
          </a:p>
          <a:p>
            <a:pPr marL="342900" marR="0" indent="-342900" defTabSz="914400" latinLnBrk="0">
              <a:lnSpc>
                <a:spcPct val="100000"/>
              </a:lnSpc>
              <a:buClrTx/>
              <a:buSzTx/>
              <a:buFont typeface="Arial" charset="0"/>
              <a:buChar char="•"/>
              <a:tabLst/>
              <a:defRPr/>
            </a:pPr>
            <a:r>
              <a:rPr lang="pt-BR" sz="2800" baseline="0" dirty="0" smtClean="0">
                <a:latin typeface="Calibri" charset="0"/>
              </a:rPr>
              <a:t>Com relação ao material que acompanha este treinamento, nós disponibilizamos na biblioteca do UniHB Online (unihb.hbsis.com.br) os slides apresentados em formato PDF, estes slides você pode fazer download se desejar. E além deste material existem outros materiais de apoio como o plano instrucional que é um resumo do conteúdo programático aqui apresentado.</a:t>
            </a:r>
          </a:p>
          <a:p>
            <a:pPr marL="0" marR="0" indent="0" defTabSz="914400" latinLnBrk="0">
              <a:lnSpc>
                <a:spcPct val="100000"/>
              </a:lnSpc>
              <a:buClrTx/>
              <a:buSzTx/>
              <a:buFont typeface="Arial" charset="0"/>
              <a:buNone/>
              <a:tabLst/>
              <a:defRPr/>
            </a:pPr>
            <a:endParaRPr lang="pt-BR" sz="2800" baseline="0" dirty="0" smtClean="0">
              <a:latin typeface="Calibri" charset="0"/>
            </a:endParaRPr>
          </a:p>
          <a:p>
            <a:pPr marL="457200" marR="0" lvl="1" indent="0" defTabSz="914400" latinLnBrk="0">
              <a:lnSpc>
                <a:spcPct val="100000"/>
              </a:lnSpc>
              <a:buClrTx/>
              <a:buSzTx/>
              <a:buFont typeface="Arial" charset="0"/>
              <a:buNone/>
              <a:tabLst/>
              <a:defRPr/>
            </a:pPr>
            <a:endParaRPr lang="pt-BR" sz="2800" baseline="0" dirty="0" smtClean="0">
              <a:latin typeface="Calibri" charset="0"/>
            </a:endParaRPr>
          </a:p>
          <a:p>
            <a:pPr marL="457200" marR="0" lvl="1" indent="0" defTabSz="914400" latinLnBrk="0">
              <a:lnSpc>
                <a:spcPct val="100000"/>
              </a:lnSpc>
              <a:buClrTx/>
              <a:buSzTx/>
              <a:buFont typeface="Arial" charset="0"/>
              <a:buNone/>
              <a:tabLst/>
              <a:defRPr/>
            </a:pPr>
            <a:r>
              <a:rPr lang="pt-BR" sz="2800" baseline="0" dirty="0" smtClean="0">
                <a:latin typeface="Calibri" charset="0"/>
              </a:rPr>
              <a:t>Durante todo o curso a UniHB estará prestando este serviço de suporte técnico via chat , e-mail (universidade@hbsis.com.br) ou chamado.</a:t>
            </a:r>
          </a:p>
          <a:p>
            <a:pPr marL="457200" marR="0" lvl="1" indent="0" defTabSz="914400" latinLnBrk="0">
              <a:lnSpc>
                <a:spcPct val="100000"/>
              </a:lnSpc>
              <a:buClrTx/>
              <a:buSzTx/>
              <a:buFont typeface="Arial" charset="0"/>
              <a:buNone/>
              <a:tabLst/>
              <a:defRPr/>
            </a:pPr>
            <a:endParaRPr lang="pt-BR" sz="2800" baseline="0" dirty="0" smtClean="0">
              <a:latin typeface="Calibri" charset="0"/>
            </a:endParaRPr>
          </a:p>
          <a:p>
            <a:pPr marL="457200" marR="0" lvl="1" indent="0" defTabSz="914400" latinLnBrk="0">
              <a:lnSpc>
                <a:spcPct val="100000"/>
              </a:lnSpc>
              <a:buClrTx/>
              <a:buSzTx/>
              <a:buFont typeface="Arial" charset="0"/>
              <a:buNone/>
              <a:tabLst/>
              <a:defRPr/>
            </a:pPr>
            <a:r>
              <a:rPr lang="pt-BR" sz="2800" baseline="0" dirty="0" smtClean="0">
                <a:latin typeface="Calibri" charset="0"/>
              </a:rPr>
              <a:t>Muito bem , estabelecido os objetivos para este treinamento e apresentado como funciona nossos serviços de suporte, vamos agora de fato entrar no capítulo 1 deste curso.</a:t>
            </a:r>
          </a:p>
        </p:txBody>
      </p:sp>
      <p:sp>
        <p:nvSpPr>
          <p:cNvPr id="4" name="Espaço Reservado para Número de Slide 3"/>
          <p:cNvSpPr>
            <a:spLocks noGrp="1"/>
          </p:cNvSpPr>
          <p:nvPr>
            <p:ph type="sldNum" sz="quarter" idx="10"/>
          </p:nvPr>
        </p:nvSpPr>
        <p:spPr/>
        <p:txBody>
          <a:bodyPr/>
          <a:lstStyle/>
          <a:p>
            <a:fld id="{C2B04222-7385-4BA3-A270-7071814CF9FD}" type="slidenum">
              <a:rPr lang="pt-BR" smtClean="0"/>
              <a:pPr/>
              <a:t>4</a:t>
            </a:fld>
            <a:endParaRPr lang="pt-BR" dirty="0"/>
          </a:p>
        </p:txBody>
      </p:sp>
    </p:spTree>
    <p:extLst>
      <p:ext uri="{BB962C8B-B14F-4D97-AF65-F5344CB8AC3E}">
        <p14:creationId xmlns:p14="http://schemas.microsoft.com/office/powerpoint/2010/main" val="4088926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 é outro relatório. Percebam</a:t>
            </a:r>
            <a:r>
              <a:rPr lang="pt-BR" baseline="0" dirty="0" smtClean="0"/>
              <a:t> que não tem nenhum intervalo. </a:t>
            </a:r>
          </a:p>
          <a:p>
            <a:r>
              <a:rPr lang="pt-BR" baseline="0" dirty="0" smtClean="0"/>
              <a:t>Mesmo assim, o grupo seleções deve permanecer na tela, só que desabilitado.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42</a:t>
            </a:fld>
            <a:endParaRPr lang="pt-BR"/>
          </a:p>
        </p:txBody>
      </p:sp>
    </p:spTree>
    <p:extLst>
      <p:ext uri="{BB962C8B-B14F-4D97-AF65-F5344CB8AC3E}">
        <p14:creationId xmlns:p14="http://schemas.microsoft.com/office/powerpoint/2010/main" val="2957896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é uma tela de PA e PE.</a:t>
            </a:r>
          </a:p>
          <a:p>
            <a:r>
              <a:rPr lang="pt-BR" baseline="0" dirty="0" smtClean="0"/>
              <a:t>Neste caso, não tem campo para o usuário informar, mas pode ter.</a:t>
            </a:r>
            <a:endParaRPr lang="pt-BR" baseline="0" dirty="0"/>
          </a:p>
          <a:p>
            <a:r>
              <a:rPr lang="pt-BR" baseline="0" dirty="0" smtClean="0"/>
              <a:t>Também foram utilizados Etapa e Processo, para mostrar o andamento para o usuário.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43</a:t>
            </a:fld>
            <a:endParaRPr lang="pt-BR" dirty="0"/>
          </a:p>
        </p:txBody>
      </p:sp>
    </p:spTree>
    <p:extLst>
      <p:ext uri="{BB962C8B-B14F-4D97-AF65-F5344CB8AC3E}">
        <p14:creationId xmlns:p14="http://schemas.microsoft.com/office/powerpoint/2010/main" val="3162045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é a tela de um programa assíncrono.</a:t>
            </a:r>
          </a:p>
          <a:p>
            <a:endParaRPr lang="pt-BR" baseline="0" dirty="0" smtClean="0"/>
          </a:p>
          <a:p>
            <a:r>
              <a:rPr lang="pt-BR" baseline="0" dirty="0" smtClean="0"/>
              <a:t>Notem que, além de etapa e processo, há outros campos de controle.</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44</a:t>
            </a:fld>
            <a:endParaRPr lang="pt-BR"/>
          </a:p>
        </p:txBody>
      </p:sp>
    </p:spTree>
    <p:extLst>
      <p:ext uri="{BB962C8B-B14F-4D97-AF65-F5344CB8AC3E}">
        <p14:creationId xmlns:p14="http://schemas.microsoft.com/office/powerpoint/2010/main" val="2273372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 temos</a:t>
            </a:r>
            <a:r>
              <a:rPr lang="pt-BR" baseline="0" dirty="0" smtClean="0"/>
              <a:t> uma tela com abas (guias).</a:t>
            </a:r>
          </a:p>
          <a:p>
            <a:endParaRPr lang="pt-BR" baseline="0" dirty="0" smtClean="0"/>
          </a:p>
          <a:p>
            <a:r>
              <a:rPr lang="pt-BR" baseline="0" dirty="0" smtClean="0"/>
              <a:t>A primeira parte é comum para todas as guias.</a:t>
            </a:r>
          </a:p>
          <a:p>
            <a:endParaRPr lang="pt-BR" baseline="0" dirty="0" smtClean="0"/>
          </a:p>
          <a:p>
            <a:r>
              <a:rPr lang="pt-BR" baseline="0" dirty="0" smtClean="0"/>
              <a:t>Percebam que os campos da parte de baixo estão alinhados com os campos de cima. Nem sempre é possível fazer isso, mas é um cuidado que devemos ter para deixar a tela mais organizada.</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45</a:t>
            </a:fld>
            <a:endParaRPr lang="pt-BR"/>
          </a:p>
        </p:txBody>
      </p:sp>
    </p:spTree>
    <p:extLst>
      <p:ext uri="{BB962C8B-B14F-4D97-AF65-F5344CB8AC3E}">
        <p14:creationId xmlns:p14="http://schemas.microsoft.com/office/powerpoint/2010/main" val="4146825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Está é outra</a:t>
            </a:r>
            <a:r>
              <a:rPr lang="pt-BR" baseline="0" dirty="0" smtClean="0"/>
              <a:t> tela com abas.</a:t>
            </a:r>
          </a:p>
          <a:p>
            <a:r>
              <a:rPr lang="pt-BR" baseline="0" dirty="0" smtClean="0"/>
              <a:t>Neste caso, não existem campos comuns às abas; toda a tela muda.</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46</a:t>
            </a:fld>
            <a:endParaRPr lang="pt-BR"/>
          </a:p>
        </p:txBody>
      </p:sp>
    </p:spTree>
    <p:extLst>
      <p:ext uri="{BB962C8B-B14F-4D97-AF65-F5344CB8AC3E}">
        <p14:creationId xmlns:p14="http://schemas.microsoft.com/office/powerpoint/2010/main" val="3939142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é uma tela que tem uma lista feita com </a:t>
            </a:r>
            <a:r>
              <a:rPr lang="pt-BR" baseline="0" dirty="0" err="1" smtClean="0"/>
              <a:t>select</a:t>
            </a:r>
            <a:r>
              <a:rPr lang="pt-BR" baseline="0" dirty="0" smtClean="0"/>
              <a:t>.</a:t>
            </a:r>
          </a:p>
          <a:p>
            <a:r>
              <a:rPr lang="pt-BR" baseline="0" dirty="0" smtClean="0"/>
              <a:t>Utilizamos esta lista quando há necessidade de incluir, alterar e excluir itens da lista.</a:t>
            </a:r>
          </a:p>
          <a:p>
            <a:r>
              <a:rPr lang="pt-BR" baseline="0" dirty="0" smtClean="0"/>
              <a:t>Quando a gente clicar em um item da lista, os campos são movidos para a parte de cima e podem ser alterados,</a:t>
            </a:r>
          </a:p>
          <a:p>
            <a:pPr marL="0" marR="0" indent="0" algn="l" defTabSz="914400" rtl="0" eaLnBrk="0" fontAlgn="base" latinLnBrk="0" hangingPunct="0">
              <a:lnSpc>
                <a:spcPct val="100000"/>
              </a:lnSpc>
              <a:spcBef>
                <a:spcPct val="30000"/>
              </a:spcBef>
              <a:spcAft>
                <a:spcPct val="0"/>
              </a:spcAft>
              <a:buClrTx/>
              <a:buSzTx/>
              <a:buFontTx/>
              <a:buNone/>
              <a:tabLst/>
              <a:defRPr/>
            </a:pPr>
            <a:r>
              <a:rPr lang="pt-BR" baseline="0" dirty="0" smtClean="0"/>
              <a:t>Ela não permite imagens, </a:t>
            </a:r>
            <a:r>
              <a:rPr lang="pt-BR" baseline="0" dirty="0" err="1" smtClean="0"/>
              <a:t>checkboxes</a:t>
            </a:r>
            <a:r>
              <a:rPr lang="pt-BR" baseline="0" dirty="0" smtClean="0"/>
              <a:t>, links, entre outros.</a:t>
            </a:r>
          </a:p>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47</a:t>
            </a:fld>
            <a:endParaRPr lang="pt-BR"/>
          </a:p>
        </p:txBody>
      </p:sp>
    </p:spTree>
    <p:extLst>
      <p:ext uri="{BB962C8B-B14F-4D97-AF65-F5344CB8AC3E}">
        <p14:creationId xmlns:p14="http://schemas.microsoft.com/office/powerpoint/2010/main" val="9719746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Mais um exemplo.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48</a:t>
            </a:fld>
            <a:endParaRPr lang="pt-BR"/>
          </a:p>
        </p:txBody>
      </p:sp>
    </p:spTree>
    <p:extLst>
      <p:ext uri="{BB962C8B-B14F-4D97-AF65-F5344CB8AC3E}">
        <p14:creationId xmlns:p14="http://schemas.microsoft.com/office/powerpoint/2010/main" val="411049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 é um exemplo um pouco</a:t>
            </a:r>
            <a:r>
              <a:rPr lang="pt-BR" baseline="0" dirty="0" smtClean="0"/>
              <a:t> mais elaborado.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49</a:t>
            </a:fld>
            <a:endParaRPr lang="pt-BR"/>
          </a:p>
        </p:txBody>
      </p:sp>
    </p:spTree>
    <p:extLst>
      <p:ext uri="{BB962C8B-B14F-4D97-AF65-F5344CB8AC3E}">
        <p14:creationId xmlns:p14="http://schemas.microsoft.com/office/powerpoint/2010/main" val="4070519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 é outro tipo</a:t>
            </a:r>
            <a:r>
              <a:rPr lang="pt-BR" baseline="0" dirty="0" smtClean="0"/>
              <a:t> de </a:t>
            </a:r>
            <a:r>
              <a:rPr lang="pt-BR" baseline="0" dirty="0" err="1" smtClean="0"/>
              <a:t>select</a:t>
            </a:r>
            <a:r>
              <a:rPr lang="pt-BR" baseline="0" dirty="0" smtClean="0"/>
              <a:t>, quando temos uma única informação para selecionar.</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50</a:t>
            </a:fld>
            <a:endParaRPr lang="pt-BR"/>
          </a:p>
        </p:txBody>
      </p:sp>
    </p:spTree>
    <p:extLst>
      <p:ext uri="{BB962C8B-B14F-4D97-AF65-F5344CB8AC3E}">
        <p14:creationId xmlns:p14="http://schemas.microsoft.com/office/powerpoint/2010/main" val="2066247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tela tem uma lista feita com DIV.</a:t>
            </a:r>
          </a:p>
          <a:p>
            <a:r>
              <a:rPr lang="pt-BR" baseline="0" dirty="0" smtClean="0"/>
              <a:t>Este tipo de lista permite imagens, </a:t>
            </a:r>
            <a:r>
              <a:rPr lang="pt-BR" baseline="0" dirty="0" err="1" smtClean="0"/>
              <a:t>checkboxes</a:t>
            </a:r>
            <a:r>
              <a:rPr lang="pt-BR" baseline="0" dirty="0" smtClean="0"/>
              <a:t>, links, etc.</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51</a:t>
            </a:fld>
            <a:endParaRPr lang="pt-BR"/>
          </a:p>
        </p:txBody>
      </p:sp>
    </p:spTree>
    <p:extLst>
      <p:ext uri="{BB962C8B-B14F-4D97-AF65-F5344CB8AC3E}">
        <p14:creationId xmlns:p14="http://schemas.microsoft.com/office/powerpoint/2010/main" val="2324910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a:t>
            </a:fld>
            <a:endParaRPr lang="pt-BR" dirty="0"/>
          </a:p>
        </p:txBody>
      </p:sp>
    </p:spTree>
    <p:extLst>
      <p:ext uri="{BB962C8B-B14F-4D97-AF65-F5344CB8AC3E}">
        <p14:creationId xmlns:p14="http://schemas.microsoft.com/office/powerpoint/2010/main" val="17394594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Outro exemplo.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52</a:t>
            </a:fld>
            <a:endParaRPr lang="pt-BR"/>
          </a:p>
        </p:txBody>
      </p:sp>
    </p:spTree>
    <p:extLst>
      <p:ext uri="{BB962C8B-B14F-4D97-AF65-F5344CB8AC3E}">
        <p14:creationId xmlns:p14="http://schemas.microsoft.com/office/powerpoint/2010/main" val="8196305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a:t>
            </a:r>
            <a:r>
              <a:rPr lang="pt-BR" baseline="0" dirty="0" smtClean="0"/>
              <a:t> lista tem totais. À medida que o usuário marca ou desmarca uma linha os totais são atualizados.</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53</a:t>
            </a:fld>
            <a:endParaRPr lang="pt-BR"/>
          </a:p>
        </p:txBody>
      </p:sp>
    </p:spTree>
    <p:extLst>
      <p:ext uri="{BB962C8B-B14F-4D97-AF65-F5344CB8AC3E}">
        <p14:creationId xmlns:p14="http://schemas.microsoft.com/office/powerpoint/2010/main" val="34275445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 é um exemplo bem mais complexo.</a:t>
            </a:r>
          </a:p>
          <a:p>
            <a:r>
              <a:rPr lang="pt-BR" dirty="0" smtClean="0"/>
              <a:t>Tem</a:t>
            </a:r>
            <a:r>
              <a:rPr lang="pt-BR" baseline="0" dirty="0" smtClean="0"/>
              <a:t> link, campo para digitação, radio </a:t>
            </a:r>
            <a:r>
              <a:rPr lang="pt-BR" baseline="0" dirty="0" err="1" smtClean="0"/>
              <a:t>button</a:t>
            </a:r>
            <a:r>
              <a:rPr lang="pt-BR" baseline="0" dirty="0" smtClean="0"/>
              <a:t> e </a:t>
            </a:r>
            <a:r>
              <a:rPr lang="pt-BR" baseline="0" dirty="0" err="1" smtClean="0"/>
              <a:t>checkbox</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54</a:t>
            </a:fld>
            <a:endParaRPr lang="pt-BR"/>
          </a:p>
        </p:txBody>
      </p:sp>
    </p:spTree>
    <p:extLst>
      <p:ext uri="{BB962C8B-B14F-4D97-AF65-F5344CB8AC3E}">
        <p14:creationId xmlns:p14="http://schemas.microsoft.com/office/powerpoint/2010/main" val="36233676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55</a:t>
            </a:fld>
            <a:endParaRPr lang="pt-BR" dirty="0"/>
          </a:p>
        </p:txBody>
      </p:sp>
    </p:spTree>
    <p:extLst>
      <p:ext uri="{BB962C8B-B14F-4D97-AF65-F5344CB8AC3E}">
        <p14:creationId xmlns:p14="http://schemas.microsoft.com/office/powerpoint/2010/main" val="21609147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a:p>
            <a:r>
              <a:rPr lang="pt-BR" dirty="0" smtClean="0"/>
              <a:t>Mostrar PW01103C.</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56</a:t>
            </a:fld>
            <a:endParaRPr lang="pt-BR" dirty="0"/>
          </a:p>
        </p:txBody>
      </p:sp>
    </p:spTree>
    <p:extLst>
      <p:ext uri="{BB962C8B-B14F-4D97-AF65-F5344CB8AC3E}">
        <p14:creationId xmlns:p14="http://schemas.microsoft.com/office/powerpoint/2010/main" val="2619893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a:t>
            </a:r>
            <a:r>
              <a:rPr lang="pt-BR" baseline="0" dirty="0" smtClean="0"/>
              <a:t> temos um exemplo do que é certo e do é errado.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57</a:t>
            </a:fld>
            <a:endParaRPr lang="pt-BR" dirty="0"/>
          </a:p>
        </p:txBody>
      </p:sp>
    </p:spTree>
    <p:extLst>
      <p:ext uri="{BB962C8B-B14F-4D97-AF65-F5344CB8AC3E}">
        <p14:creationId xmlns:p14="http://schemas.microsoft.com/office/powerpoint/2010/main" val="2539276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Nesta</a:t>
            </a:r>
            <a:r>
              <a:rPr lang="pt-BR" baseline="0" dirty="0" smtClean="0"/>
              <a:t> tela temos alguns campos que estão corretos e outros que não estão.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58</a:t>
            </a:fld>
            <a:endParaRPr lang="pt-BR" dirty="0"/>
          </a:p>
        </p:txBody>
      </p:sp>
    </p:spTree>
    <p:extLst>
      <p:ext uri="{BB962C8B-B14F-4D97-AF65-F5344CB8AC3E}">
        <p14:creationId xmlns:p14="http://schemas.microsoft.com/office/powerpoint/2010/main" val="41451705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Quando temos um</a:t>
            </a:r>
            <a:r>
              <a:rPr lang="pt-BR" baseline="0" dirty="0" smtClean="0"/>
              <a:t> campo que permite sim ou não, o correto é utilizar um </a:t>
            </a:r>
            <a:r>
              <a:rPr lang="pt-BR" baseline="0" dirty="0" err="1" smtClean="0"/>
              <a:t>checkbox</a:t>
            </a:r>
            <a:r>
              <a:rPr lang="pt-BR" baseline="0" dirty="0" smtClean="0"/>
              <a:t>.</a:t>
            </a:r>
          </a:p>
          <a:p>
            <a:r>
              <a:rPr lang="pt-BR" baseline="0" dirty="0" smtClean="0"/>
              <a:t>Ocupa menos espaço e fica mais bonito.</a:t>
            </a:r>
          </a:p>
          <a:p>
            <a:r>
              <a:rPr lang="pt-BR" baseline="0" dirty="0" smtClean="0"/>
              <a:t>Imagina se tivéssemos vários campos assim? As palavras Sim e Não apareceriam várias vezes na tela. Ficaria estranho.</a:t>
            </a:r>
          </a:p>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59</a:t>
            </a:fld>
            <a:endParaRPr lang="pt-BR" dirty="0"/>
          </a:p>
        </p:txBody>
      </p:sp>
    </p:spTree>
    <p:extLst>
      <p:ext uri="{BB962C8B-B14F-4D97-AF65-F5344CB8AC3E}">
        <p14:creationId xmlns:p14="http://schemas.microsoft.com/office/powerpoint/2010/main" val="11980907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2, neste capítulo você recebeu os conhecimentos necessários para:</a:t>
            </a:r>
          </a:p>
          <a:p>
            <a:endParaRPr lang="pt-BR" baseline="0" dirty="0" smtClean="0"/>
          </a:p>
          <a:p>
            <a:r>
              <a:rPr lang="pt-BR" baseline="0" dirty="0" smtClean="0"/>
              <a:t>(listar novamente os objetivos do capítulo):</a:t>
            </a:r>
          </a:p>
          <a:p>
            <a:endParaRPr lang="pt-BR" baseline="0" dirty="0" smtClean="0"/>
          </a:p>
          <a:p>
            <a:pPr lvl="1" algn="just"/>
            <a:r>
              <a:rPr lang="pt-BR" sz="1200" dirty="0" smtClean="0"/>
              <a:t>Escrever nomes de campos de acordo com as normas;</a:t>
            </a:r>
          </a:p>
          <a:p>
            <a:pPr lvl="1" algn="just"/>
            <a:r>
              <a:rPr lang="pt-BR" sz="1200" dirty="0" smtClean="0"/>
              <a:t>Conhecer o padrão de interface por tipo;</a:t>
            </a:r>
          </a:p>
          <a:p>
            <a:pPr lvl="1" algn="just"/>
            <a:r>
              <a:rPr lang="pt-BR" sz="1200" dirty="0" smtClean="0"/>
              <a:t>Identificar erros que podem ser evitados.</a:t>
            </a: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60</a:t>
            </a:fld>
            <a:endParaRPr lang="pt-BR" dirty="0"/>
          </a:p>
        </p:txBody>
      </p:sp>
    </p:spTree>
    <p:extLst>
      <p:ext uri="{BB962C8B-B14F-4D97-AF65-F5344CB8AC3E}">
        <p14:creationId xmlns:p14="http://schemas.microsoft.com/office/powerpoint/2010/main" val="289228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61</a:t>
            </a:fld>
            <a:endParaRPr lang="pt-BR" dirty="0"/>
          </a:p>
        </p:txBody>
      </p:sp>
    </p:spTree>
    <p:extLst>
      <p:ext uri="{BB962C8B-B14F-4D97-AF65-F5344CB8AC3E}">
        <p14:creationId xmlns:p14="http://schemas.microsoft.com/office/powerpoint/2010/main" val="248617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dirty="0" smtClean="0"/>
              <a:t>Nós temos algumas</a:t>
            </a:r>
            <a:r>
              <a:rPr lang="pt-BR" baseline="0" dirty="0" smtClean="0"/>
              <a:t> regras básicas para a codificação em </a:t>
            </a:r>
            <a:r>
              <a:rPr lang="pt-BR" baseline="0" dirty="0" err="1" smtClean="0"/>
              <a:t>Cobol</a:t>
            </a:r>
            <a:r>
              <a:rPr lang="pt-BR" baseline="0" dirty="0" smtClean="0"/>
              <a:t>. </a:t>
            </a:r>
          </a:p>
          <a:p>
            <a:pPr algn="l"/>
            <a:endParaRPr lang="pt-BR" dirty="0" smtClean="0"/>
          </a:p>
          <a:p>
            <a:pPr algn="l"/>
            <a:r>
              <a:rPr lang="pt-BR" dirty="0" smtClean="0"/>
              <a:t>Uma</a:t>
            </a:r>
            <a:r>
              <a:rPr lang="pt-BR" baseline="0" dirty="0" smtClean="0"/>
              <a:t> delas é a </a:t>
            </a:r>
            <a:r>
              <a:rPr lang="pt-BR" baseline="0" dirty="0" err="1" smtClean="0"/>
              <a:t>indentação</a:t>
            </a:r>
            <a:r>
              <a:rPr lang="pt-BR" baseline="0" dirty="0" smtClean="0"/>
              <a:t>, que serve para deixar o código mais legível. </a:t>
            </a:r>
          </a:p>
          <a:p>
            <a:pPr algn="l"/>
            <a:r>
              <a:rPr lang="pt-BR" altLang="pt-BR" sz="1200" dirty="0" smtClean="0">
                <a:cs typeface="Times New Roman" panose="02020603050405020304" pitchFamily="18" charset="0"/>
              </a:rPr>
              <a:t>Para o comando </a:t>
            </a:r>
            <a:r>
              <a:rPr lang="pt-BR" altLang="pt-BR" sz="1200" i="1" dirty="0" err="1" smtClean="0">
                <a:cs typeface="Times New Roman" panose="02020603050405020304" pitchFamily="18" charset="0"/>
              </a:rPr>
              <a:t>evaluate</a:t>
            </a:r>
            <a:r>
              <a:rPr lang="pt-BR" altLang="pt-BR" sz="1200" dirty="0" smtClean="0">
                <a:cs typeface="Times New Roman" panose="02020603050405020304" pitchFamily="18" charset="0"/>
              </a:rPr>
              <a:t>, deixa-se 4 espaços; para o </a:t>
            </a:r>
            <a:r>
              <a:rPr lang="pt-BR" altLang="pt-BR" sz="1200" i="1" dirty="0" err="1" smtClean="0">
                <a:cs typeface="Times New Roman" panose="02020603050405020304" pitchFamily="18" charset="0"/>
              </a:rPr>
              <a:t>if</a:t>
            </a:r>
            <a:r>
              <a:rPr lang="pt-BR" altLang="pt-BR" sz="1200" dirty="0" smtClean="0">
                <a:cs typeface="Times New Roman" panose="02020603050405020304" pitchFamily="18" charset="0"/>
              </a:rPr>
              <a:t>, 3 após a palavra </a:t>
            </a:r>
            <a:r>
              <a:rPr lang="pt-BR" altLang="pt-BR" sz="1200" i="1" dirty="0" err="1" smtClean="0">
                <a:cs typeface="Times New Roman" panose="02020603050405020304" pitchFamily="18" charset="0"/>
              </a:rPr>
              <a:t>if</a:t>
            </a:r>
            <a:r>
              <a:rPr lang="pt-BR" altLang="pt-BR" sz="1200" dirty="0" smtClean="0">
                <a:cs typeface="Times New Roman" panose="02020603050405020304" pitchFamily="18" charset="0"/>
              </a:rPr>
              <a:t> e 5 nas demais linhas; para o </a:t>
            </a:r>
            <a:r>
              <a:rPr lang="pt-BR" altLang="pt-BR" sz="1200" i="1" dirty="0" err="1" smtClean="0">
                <a:cs typeface="Times New Roman" panose="02020603050405020304" pitchFamily="18" charset="0"/>
              </a:rPr>
              <a:t>perform</a:t>
            </a:r>
            <a:r>
              <a:rPr lang="pt-BR" altLang="pt-BR" sz="1200" dirty="0" smtClean="0">
                <a:cs typeface="Times New Roman" panose="02020603050405020304" pitchFamily="18" charset="0"/>
              </a:rPr>
              <a:t>, 5. Comentários e segunda parte do código (</a:t>
            </a:r>
            <a:r>
              <a:rPr lang="pt-BR" altLang="pt-BR" sz="1200" i="1" dirty="0" err="1" smtClean="0">
                <a:cs typeface="Times New Roman" panose="02020603050405020304" pitchFamily="18" charset="0"/>
              </a:rPr>
              <a:t>to</a:t>
            </a:r>
            <a:r>
              <a:rPr lang="pt-BR" altLang="pt-BR" sz="1200" dirty="0" smtClean="0">
                <a:cs typeface="Times New Roman" panose="02020603050405020304" pitchFamily="18" charset="0"/>
              </a:rPr>
              <a:t>, </a:t>
            </a:r>
            <a:r>
              <a:rPr lang="pt-BR" altLang="pt-BR" sz="1200" i="1" dirty="0" err="1" smtClean="0">
                <a:cs typeface="Times New Roman" panose="02020603050405020304" pitchFamily="18" charset="0"/>
              </a:rPr>
              <a:t>into</a:t>
            </a:r>
            <a:r>
              <a:rPr lang="pt-BR" altLang="pt-BR" sz="1200" dirty="0" smtClean="0">
                <a:cs typeface="Times New Roman" panose="02020603050405020304" pitchFamily="18" charset="0"/>
              </a:rPr>
              <a:t>) na coluna 52, quando possível.</a:t>
            </a:r>
          </a:p>
          <a:p>
            <a:pPr algn="l"/>
            <a:endParaRPr lang="pt-BR" altLang="pt-BR" sz="1200" dirty="0" smtClean="0">
              <a:cs typeface="Times New Roman" panose="02020603050405020304" pitchFamily="18" charset="0"/>
            </a:endParaRPr>
          </a:p>
          <a:p>
            <a:pPr algn="l"/>
            <a:r>
              <a:rPr lang="pt-BR" sz="1200" dirty="0" smtClean="0">
                <a:cs typeface="Times New Roman" panose="02020603050405020304" pitchFamily="18" charset="0"/>
              </a:rPr>
              <a:t>Também</a:t>
            </a:r>
            <a:r>
              <a:rPr lang="pt-BR" sz="1200" baseline="0" dirty="0" smtClean="0">
                <a:cs typeface="Times New Roman" panose="02020603050405020304" pitchFamily="18" charset="0"/>
              </a:rPr>
              <a:t> é importante escrever a descrição da funcionalidade e o módulo no início do programa.</a:t>
            </a:r>
          </a:p>
          <a:p>
            <a:pPr algn="l"/>
            <a:endParaRPr lang="pt-BR" sz="1200" baseline="0" dirty="0" smtClean="0">
              <a:cs typeface="Times New Roman" panose="02020603050405020304" pitchFamily="18" charset="0"/>
            </a:endParaRPr>
          </a:p>
          <a:p>
            <a:pPr algn="l"/>
            <a:r>
              <a:rPr lang="pt-BR" sz="1200" baseline="0" dirty="0" smtClean="0">
                <a:cs typeface="Times New Roman" panose="02020603050405020304" pitchFamily="18" charset="0"/>
              </a:rPr>
              <a:t>Outra regra que facilita a leitura do programa é ordenar os copies de forma crescente.</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a:t>
            </a:fld>
            <a:endParaRPr lang="pt-BR" dirty="0"/>
          </a:p>
        </p:txBody>
      </p:sp>
    </p:spTree>
    <p:extLst>
      <p:ext uri="{BB962C8B-B14F-4D97-AF65-F5344CB8AC3E}">
        <p14:creationId xmlns:p14="http://schemas.microsoft.com/office/powerpoint/2010/main" val="2771177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Estes</a:t>
            </a:r>
            <a:r>
              <a:rPr lang="pt-BR" baseline="0" dirty="0" smtClean="0"/>
              <a:t> campos não devem ficar ocultos para evitar problemas de especificação. Imaginem um analista especificando alterações em um tela que tem alguns campos ocultos. Ele acha que tem espaço e não tem. Sem contar que a tela pode ficar estranha se a gente esconder algum campo.</a:t>
            </a:r>
          </a:p>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62</a:t>
            </a:fld>
            <a:endParaRPr lang="pt-BR" dirty="0"/>
          </a:p>
        </p:txBody>
      </p:sp>
    </p:spTree>
    <p:extLst>
      <p:ext uri="{BB962C8B-B14F-4D97-AF65-F5344CB8AC3E}">
        <p14:creationId xmlns:p14="http://schemas.microsoft.com/office/powerpoint/2010/main" val="11354292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É muito importante</a:t>
            </a:r>
            <a:r>
              <a:rPr lang="pt-BR" baseline="0" dirty="0" smtClean="0"/>
              <a:t> excluir os arquivos temporários no final do programa. Recentemente tivemos um problema bem sério que parou o sistema em produção: um programa estava gerando milhares de arquivos temporários todos os dias e acabou com o espaço do diretório.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63</a:t>
            </a:fld>
            <a:endParaRPr lang="pt-BR" dirty="0"/>
          </a:p>
        </p:txBody>
      </p:sp>
    </p:spTree>
    <p:extLst>
      <p:ext uri="{BB962C8B-B14F-4D97-AF65-F5344CB8AC3E}">
        <p14:creationId xmlns:p14="http://schemas.microsoft.com/office/powerpoint/2010/main" val="10016947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a:t>
            </a:r>
            <a:r>
              <a:rPr lang="pt-BR" dirty="0" err="1" smtClean="0"/>
              <a:t>FonteSeguro</a:t>
            </a:r>
            <a:r>
              <a:rPr lang="pt-BR" dirty="0" smtClean="0"/>
              <a:t> não permite devolver programas com go </a:t>
            </a:r>
            <a:r>
              <a:rPr lang="pt-BR" dirty="0" err="1" smtClean="0"/>
              <a:t>to</a:t>
            </a:r>
            <a:r>
              <a:rPr lang="pt-BR" dirty="0" smtClean="0"/>
              <a:t>.</a:t>
            </a:r>
            <a:r>
              <a:rPr lang="pt-BR" baseline="0" dirty="0" smtClean="0"/>
              <a:t> Existe um cadastro de exceções, que são programas muito antigos e muito complexos para se alterar a lógica. Estes o </a:t>
            </a:r>
            <a:r>
              <a:rPr lang="pt-BR" baseline="0" dirty="0" err="1" smtClean="0"/>
              <a:t>FonteSeguro</a:t>
            </a:r>
            <a:r>
              <a:rPr lang="pt-BR" baseline="0" dirty="0" smtClean="0"/>
              <a:t> deixa devolver, mas os novos não.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64</a:t>
            </a:fld>
            <a:endParaRPr lang="pt-BR" dirty="0"/>
          </a:p>
        </p:txBody>
      </p:sp>
    </p:spTree>
    <p:extLst>
      <p:ext uri="{BB962C8B-B14F-4D97-AF65-F5344CB8AC3E}">
        <p14:creationId xmlns:p14="http://schemas.microsoft.com/office/powerpoint/2010/main" val="28044160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65</a:t>
            </a:fld>
            <a:endParaRPr lang="pt-BR" dirty="0"/>
          </a:p>
        </p:txBody>
      </p:sp>
    </p:spTree>
    <p:extLst>
      <p:ext uri="{BB962C8B-B14F-4D97-AF65-F5344CB8AC3E}">
        <p14:creationId xmlns:p14="http://schemas.microsoft.com/office/powerpoint/2010/main" val="3656369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Estamos encerrando</a:t>
            </a:r>
            <a:r>
              <a:rPr lang="pt-BR" baseline="0" dirty="0" smtClean="0"/>
              <a:t> então o capítulo 3, neste capítulo você recebeu os conhecimentos necessários para:</a:t>
            </a:r>
          </a:p>
          <a:p>
            <a:endParaRPr lang="pt-BR" baseline="0" dirty="0" smtClean="0"/>
          </a:p>
          <a:p>
            <a:r>
              <a:rPr lang="pt-BR" baseline="0" dirty="0" smtClean="0"/>
              <a:t>(listar novamente os objetivos do capítulo):</a:t>
            </a:r>
          </a:p>
          <a:p>
            <a:endParaRPr lang="pt-BR" baseline="0" dirty="0" smtClean="0"/>
          </a:p>
          <a:p>
            <a:pPr lvl="1" algn="just"/>
            <a:r>
              <a:rPr lang="pt-BR" sz="1200" dirty="0" smtClean="0"/>
              <a:t>Conhecer as regras básicas de programação do sistema;</a:t>
            </a:r>
          </a:p>
          <a:p>
            <a:pPr lvl="1" algn="just"/>
            <a:r>
              <a:rPr lang="pt-BR" sz="1200" dirty="0" smtClean="0"/>
              <a:t>Identificar os comandos que devem ser evitados.</a:t>
            </a:r>
          </a:p>
          <a:p>
            <a:endParaRPr lang="pt-BR" dirty="0" smtClean="0">
              <a:latin typeface="Calibri" charset="0"/>
            </a:endParaRPr>
          </a:p>
        </p:txBody>
      </p:sp>
      <p:sp>
        <p:nvSpPr>
          <p:cNvPr id="4" name="Slide Number Placeholder 3"/>
          <p:cNvSpPr>
            <a:spLocks noGrp="1"/>
          </p:cNvSpPr>
          <p:nvPr>
            <p:ph type="sldNum" sz="quarter" idx="10"/>
          </p:nvPr>
        </p:nvSpPr>
        <p:spPr/>
        <p:txBody>
          <a:bodyPr/>
          <a:lstStyle/>
          <a:p>
            <a:pPr>
              <a:defRPr/>
            </a:pPr>
            <a:fld id="{91CD3EDC-C7FE-1149-8CFB-E53C1D09722F}" type="slidenum">
              <a:rPr lang="pt-BR" smtClean="0"/>
              <a:pPr>
                <a:defRPr/>
              </a:pPr>
              <a:t>66</a:t>
            </a:fld>
            <a:endParaRPr lang="pt-BR" dirty="0"/>
          </a:p>
        </p:txBody>
      </p:sp>
    </p:spTree>
    <p:extLst>
      <p:ext uri="{BB962C8B-B14F-4D97-AF65-F5344CB8AC3E}">
        <p14:creationId xmlns:p14="http://schemas.microsoft.com/office/powerpoint/2010/main" val="16352480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67</a:t>
            </a:fld>
            <a:endParaRPr lang="pt-BR"/>
          </a:p>
        </p:txBody>
      </p:sp>
    </p:spTree>
    <p:extLst>
      <p:ext uri="{BB962C8B-B14F-4D97-AF65-F5344CB8AC3E}">
        <p14:creationId xmlns:p14="http://schemas.microsoft.com/office/powerpoint/2010/main" val="14933667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Algumas funções foram desenvolvidas</a:t>
            </a:r>
            <a:r>
              <a:rPr lang="pt-BR" baseline="0" dirty="0" smtClean="0"/>
              <a:t> pela HBSIS e outras são próprias do </a:t>
            </a:r>
            <a:r>
              <a:rPr lang="pt-BR" baseline="0" dirty="0" err="1" smtClean="0"/>
              <a:t>JavaScript</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68</a:t>
            </a:fld>
            <a:endParaRPr lang="pt-BR"/>
          </a:p>
        </p:txBody>
      </p:sp>
    </p:spTree>
    <p:extLst>
      <p:ext uri="{BB962C8B-B14F-4D97-AF65-F5344CB8AC3E}">
        <p14:creationId xmlns:p14="http://schemas.microsoft.com/office/powerpoint/2010/main" val="33775754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69</a:t>
            </a:fld>
            <a:endParaRPr lang="pt-BR"/>
          </a:p>
        </p:txBody>
      </p:sp>
    </p:spTree>
    <p:extLst>
      <p:ext uri="{BB962C8B-B14F-4D97-AF65-F5344CB8AC3E}">
        <p14:creationId xmlns:p14="http://schemas.microsoft.com/office/powerpoint/2010/main" val="30844413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70</a:t>
            </a:fld>
            <a:endParaRPr lang="pt-BR"/>
          </a:p>
        </p:txBody>
      </p:sp>
    </p:spTree>
    <p:extLst>
      <p:ext uri="{BB962C8B-B14F-4D97-AF65-F5344CB8AC3E}">
        <p14:creationId xmlns:p14="http://schemas.microsoft.com/office/powerpoint/2010/main" val="10779825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71</a:t>
            </a:fld>
            <a:endParaRPr lang="pt-BR"/>
          </a:p>
        </p:txBody>
      </p:sp>
    </p:spTree>
    <p:extLst>
      <p:ext uri="{BB962C8B-B14F-4D97-AF65-F5344CB8AC3E}">
        <p14:creationId xmlns:p14="http://schemas.microsoft.com/office/powerpoint/2010/main" val="210013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código é</a:t>
            </a:r>
            <a:r>
              <a:rPr lang="pt-BR" baseline="0" dirty="0" smtClean="0"/>
              <a:t> escrito em letra minúscula. Apenas os nomes de programas e de copies têm letra maiúscula.</a:t>
            </a:r>
          </a:p>
          <a:p>
            <a:endParaRPr lang="pt-BR" baseline="0" dirty="0" smtClean="0"/>
          </a:p>
          <a:p>
            <a:r>
              <a:rPr lang="pt-BR" baseline="0" dirty="0" smtClean="0"/>
              <a:t>Em relação aos arquivos, também é recomendado seguir a ordem crescente. E utilizar um comando para fechar cada arquivo. Na verdade, se utilizar um comando para fechar dois ou três arquivos, não vai dar problema. Mas, uma vez, aconteceu um problema em produção porque um comando fechava muitos arquivos, e, por algum motivo, o programa se perdeu. Por isso a gente dá essa orientação, para usar com bom senso.</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a:t>
            </a:fld>
            <a:endParaRPr lang="pt-BR" dirty="0"/>
          </a:p>
        </p:txBody>
      </p:sp>
    </p:spTree>
    <p:extLst>
      <p:ext uri="{BB962C8B-B14F-4D97-AF65-F5344CB8AC3E}">
        <p14:creationId xmlns:p14="http://schemas.microsoft.com/office/powerpoint/2010/main" val="11307097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72</a:t>
            </a:fld>
            <a:endParaRPr lang="pt-BR"/>
          </a:p>
        </p:txBody>
      </p:sp>
    </p:spTree>
    <p:extLst>
      <p:ext uri="{BB962C8B-B14F-4D97-AF65-F5344CB8AC3E}">
        <p14:creationId xmlns:p14="http://schemas.microsoft.com/office/powerpoint/2010/main" val="14623022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73</a:t>
            </a:fld>
            <a:endParaRPr lang="pt-BR"/>
          </a:p>
        </p:txBody>
      </p:sp>
    </p:spTree>
    <p:extLst>
      <p:ext uri="{BB962C8B-B14F-4D97-AF65-F5344CB8AC3E}">
        <p14:creationId xmlns:p14="http://schemas.microsoft.com/office/powerpoint/2010/main" val="1970077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74</a:t>
            </a:fld>
            <a:endParaRPr lang="pt-BR"/>
          </a:p>
        </p:txBody>
      </p:sp>
    </p:spTree>
    <p:extLst>
      <p:ext uri="{BB962C8B-B14F-4D97-AF65-F5344CB8AC3E}">
        <p14:creationId xmlns:p14="http://schemas.microsoft.com/office/powerpoint/2010/main" val="31725480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Nesta função, estamos pegando as informações da linha que o usuário clicou.</a:t>
            </a:r>
          </a:p>
          <a:p>
            <a:r>
              <a:rPr lang="pt-BR" sz="1200" u="none" kern="1200" baseline="0" dirty="0" smtClean="0">
                <a:solidFill>
                  <a:schemeClr val="tx1"/>
                </a:solidFill>
                <a:latin typeface="+mn-lt"/>
                <a:ea typeface="ＭＳ Ｐゴシック" charset="0"/>
              </a:rPr>
              <a:t>Depois vamos passar estas informações para o programa que chamou a pesquisa. </a:t>
            </a:r>
          </a:p>
          <a:p>
            <a:r>
              <a:rPr lang="pt-BR" sz="1200" u="none" kern="1200" baseline="0" dirty="0" smtClean="0">
                <a:solidFill>
                  <a:schemeClr val="tx1"/>
                </a:solidFill>
                <a:latin typeface="+mn-lt"/>
                <a:ea typeface="ＭＳ Ｐゴシック" charset="0"/>
              </a:rPr>
              <a:t>O conteúdo das variáveis de retorno é o nome da variável do programa chamado que vai receber a informação: f-</a:t>
            </a:r>
            <a:r>
              <a:rPr lang="pt-BR" sz="1200" u="none" kern="1200" baseline="0" dirty="0" err="1" smtClean="0">
                <a:solidFill>
                  <a:schemeClr val="tx1"/>
                </a:solidFill>
                <a:latin typeface="+mn-lt"/>
                <a:ea typeface="ＭＳ Ｐゴシック" charset="0"/>
              </a:rPr>
              <a:t>cd</a:t>
            </a:r>
            <a:r>
              <a:rPr lang="pt-BR" sz="1200" u="none" kern="1200" baseline="0" dirty="0" smtClean="0">
                <a:solidFill>
                  <a:schemeClr val="tx1"/>
                </a:solidFill>
                <a:latin typeface="+mn-lt"/>
                <a:ea typeface="ＭＳ Ｐゴシック" charset="0"/>
              </a:rPr>
              <a:t>-retorno = </a:t>
            </a:r>
            <a:r>
              <a:rPr lang="pt-BR" sz="1200" u="none" kern="1200" baseline="0" dirty="0" err="1" smtClean="0">
                <a:solidFill>
                  <a:schemeClr val="tx1"/>
                </a:solidFill>
                <a:latin typeface="+mn-lt"/>
                <a:ea typeface="ＭＳ Ｐゴシック" charset="0"/>
              </a:rPr>
              <a:t>cdAcao</a:t>
            </a:r>
            <a:r>
              <a:rPr lang="pt-BR" sz="1200" u="none" kern="1200" baseline="0" dirty="0" smtClean="0">
                <a:solidFill>
                  <a:schemeClr val="tx1"/>
                </a:solidFill>
                <a:latin typeface="+mn-lt"/>
                <a:ea typeface="ＭＳ Ｐゴシック" charset="0"/>
              </a:rPr>
              <a:t> e f-</a:t>
            </a:r>
            <a:r>
              <a:rPr lang="pt-BR" sz="1200" u="none" kern="1200" baseline="0" dirty="0" err="1" smtClean="0">
                <a:solidFill>
                  <a:schemeClr val="tx1"/>
                </a:solidFill>
                <a:latin typeface="+mn-lt"/>
                <a:ea typeface="ＭＳ Ｐゴシック" charset="0"/>
              </a:rPr>
              <a:t>ds</a:t>
            </a:r>
            <a:r>
              <a:rPr lang="pt-BR" sz="1200" u="none" kern="1200" baseline="0" dirty="0" smtClean="0">
                <a:solidFill>
                  <a:schemeClr val="tx1"/>
                </a:solidFill>
                <a:latin typeface="+mn-lt"/>
                <a:ea typeface="ＭＳ Ｐゴシック" charset="0"/>
              </a:rPr>
              <a:t>-retorno = </a:t>
            </a:r>
            <a:r>
              <a:rPr lang="pt-BR" sz="1200" u="none" kern="1200" baseline="0" dirty="0" err="1" smtClean="0">
                <a:solidFill>
                  <a:schemeClr val="tx1"/>
                </a:solidFill>
                <a:latin typeface="+mn-lt"/>
                <a:ea typeface="ＭＳ Ｐゴシック" charset="0"/>
              </a:rPr>
              <a:t>dsAcao</a:t>
            </a:r>
            <a:r>
              <a:rPr lang="pt-BR" sz="1200" u="none" kern="1200" baseline="0" dirty="0" smtClean="0">
                <a:solidFill>
                  <a:schemeClr val="tx1"/>
                </a:solidFill>
                <a:latin typeface="+mn-lt"/>
                <a:ea typeface="ＭＳ Ｐゴシック" charset="0"/>
              </a:rPr>
              <a:t>.</a:t>
            </a:r>
          </a:p>
          <a:p>
            <a:r>
              <a:rPr lang="pt-BR" sz="1200" u="none" kern="1200" baseline="0" dirty="0" smtClean="0">
                <a:solidFill>
                  <a:schemeClr val="tx1"/>
                </a:solidFill>
                <a:latin typeface="+mn-lt"/>
                <a:ea typeface="ＭＳ Ｐゴシック" charset="0"/>
              </a:rPr>
              <a:t>Depois vamos executar a função que está dentro da variável f-função-</a:t>
            </a:r>
            <a:r>
              <a:rPr lang="pt-BR" sz="1200" u="none" kern="1200" baseline="0" dirty="0" err="1" smtClean="0">
                <a:solidFill>
                  <a:schemeClr val="tx1"/>
                </a:solidFill>
                <a:latin typeface="+mn-lt"/>
                <a:ea typeface="ＭＳ Ｐゴシック" charset="0"/>
              </a:rPr>
              <a:t>exec</a:t>
            </a:r>
            <a:r>
              <a:rPr lang="pt-BR" sz="1200" u="none" kern="1200" baseline="0" dirty="0" smtClean="0">
                <a:solidFill>
                  <a:schemeClr val="tx1"/>
                </a:solidFill>
                <a:latin typeface="+mn-lt"/>
                <a:ea typeface="ＭＳ Ｐゴシック" charset="0"/>
              </a:rPr>
              <a:t>, que é </a:t>
            </a:r>
            <a:r>
              <a:rPr lang="pt-BR" altLang="pt-BR" sz="1200" dirty="0" err="1" smtClean="0">
                <a:latin typeface="Courier New" panose="02070309020205020404" pitchFamily="49" charset="0"/>
                <a:cs typeface="Courier New" panose="02070309020205020404" pitchFamily="49" charset="0"/>
              </a:rPr>
              <a:t>CarregaAcao</a:t>
            </a:r>
            <a:r>
              <a:rPr lang="pt-BR" altLang="pt-BR" sz="1200" dirty="0" smtClean="0">
                <a:latin typeface="Courier New" panose="02070309020205020404" pitchFamily="49" charset="0"/>
                <a:cs typeface="Courier New" panose="02070309020205020404" pitchFamily="49" charset="0"/>
              </a:rPr>
              <a:t>.</a:t>
            </a:r>
          </a:p>
          <a:p>
            <a:r>
              <a:rPr lang="pt-BR" sz="1200" u="none" kern="1200" baseline="0" dirty="0" smtClean="0">
                <a:solidFill>
                  <a:schemeClr val="tx1"/>
                </a:solidFill>
                <a:latin typeface="Courier New" panose="02070309020205020404" pitchFamily="49" charset="0"/>
                <a:ea typeface="ＭＳ Ｐゴシック" charset="0"/>
                <a:cs typeface="Courier New" panose="02070309020205020404" pitchFamily="49" charset="0"/>
              </a:rPr>
              <a:t>Por último, temos o comando para fechar a tela da pesquisa.</a:t>
            </a:r>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75</a:t>
            </a:fld>
            <a:endParaRPr lang="pt-BR"/>
          </a:p>
        </p:txBody>
      </p:sp>
    </p:spTree>
    <p:extLst>
      <p:ext uri="{BB962C8B-B14F-4D97-AF65-F5344CB8AC3E}">
        <p14:creationId xmlns:p14="http://schemas.microsoft.com/office/powerpoint/2010/main" val="18341361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função vai apresentar</a:t>
            </a:r>
            <a:r>
              <a:rPr lang="pt-BR" baseline="0" dirty="0" smtClean="0"/>
              <a:t> a mensagem “Área inicial maior que área final”.</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76</a:t>
            </a:fld>
            <a:endParaRPr lang="pt-BR"/>
          </a:p>
        </p:txBody>
      </p:sp>
    </p:spTree>
    <p:extLst>
      <p:ext uri="{BB962C8B-B14F-4D97-AF65-F5344CB8AC3E}">
        <p14:creationId xmlns:p14="http://schemas.microsoft.com/office/powerpoint/2010/main" val="6720251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77</a:t>
            </a:fld>
            <a:endParaRPr lang="pt-BR"/>
          </a:p>
        </p:txBody>
      </p:sp>
    </p:spTree>
    <p:extLst>
      <p:ext uri="{BB962C8B-B14F-4D97-AF65-F5344CB8AC3E}">
        <p14:creationId xmlns:p14="http://schemas.microsoft.com/office/powerpoint/2010/main" val="6393807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78</a:t>
            </a:fld>
            <a:endParaRPr lang="pt-BR"/>
          </a:p>
        </p:txBody>
      </p:sp>
    </p:spTree>
    <p:extLst>
      <p:ext uri="{BB962C8B-B14F-4D97-AF65-F5344CB8AC3E}">
        <p14:creationId xmlns:p14="http://schemas.microsoft.com/office/powerpoint/2010/main" val="17971591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79</a:t>
            </a:fld>
            <a:endParaRPr lang="pt-BR"/>
          </a:p>
        </p:txBody>
      </p:sp>
    </p:spTree>
    <p:extLst>
      <p:ext uri="{BB962C8B-B14F-4D97-AF65-F5344CB8AC3E}">
        <p14:creationId xmlns:p14="http://schemas.microsoft.com/office/powerpoint/2010/main" val="320090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80</a:t>
            </a:fld>
            <a:endParaRPr lang="pt-BR"/>
          </a:p>
        </p:txBody>
      </p:sp>
    </p:spTree>
    <p:extLst>
      <p:ext uri="{BB962C8B-B14F-4D97-AF65-F5344CB8AC3E}">
        <p14:creationId xmlns:p14="http://schemas.microsoft.com/office/powerpoint/2010/main" val="7256664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81</a:t>
            </a:fld>
            <a:endParaRPr lang="pt-BR"/>
          </a:p>
        </p:txBody>
      </p:sp>
    </p:spTree>
    <p:extLst>
      <p:ext uri="{BB962C8B-B14F-4D97-AF65-F5344CB8AC3E}">
        <p14:creationId xmlns:p14="http://schemas.microsoft.com/office/powerpoint/2010/main" val="119349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Aqui temos um exemplo da utilização da ordem crescente na declaração dos copies, na abertura e no fechamento dos arquivos. É interessante colocar um comentário com a descrição do </a:t>
            </a:r>
            <a:r>
              <a:rPr lang="pt-BR" sz="1200" u="none" kern="1200" baseline="0" dirty="0" err="1" smtClean="0">
                <a:solidFill>
                  <a:schemeClr val="tx1"/>
                </a:solidFill>
                <a:latin typeface="+mn-lt"/>
                <a:ea typeface="ＭＳ Ｐゴシック" charset="0"/>
              </a:rPr>
              <a:t>copy</a:t>
            </a:r>
            <a:r>
              <a:rPr lang="pt-BR" sz="1200" u="none" kern="1200" baseline="0" dirty="0" smtClean="0">
                <a:solidFill>
                  <a:schemeClr val="tx1"/>
                </a:solidFill>
                <a:latin typeface="+mn-lt"/>
                <a:ea typeface="ＭＳ Ｐゴシック" charset="0"/>
              </a:rPr>
              <a:t> ao lado. Isso facilita a programação.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a:t>
            </a:fld>
            <a:endParaRPr lang="pt-BR" dirty="0"/>
          </a:p>
        </p:txBody>
      </p:sp>
    </p:spTree>
    <p:extLst>
      <p:ext uri="{BB962C8B-B14F-4D97-AF65-F5344CB8AC3E}">
        <p14:creationId xmlns:p14="http://schemas.microsoft.com/office/powerpoint/2010/main" val="28781141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A função </a:t>
            </a:r>
            <a:r>
              <a:rPr lang="pt-BR" sz="1200" u="none" kern="1200" baseline="0" dirty="0" err="1" smtClean="0">
                <a:solidFill>
                  <a:schemeClr val="tx1"/>
                </a:solidFill>
                <a:latin typeface="+mn-lt"/>
                <a:ea typeface="ＭＳ Ｐゴシック" charset="0"/>
              </a:rPr>
              <a:t>Disabled</a:t>
            </a:r>
            <a:r>
              <a:rPr lang="pt-BR" sz="1200" u="none" kern="1200" baseline="0" dirty="0" smtClean="0">
                <a:solidFill>
                  <a:schemeClr val="tx1"/>
                </a:solidFill>
                <a:latin typeface="+mn-lt"/>
                <a:ea typeface="ＭＳ Ｐゴシック" charset="0"/>
              </a:rPr>
              <a:t> varre todos os campos da tela à procura da propriedade. Então deve-se evitar chamá-la várias vezes seguidas, pois isso pode deixar o programa lento. </a:t>
            </a:r>
          </a:p>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82</a:t>
            </a:fld>
            <a:endParaRPr lang="pt-BR"/>
          </a:p>
        </p:txBody>
      </p:sp>
    </p:spTree>
    <p:extLst>
      <p:ext uri="{BB962C8B-B14F-4D97-AF65-F5344CB8AC3E}">
        <p14:creationId xmlns:p14="http://schemas.microsoft.com/office/powerpoint/2010/main" val="34563354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Dessa forma, vai ficar mais rápido do que chamar a função uma vez para cada bloco.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83</a:t>
            </a:fld>
            <a:endParaRPr lang="pt-BR"/>
          </a:p>
        </p:txBody>
      </p:sp>
    </p:spTree>
    <p:extLst>
      <p:ext uri="{BB962C8B-B14F-4D97-AF65-F5344CB8AC3E}">
        <p14:creationId xmlns:p14="http://schemas.microsoft.com/office/powerpoint/2010/main" val="15978573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84</a:t>
            </a:fld>
            <a:endParaRPr lang="pt-BR"/>
          </a:p>
        </p:txBody>
      </p:sp>
    </p:spTree>
    <p:extLst>
      <p:ext uri="{BB962C8B-B14F-4D97-AF65-F5344CB8AC3E}">
        <p14:creationId xmlns:p14="http://schemas.microsoft.com/office/powerpoint/2010/main" val="18745045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85</a:t>
            </a:fld>
            <a:endParaRPr lang="pt-BR"/>
          </a:p>
        </p:txBody>
      </p:sp>
    </p:spTree>
    <p:extLst>
      <p:ext uri="{BB962C8B-B14F-4D97-AF65-F5344CB8AC3E}">
        <p14:creationId xmlns:p14="http://schemas.microsoft.com/office/powerpoint/2010/main" val="5763647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Esta função é perigosa. Seu uso deve ser evitado.</a:t>
            </a:r>
          </a:p>
          <a:p>
            <a:r>
              <a:rPr lang="pt-BR" sz="1200" u="none" kern="1200" baseline="0" dirty="0" smtClean="0">
                <a:solidFill>
                  <a:schemeClr val="tx1"/>
                </a:solidFill>
                <a:latin typeface="+mn-lt"/>
                <a:ea typeface="ＭＳ Ｐゴシック" charset="0"/>
              </a:rPr>
              <a:t>Apenas os campos da tela passados como parâmetro estarão preenchidos no </a:t>
            </a:r>
            <a:r>
              <a:rPr lang="pt-BR" sz="1200" u="none" kern="1200" baseline="0" dirty="0" err="1" smtClean="0">
                <a:solidFill>
                  <a:schemeClr val="tx1"/>
                </a:solidFill>
                <a:latin typeface="+mn-lt"/>
                <a:ea typeface="ＭＳ Ｐゴシック" charset="0"/>
              </a:rPr>
              <a:t>Cobol</a:t>
            </a:r>
            <a:r>
              <a:rPr lang="pt-BR" sz="1200" u="none" kern="1200" baseline="0" dirty="0" smtClean="0">
                <a:solidFill>
                  <a:schemeClr val="tx1"/>
                </a:solidFill>
                <a:latin typeface="+mn-lt"/>
                <a:ea typeface="ＭＳ Ｐゴシック" charset="0"/>
              </a:rPr>
              <a:t>. </a:t>
            </a:r>
          </a:p>
          <a:p>
            <a:r>
              <a:rPr lang="pt-BR" sz="1200" u="none" kern="1200" baseline="0" dirty="0" smtClean="0">
                <a:solidFill>
                  <a:schemeClr val="tx1"/>
                </a:solidFill>
                <a:latin typeface="+mn-lt"/>
                <a:ea typeface="ＭＳ Ｐゴシック" charset="0"/>
              </a:rPr>
              <a:t>Deve ser usada apenas em programas muito lentos.</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86</a:t>
            </a:fld>
            <a:endParaRPr lang="pt-BR"/>
          </a:p>
        </p:txBody>
      </p:sp>
    </p:spTree>
    <p:extLst>
      <p:ext uri="{BB962C8B-B14F-4D97-AF65-F5344CB8AC3E}">
        <p14:creationId xmlns:p14="http://schemas.microsoft.com/office/powerpoint/2010/main" val="837758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87</a:t>
            </a:fld>
            <a:endParaRPr lang="pt-BR"/>
          </a:p>
        </p:txBody>
      </p:sp>
    </p:spTree>
    <p:extLst>
      <p:ext uri="{BB962C8B-B14F-4D97-AF65-F5344CB8AC3E}">
        <p14:creationId xmlns:p14="http://schemas.microsoft.com/office/powerpoint/2010/main" val="11576479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Para formatar uma data, por exemplo, não se usa o parâmetro “valor”. Neste caso, a função vai ter apenas dois parâmetros: o campo e a máscara.</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88</a:t>
            </a:fld>
            <a:endParaRPr lang="pt-BR"/>
          </a:p>
        </p:txBody>
      </p:sp>
    </p:spTree>
    <p:extLst>
      <p:ext uri="{BB962C8B-B14F-4D97-AF65-F5344CB8AC3E}">
        <p14:creationId xmlns:p14="http://schemas.microsoft.com/office/powerpoint/2010/main" val="31154304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89</a:t>
            </a:fld>
            <a:endParaRPr lang="pt-BR"/>
          </a:p>
        </p:txBody>
      </p:sp>
    </p:spTree>
    <p:extLst>
      <p:ext uri="{BB962C8B-B14F-4D97-AF65-F5344CB8AC3E}">
        <p14:creationId xmlns:p14="http://schemas.microsoft.com/office/powerpoint/2010/main" val="34341326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90</a:t>
            </a:fld>
            <a:endParaRPr lang="pt-BR"/>
          </a:p>
        </p:txBody>
      </p:sp>
    </p:spTree>
    <p:extLst>
      <p:ext uri="{BB962C8B-B14F-4D97-AF65-F5344CB8AC3E}">
        <p14:creationId xmlns:p14="http://schemas.microsoft.com/office/powerpoint/2010/main" val="8060098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 estão as</a:t>
            </a:r>
            <a:r>
              <a:rPr lang="pt-BR" baseline="0" dirty="0" smtClean="0"/>
              <a:t> opções de ícones e botões que a função aceita. </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91</a:t>
            </a:fld>
            <a:endParaRPr lang="pt-BR"/>
          </a:p>
        </p:txBody>
      </p:sp>
    </p:spTree>
    <p:extLst>
      <p:ext uri="{BB962C8B-B14F-4D97-AF65-F5344CB8AC3E}">
        <p14:creationId xmlns:p14="http://schemas.microsoft.com/office/powerpoint/2010/main" val="231140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Agora temos alguns</a:t>
            </a:r>
            <a:r>
              <a:rPr lang="pt-BR" baseline="0" dirty="0" smtClean="0"/>
              <a:t> botões que são padrão. A programação deles está no </a:t>
            </a:r>
            <a:r>
              <a:rPr lang="pt-BR" baseline="0" dirty="0" err="1" smtClean="0"/>
              <a:t>copy</a:t>
            </a:r>
            <a:r>
              <a:rPr lang="pt-BR" baseline="0" dirty="0" smtClean="0"/>
              <a:t> PCP8000.CPY, que faz parte de todos os programas do sistema. Basta chamar com um </a:t>
            </a:r>
            <a:r>
              <a:rPr lang="pt-BR" baseline="0" dirty="0" err="1" smtClean="0"/>
              <a:t>perform</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a:t>
            </a:fld>
            <a:endParaRPr lang="pt-BR" dirty="0"/>
          </a:p>
        </p:txBody>
      </p:sp>
    </p:spTree>
    <p:extLst>
      <p:ext uri="{BB962C8B-B14F-4D97-AF65-F5344CB8AC3E}">
        <p14:creationId xmlns:p14="http://schemas.microsoft.com/office/powerpoint/2010/main" val="26944638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pt-BR" dirty="0" smtClean="0"/>
              <a:t>Estas</a:t>
            </a:r>
            <a:r>
              <a:rPr lang="pt-BR" baseline="0" dirty="0" smtClean="0"/>
              <a:t> s</a:t>
            </a:r>
            <a:r>
              <a:rPr lang="pt-BR" dirty="0" smtClean="0"/>
              <a:t>ão as</a:t>
            </a:r>
            <a:r>
              <a:rPr lang="pt-BR" baseline="0" dirty="0" smtClean="0"/>
              <a:t> opções de foco do cursor.</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92</a:t>
            </a:fld>
            <a:endParaRPr lang="pt-BR"/>
          </a:p>
        </p:txBody>
      </p:sp>
    </p:spTree>
    <p:extLst>
      <p:ext uri="{BB962C8B-B14F-4D97-AF65-F5344CB8AC3E}">
        <p14:creationId xmlns:p14="http://schemas.microsoft.com/office/powerpoint/2010/main" val="6918598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 estes são</a:t>
            </a:r>
            <a:r>
              <a:rPr lang="pt-BR" baseline="0" dirty="0" smtClean="0"/>
              <a:t> os possíveis retornos.</a:t>
            </a:r>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93</a:t>
            </a:fld>
            <a:endParaRPr lang="pt-BR"/>
          </a:p>
        </p:txBody>
      </p:sp>
    </p:spTree>
    <p:extLst>
      <p:ext uri="{BB962C8B-B14F-4D97-AF65-F5344CB8AC3E}">
        <p14:creationId xmlns:p14="http://schemas.microsoft.com/office/powerpoint/2010/main" val="8495079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94</a:t>
            </a:fld>
            <a:endParaRPr lang="pt-BR"/>
          </a:p>
        </p:txBody>
      </p:sp>
    </p:spTree>
    <p:extLst>
      <p:ext uri="{BB962C8B-B14F-4D97-AF65-F5344CB8AC3E}">
        <p14:creationId xmlns:p14="http://schemas.microsoft.com/office/powerpoint/2010/main" val="29009967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95</a:t>
            </a:fld>
            <a:endParaRPr lang="pt-BR"/>
          </a:p>
        </p:txBody>
      </p:sp>
    </p:spTree>
    <p:extLst>
      <p:ext uri="{BB962C8B-B14F-4D97-AF65-F5344CB8AC3E}">
        <p14:creationId xmlns:p14="http://schemas.microsoft.com/office/powerpoint/2010/main" val="8934234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As variáveis que estão na tela são sempre </a:t>
            </a:r>
            <a:r>
              <a:rPr lang="pt-BR" sz="1200" u="none" kern="1200" baseline="0" dirty="0" err="1" smtClean="0">
                <a:solidFill>
                  <a:schemeClr val="tx1"/>
                </a:solidFill>
                <a:latin typeface="+mn-lt"/>
                <a:ea typeface="ＭＳ Ｐゴシック" charset="0"/>
              </a:rPr>
              <a:t>strings</a:t>
            </a:r>
            <a:r>
              <a:rPr lang="pt-BR" sz="1200" u="none" kern="1200" baseline="0" dirty="0" smtClean="0">
                <a:solidFill>
                  <a:schemeClr val="tx1"/>
                </a:solidFill>
                <a:latin typeface="+mn-lt"/>
                <a:ea typeface="ＭＳ Ｐゴシック" charset="0"/>
              </a:rPr>
              <a:t> dentro do </a:t>
            </a:r>
            <a:r>
              <a:rPr lang="pt-BR" sz="1200" u="none" kern="1200" baseline="0" dirty="0" err="1" smtClean="0">
                <a:solidFill>
                  <a:schemeClr val="tx1"/>
                </a:solidFill>
                <a:latin typeface="+mn-lt"/>
                <a:ea typeface="ＭＳ Ｐゴシック" charset="0"/>
              </a:rPr>
              <a:t>JavaScript</a:t>
            </a:r>
            <a:r>
              <a:rPr lang="pt-BR" sz="1200" u="none" kern="1200" baseline="0" dirty="0" smtClean="0">
                <a:solidFill>
                  <a:schemeClr val="tx1"/>
                </a:solidFill>
                <a:latin typeface="+mn-lt"/>
                <a:ea typeface="ＭＳ Ｐゴシック" charset="0"/>
              </a:rPr>
              <a:t>. Dessa forma, se for preciso alguma validação, como se o conteúdo campo é maior que determinado valor, por exemplo, é necessário converter este campo para número.</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96</a:t>
            </a:fld>
            <a:endParaRPr lang="pt-BR"/>
          </a:p>
        </p:txBody>
      </p:sp>
    </p:spTree>
    <p:extLst>
      <p:ext uri="{BB962C8B-B14F-4D97-AF65-F5344CB8AC3E}">
        <p14:creationId xmlns:p14="http://schemas.microsoft.com/office/powerpoint/2010/main" val="14765347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97</a:t>
            </a:fld>
            <a:endParaRPr lang="pt-BR"/>
          </a:p>
        </p:txBody>
      </p:sp>
    </p:spTree>
    <p:extLst>
      <p:ext uri="{BB962C8B-B14F-4D97-AF65-F5344CB8AC3E}">
        <p14:creationId xmlns:p14="http://schemas.microsoft.com/office/powerpoint/2010/main" val="39711841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u="none" kern="1200" baseline="0" dirty="0" smtClean="0">
              <a:solidFill>
                <a:schemeClr val="tx1"/>
              </a:solidFill>
              <a:latin typeface="+mn-lt"/>
              <a:ea typeface="ＭＳ Ｐゴシック" charset="0"/>
            </a:endParaRP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98</a:t>
            </a:fld>
            <a:endParaRPr lang="pt-BR"/>
          </a:p>
        </p:txBody>
      </p:sp>
    </p:spTree>
    <p:extLst>
      <p:ext uri="{BB962C8B-B14F-4D97-AF65-F5344CB8AC3E}">
        <p14:creationId xmlns:p14="http://schemas.microsoft.com/office/powerpoint/2010/main" val="19779052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99</a:t>
            </a:fld>
            <a:endParaRPr lang="pt-BR"/>
          </a:p>
        </p:txBody>
      </p:sp>
    </p:spTree>
    <p:extLst>
      <p:ext uri="{BB962C8B-B14F-4D97-AF65-F5344CB8AC3E}">
        <p14:creationId xmlns:p14="http://schemas.microsoft.com/office/powerpoint/2010/main" val="322708496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u="none" kern="1200" baseline="0" dirty="0" smtClean="0">
                <a:solidFill>
                  <a:schemeClr val="tx1"/>
                </a:solidFill>
                <a:latin typeface="+mn-lt"/>
                <a:ea typeface="ＭＳ Ｐゴシック" charset="0"/>
              </a:rPr>
              <a:t>O texto vai ser substituído quantas vezes existir dentro da </a:t>
            </a:r>
            <a:r>
              <a:rPr lang="pt-BR" sz="1200" u="none" kern="1200" baseline="0" dirty="0" err="1" smtClean="0">
                <a:solidFill>
                  <a:schemeClr val="tx1"/>
                </a:solidFill>
                <a:latin typeface="+mn-lt"/>
                <a:ea typeface="ＭＳ Ｐゴシック" charset="0"/>
              </a:rPr>
              <a:t>string</a:t>
            </a:r>
            <a:r>
              <a:rPr lang="pt-BR" sz="1200" u="none" kern="1200" baseline="0" dirty="0" smtClean="0">
                <a:solidFill>
                  <a:schemeClr val="tx1"/>
                </a:solidFill>
                <a:latin typeface="+mn-lt"/>
                <a:ea typeface="ＭＳ Ｐゴシック" charset="0"/>
              </a:rPr>
              <a:t>.</a:t>
            </a:r>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100</a:t>
            </a:fld>
            <a:endParaRPr lang="pt-BR"/>
          </a:p>
        </p:txBody>
      </p:sp>
    </p:spTree>
    <p:extLst>
      <p:ext uri="{BB962C8B-B14F-4D97-AF65-F5344CB8AC3E}">
        <p14:creationId xmlns:p14="http://schemas.microsoft.com/office/powerpoint/2010/main" val="9433581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91CD3EDC-C7FE-1149-8CFB-E53C1D09722F}" type="slidenum">
              <a:rPr lang="pt-BR" smtClean="0"/>
              <a:pPr>
                <a:defRPr/>
              </a:pPr>
              <a:t>101</a:t>
            </a:fld>
            <a:endParaRPr lang="pt-BR"/>
          </a:p>
        </p:txBody>
      </p:sp>
    </p:spTree>
    <p:extLst>
      <p:ext uri="{BB962C8B-B14F-4D97-AF65-F5344CB8AC3E}">
        <p14:creationId xmlns:p14="http://schemas.microsoft.com/office/powerpoint/2010/main" val="3096227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23528" y="4653136"/>
            <a:ext cx="5832648" cy="2016224"/>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167531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pective_Left">
    <p:spTree>
      <p:nvGrpSpPr>
        <p:cNvPr id="1" name=""/>
        <p:cNvGrpSpPr/>
        <p:nvPr/>
      </p:nvGrpSpPr>
      <p:grpSpPr>
        <a:xfrm>
          <a:off x="0" y="0"/>
          <a:ext cx="0" cy="0"/>
          <a:chOff x="0" y="0"/>
          <a:chExt cx="0" cy="0"/>
        </a:xfrm>
      </p:grpSpPr>
      <p:sp>
        <p:nvSpPr>
          <p:cNvPr id="4" name="Rounded Rectangle 1"/>
          <p:cNvSpPr/>
          <p:nvPr userDrawn="1"/>
        </p:nvSpPr>
        <p:spPr>
          <a:xfrm>
            <a:off x="107504" y="564154"/>
            <a:ext cx="4871571" cy="5313118"/>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Above" fov="1800000">
              <a:rot lat="600000" lon="19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0"/>
          </p:nvPr>
        </p:nvSpPr>
        <p:spPr>
          <a:xfrm>
            <a:off x="855413" y="762000"/>
            <a:ext cx="3056862" cy="465807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021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pective Right">
    <p:spTree>
      <p:nvGrpSpPr>
        <p:cNvPr id="1" name=""/>
        <p:cNvGrpSpPr/>
        <p:nvPr/>
      </p:nvGrpSpPr>
      <p:grpSpPr>
        <a:xfrm>
          <a:off x="0" y="0"/>
          <a:ext cx="0" cy="0"/>
          <a:chOff x="0" y="0"/>
          <a:chExt cx="0" cy="0"/>
        </a:xfrm>
      </p:grpSpPr>
      <p:sp>
        <p:nvSpPr>
          <p:cNvPr id="4" name="Rounded Rectangle 1"/>
          <p:cNvSpPr/>
          <p:nvPr userDrawn="1"/>
        </p:nvSpPr>
        <p:spPr>
          <a:xfrm>
            <a:off x="4348480" y="762000"/>
            <a:ext cx="4822215" cy="5259288"/>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Above" fov="1800000">
              <a:rot lat="6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1"/>
          </p:nvPr>
        </p:nvSpPr>
        <p:spPr>
          <a:xfrm>
            <a:off x="5491480" y="949610"/>
            <a:ext cx="3025892" cy="461088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6832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pective Big">
    <p:spTree>
      <p:nvGrpSpPr>
        <p:cNvPr id="1" name=""/>
        <p:cNvGrpSpPr/>
        <p:nvPr/>
      </p:nvGrpSpPr>
      <p:grpSpPr>
        <a:xfrm>
          <a:off x="0" y="0"/>
          <a:ext cx="0" cy="0"/>
          <a:chOff x="0" y="0"/>
          <a:chExt cx="0" cy="0"/>
        </a:xfrm>
      </p:grpSpPr>
      <p:sp>
        <p:nvSpPr>
          <p:cNvPr id="4" name="Rounded Rectangle 1"/>
          <p:cNvSpPr/>
          <p:nvPr userDrawn="1"/>
        </p:nvSpPr>
        <p:spPr>
          <a:xfrm>
            <a:off x="-147320" y="630560"/>
            <a:ext cx="9917194" cy="5030688"/>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Above" fov="1500000">
              <a:rot lat="600000" lon="19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0"/>
          </p:nvPr>
        </p:nvSpPr>
        <p:spPr>
          <a:xfrm>
            <a:off x="838200" y="797542"/>
            <a:ext cx="3041788" cy="463510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843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ide_Reflection">
    <p:spTree>
      <p:nvGrpSpPr>
        <p:cNvPr id="1" name=""/>
        <p:cNvGrpSpPr/>
        <p:nvPr/>
      </p:nvGrpSpPr>
      <p:grpSpPr>
        <a:xfrm>
          <a:off x="0" y="0"/>
          <a:ext cx="0" cy="0"/>
          <a:chOff x="0" y="0"/>
          <a:chExt cx="0" cy="0"/>
        </a:xfrm>
      </p:grpSpPr>
      <p:sp>
        <p:nvSpPr>
          <p:cNvPr id="6" name="Rounded Rectangle 1"/>
          <p:cNvSpPr/>
          <p:nvPr userDrawn="1"/>
        </p:nvSpPr>
        <p:spPr>
          <a:xfrm>
            <a:off x="304800" y="457200"/>
            <a:ext cx="4114800" cy="5638800"/>
          </a:xfrm>
          <a:prstGeom prst="roundRect">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2"/>
          <p:cNvSpPr/>
          <p:nvPr userDrawn="1"/>
        </p:nvSpPr>
        <p:spPr>
          <a:xfrm>
            <a:off x="4724400" y="472440"/>
            <a:ext cx="4114800" cy="5013960"/>
          </a:xfrm>
          <a:prstGeom prst="roundRect">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4"/>
          <p:cNvSpPr>
            <a:spLocks noGrp="1"/>
          </p:cNvSpPr>
          <p:nvPr>
            <p:ph sz="quarter" idx="10"/>
          </p:nvPr>
        </p:nvSpPr>
        <p:spPr>
          <a:xfrm>
            <a:off x="838200" y="762000"/>
            <a:ext cx="3200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1"/>
          </p:nvPr>
        </p:nvSpPr>
        <p:spPr>
          <a:xfrm>
            <a:off x="5181600" y="762000"/>
            <a:ext cx="3200400" cy="433639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125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lection_Left">
    <p:spTree>
      <p:nvGrpSpPr>
        <p:cNvPr id="1" name=""/>
        <p:cNvGrpSpPr/>
        <p:nvPr/>
      </p:nvGrpSpPr>
      <p:grpSpPr>
        <a:xfrm>
          <a:off x="0" y="0"/>
          <a:ext cx="0" cy="0"/>
          <a:chOff x="0" y="0"/>
          <a:chExt cx="0" cy="0"/>
        </a:xfrm>
      </p:grpSpPr>
      <p:sp>
        <p:nvSpPr>
          <p:cNvPr id="4" name="Rounded Rectangle 1"/>
          <p:cNvSpPr/>
          <p:nvPr userDrawn="1"/>
        </p:nvSpPr>
        <p:spPr>
          <a:xfrm>
            <a:off x="304800" y="457200"/>
            <a:ext cx="4114800" cy="5638800"/>
          </a:xfrm>
          <a:prstGeom prst="roundRect">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0"/>
          </p:nvPr>
        </p:nvSpPr>
        <p:spPr>
          <a:xfrm>
            <a:off x="838200" y="762000"/>
            <a:ext cx="3200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6265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lection_Right">
    <p:spTree>
      <p:nvGrpSpPr>
        <p:cNvPr id="1" name=""/>
        <p:cNvGrpSpPr/>
        <p:nvPr/>
      </p:nvGrpSpPr>
      <p:grpSpPr>
        <a:xfrm>
          <a:off x="0" y="0"/>
          <a:ext cx="0" cy="0"/>
          <a:chOff x="0" y="0"/>
          <a:chExt cx="0" cy="0"/>
        </a:xfrm>
      </p:grpSpPr>
      <p:sp>
        <p:nvSpPr>
          <p:cNvPr id="4" name="Rounded Rectangle 1"/>
          <p:cNvSpPr/>
          <p:nvPr userDrawn="1"/>
        </p:nvSpPr>
        <p:spPr>
          <a:xfrm>
            <a:off x="4724400" y="472440"/>
            <a:ext cx="4114800" cy="5090160"/>
          </a:xfrm>
          <a:prstGeom prst="roundRect">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1"/>
          </p:nvPr>
        </p:nvSpPr>
        <p:spPr>
          <a:xfrm>
            <a:off x="5181600" y="762000"/>
            <a:ext cx="3200400" cy="440230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065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_RightMore2">
    <p:spTree>
      <p:nvGrpSpPr>
        <p:cNvPr id="1" name=""/>
        <p:cNvGrpSpPr/>
        <p:nvPr/>
      </p:nvGrpSpPr>
      <p:grpSpPr>
        <a:xfrm>
          <a:off x="0" y="0"/>
          <a:ext cx="0" cy="0"/>
          <a:chOff x="0" y="0"/>
          <a:chExt cx="0" cy="0"/>
        </a:xfrm>
      </p:grpSpPr>
      <p:sp>
        <p:nvSpPr>
          <p:cNvPr id="6" name="Rectangle 1"/>
          <p:cNvSpPr/>
          <p:nvPr userDrawn="1"/>
        </p:nvSpPr>
        <p:spPr>
          <a:xfrm>
            <a:off x="408236" y="404666"/>
            <a:ext cx="2743200" cy="2743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2"/>
          <p:cNvSpPr/>
          <p:nvPr userDrawn="1"/>
        </p:nvSpPr>
        <p:spPr>
          <a:xfrm>
            <a:off x="3684836" y="404666"/>
            <a:ext cx="5029200" cy="2743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3"/>
          <p:cNvSpPr/>
          <p:nvPr userDrawn="1"/>
        </p:nvSpPr>
        <p:spPr>
          <a:xfrm>
            <a:off x="3684836" y="3605066"/>
            <a:ext cx="5029200" cy="2743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3"/>
          <p:cNvSpPr/>
          <p:nvPr userDrawn="1"/>
        </p:nvSpPr>
        <p:spPr>
          <a:xfrm>
            <a:off x="395536" y="3605066"/>
            <a:ext cx="2743200" cy="2743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4"/>
          <p:cNvSpPr>
            <a:spLocks noGrp="1"/>
          </p:cNvSpPr>
          <p:nvPr>
            <p:ph sz="quarter" idx="10"/>
          </p:nvPr>
        </p:nvSpPr>
        <p:spPr>
          <a:xfrm>
            <a:off x="408236" y="404666"/>
            <a:ext cx="2730062" cy="2743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1"/>
          </p:nvPr>
        </p:nvSpPr>
        <p:spPr>
          <a:xfrm>
            <a:off x="3684836" y="404664"/>
            <a:ext cx="5029200" cy="274320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8"/>
          <p:cNvSpPr>
            <a:spLocks noGrp="1"/>
          </p:cNvSpPr>
          <p:nvPr>
            <p:ph sz="quarter" idx="12"/>
          </p:nvPr>
        </p:nvSpPr>
        <p:spPr>
          <a:xfrm>
            <a:off x="3684836" y="3626087"/>
            <a:ext cx="5029200" cy="234118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4"/>
          <p:cNvSpPr>
            <a:spLocks noGrp="1"/>
          </p:cNvSpPr>
          <p:nvPr>
            <p:ph sz="quarter" idx="15"/>
          </p:nvPr>
        </p:nvSpPr>
        <p:spPr>
          <a:xfrm>
            <a:off x="408236" y="3605066"/>
            <a:ext cx="2730062" cy="2743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2442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_RightMore3">
    <p:spTree>
      <p:nvGrpSpPr>
        <p:cNvPr id="1" name=""/>
        <p:cNvGrpSpPr/>
        <p:nvPr/>
      </p:nvGrpSpPr>
      <p:grpSpPr>
        <a:xfrm>
          <a:off x="0" y="0"/>
          <a:ext cx="0" cy="0"/>
          <a:chOff x="0" y="0"/>
          <a:chExt cx="0" cy="0"/>
        </a:xfrm>
      </p:grpSpPr>
      <p:sp>
        <p:nvSpPr>
          <p:cNvPr id="8" name="Rectangle 1"/>
          <p:cNvSpPr/>
          <p:nvPr userDrawn="1"/>
        </p:nvSpPr>
        <p:spPr>
          <a:xfrm>
            <a:off x="408236" y="146294"/>
            <a:ext cx="2615137" cy="17434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2"/>
          <p:cNvSpPr/>
          <p:nvPr userDrawn="1"/>
        </p:nvSpPr>
        <p:spPr>
          <a:xfrm>
            <a:off x="4053136" y="146296"/>
            <a:ext cx="4794417" cy="174342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3"/>
          <p:cNvSpPr/>
          <p:nvPr userDrawn="1"/>
        </p:nvSpPr>
        <p:spPr>
          <a:xfrm>
            <a:off x="4053136" y="2356096"/>
            <a:ext cx="4794417" cy="174342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3"/>
          <p:cNvSpPr/>
          <p:nvPr userDrawn="1"/>
        </p:nvSpPr>
        <p:spPr>
          <a:xfrm>
            <a:off x="395536" y="2356094"/>
            <a:ext cx="2615137" cy="17434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0"/>
          <p:cNvSpPr/>
          <p:nvPr userDrawn="1"/>
        </p:nvSpPr>
        <p:spPr>
          <a:xfrm>
            <a:off x="4065836" y="4565896"/>
            <a:ext cx="4794417" cy="174342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userDrawn="1"/>
        </p:nvSpPr>
        <p:spPr>
          <a:xfrm>
            <a:off x="408236" y="4565894"/>
            <a:ext cx="2615137" cy="17434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Content Placeholder 5"/>
          <p:cNvSpPr>
            <a:spLocks noGrp="1"/>
          </p:cNvSpPr>
          <p:nvPr>
            <p:ph sz="quarter" idx="10"/>
          </p:nvPr>
        </p:nvSpPr>
        <p:spPr>
          <a:xfrm>
            <a:off x="408236" y="146296"/>
            <a:ext cx="2603029" cy="17434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6"/>
          <p:cNvSpPr>
            <a:spLocks noGrp="1"/>
          </p:cNvSpPr>
          <p:nvPr>
            <p:ph sz="quarter" idx="11"/>
          </p:nvPr>
        </p:nvSpPr>
        <p:spPr>
          <a:xfrm>
            <a:off x="4065398" y="146296"/>
            <a:ext cx="4782310" cy="174342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2"/>
          </p:nvPr>
        </p:nvSpPr>
        <p:spPr>
          <a:xfrm>
            <a:off x="408236" y="2356096"/>
            <a:ext cx="2603029" cy="17434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20"/>
          <p:cNvSpPr>
            <a:spLocks noGrp="1"/>
          </p:cNvSpPr>
          <p:nvPr>
            <p:ph sz="quarter" idx="13"/>
          </p:nvPr>
        </p:nvSpPr>
        <p:spPr>
          <a:xfrm>
            <a:off x="4052698" y="2356096"/>
            <a:ext cx="4806524" cy="174342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Placeholder 22"/>
          <p:cNvSpPr>
            <a:spLocks noGrp="1"/>
          </p:cNvSpPr>
          <p:nvPr>
            <p:ph sz="quarter" idx="14"/>
          </p:nvPr>
        </p:nvSpPr>
        <p:spPr>
          <a:xfrm>
            <a:off x="408236" y="4565894"/>
            <a:ext cx="2615137" cy="1743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Placeholder 24"/>
          <p:cNvSpPr>
            <a:spLocks noGrp="1"/>
          </p:cNvSpPr>
          <p:nvPr>
            <p:ph sz="quarter" idx="15"/>
          </p:nvPr>
        </p:nvSpPr>
        <p:spPr>
          <a:xfrm>
            <a:off x="4065398" y="4565896"/>
            <a:ext cx="4794417" cy="174342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5679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_RightMore4">
    <p:spTree>
      <p:nvGrpSpPr>
        <p:cNvPr id="1" name=""/>
        <p:cNvGrpSpPr/>
        <p:nvPr/>
      </p:nvGrpSpPr>
      <p:grpSpPr>
        <a:xfrm>
          <a:off x="0" y="0"/>
          <a:ext cx="0" cy="0"/>
          <a:chOff x="0" y="0"/>
          <a:chExt cx="0" cy="0"/>
        </a:xfrm>
      </p:grpSpPr>
      <p:sp>
        <p:nvSpPr>
          <p:cNvPr id="11" name="Rectangle 1"/>
          <p:cNvSpPr/>
          <p:nvPr userDrawn="1"/>
        </p:nvSpPr>
        <p:spPr>
          <a:xfrm>
            <a:off x="381000" y="44624"/>
            <a:ext cx="2743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2"/>
          <p:cNvSpPr/>
          <p:nvPr userDrawn="1"/>
        </p:nvSpPr>
        <p:spPr>
          <a:xfrm>
            <a:off x="4025900" y="41176"/>
            <a:ext cx="5029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3"/>
          <p:cNvSpPr/>
          <p:nvPr userDrawn="1"/>
        </p:nvSpPr>
        <p:spPr>
          <a:xfrm>
            <a:off x="4025900" y="1628800"/>
            <a:ext cx="5029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userDrawn="1"/>
        </p:nvSpPr>
        <p:spPr>
          <a:xfrm>
            <a:off x="368300" y="1670224"/>
            <a:ext cx="2743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0"/>
          <p:cNvSpPr/>
          <p:nvPr userDrawn="1"/>
        </p:nvSpPr>
        <p:spPr>
          <a:xfrm>
            <a:off x="4038600" y="3281536"/>
            <a:ext cx="5029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2"/>
          <p:cNvSpPr/>
          <p:nvPr userDrawn="1"/>
        </p:nvSpPr>
        <p:spPr>
          <a:xfrm>
            <a:off x="381000" y="3295824"/>
            <a:ext cx="2743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7"/>
          <p:cNvSpPr/>
          <p:nvPr userDrawn="1"/>
        </p:nvSpPr>
        <p:spPr>
          <a:xfrm>
            <a:off x="4038600" y="4937720"/>
            <a:ext cx="5029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8"/>
          <p:cNvSpPr/>
          <p:nvPr userDrawn="1"/>
        </p:nvSpPr>
        <p:spPr>
          <a:xfrm>
            <a:off x="381000" y="4921424"/>
            <a:ext cx="2743200" cy="13716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Content Placeholder 5"/>
          <p:cNvSpPr>
            <a:spLocks noGrp="1"/>
          </p:cNvSpPr>
          <p:nvPr>
            <p:ph sz="quarter" idx="10"/>
          </p:nvPr>
        </p:nvSpPr>
        <p:spPr>
          <a:xfrm>
            <a:off x="368300" y="44624"/>
            <a:ext cx="2743200" cy="137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1"/>
          </p:nvPr>
        </p:nvSpPr>
        <p:spPr>
          <a:xfrm>
            <a:off x="4025462" y="41176"/>
            <a:ext cx="5029200" cy="137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4"/>
          <p:cNvSpPr>
            <a:spLocks noGrp="1"/>
          </p:cNvSpPr>
          <p:nvPr>
            <p:ph sz="quarter" idx="12"/>
          </p:nvPr>
        </p:nvSpPr>
        <p:spPr>
          <a:xfrm>
            <a:off x="368300" y="1670224"/>
            <a:ext cx="2743200" cy="137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3"/>
          </p:nvPr>
        </p:nvSpPr>
        <p:spPr>
          <a:xfrm>
            <a:off x="4025462" y="1628800"/>
            <a:ext cx="5029200" cy="137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8"/>
          <p:cNvSpPr>
            <a:spLocks noGrp="1"/>
          </p:cNvSpPr>
          <p:nvPr>
            <p:ph sz="quarter" idx="14"/>
          </p:nvPr>
        </p:nvSpPr>
        <p:spPr>
          <a:xfrm>
            <a:off x="381000" y="3295824"/>
            <a:ext cx="2730500" cy="137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20"/>
          <p:cNvSpPr>
            <a:spLocks noGrp="1"/>
          </p:cNvSpPr>
          <p:nvPr>
            <p:ph sz="quarter" idx="15"/>
          </p:nvPr>
        </p:nvSpPr>
        <p:spPr>
          <a:xfrm>
            <a:off x="4025462" y="3281536"/>
            <a:ext cx="5029200" cy="137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2"/>
          <p:cNvSpPr>
            <a:spLocks noGrp="1"/>
          </p:cNvSpPr>
          <p:nvPr>
            <p:ph sz="quarter" idx="16"/>
          </p:nvPr>
        </p:nvSpPr>
        <p:spPr>
          <a:xfrm>
            <a:off x="381000" y="4921424"/>
            <a:ext cx="2730500" cy="137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Placeholder 24"/>
          <p:cNvSpPr>
            <a:spLocks noGrp="1"/>
          </p:cNvSpPr>
          <p:nvPr>
            <p:ph sz="quarter" idx="17"/>
          </p:nvPr>
        </p:nvSpPr>
        <p:spPr>
          <a:xfrm>
            <a:off x="4038162" y="4937720"/>
            <a:ext cx="5016500" cy="137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1380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_RightStack">
    <p:spTree>
      <p:nvGrpSpPr>
        <p:cNvPr id="1" name=""/>
        <p:cNvGrpSpPr/>
        <p:nvPr/>
      </p:nvGrpSpPr>
      <p:grpSpPr>
        <a:xfrm>
          <a:off x="0" y="0"/>
          <a:ext cx="0" cy="0"/>
          <a:chOff x="0" y="0"/>
          <a:chExt cx="0" cy="0"/>
        </a:xfrm>
      </p:grpSpPr>
      <p:sp>
        <p:nvSpPr>
          <p:cNvPr id="8" name="Rounded Rectangle 1"/>
          <p:cNvSpPr/>
          <p:nvPr userDrawn="1"/>
        </p:nvSpPr>
        <p:spPr>
          <a:xfrm>
            <a:off x="323528" y="332656"/>
            <a:ext cx="3505200" cy="6019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2"/>
          <p:cNvSpPr/>
          <p:nvPr userDrawn="1"/>
        </p:nvSpPr>
        <p:spPr>
          <a:xfrm>
            <a:off x="4514528" y="408856"/>
            <a:ext cx="4495800" cy="133667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le 3"/>
          <p:cNvSpPr/>
          <p:nvPr userDrawn="1"/>
        </p:nvSpPr>
        <p:spPr>
          <a:xfrm>
            <a:off x="4514528" y="1969369"/>
            <a:ext cx="4495800" cy="133667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ounded Rectangle 4"/>
          <p:cNvSpPr/>
          <p:nvPr userDrawn="1"/>
        </p:nvSpPr>
        <p:spPr>
          <a:xfrm>
            <a:off x="4514528" y="3531469"/>
            <a:ext cx="4495800" cy="133667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ounded Rectangle 5"/>
          <p:cNvSpPr/>
          <p:nvPr userDrawn="1"/>
        </p:nvSpPr>
        <p:spPr>
          <a:xfrm>
            <a:off x="4514528" y="5091981"/>
            <a:ext cx="4495800" cy="133667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4"/>
          <p:cNvSpPr>
            <a:spLocks noGrp="1"/>
          </p:cNvSpPr>
          <p:nvPr>
            <p:ph sz="quarter" idx="10"/>
          </p:nvPr>
        </p:nvSpPr>
        <p:spPr>
          <a:xfrm>
            <a:off x="467544" y="568424"/>
            <a:ext cx="3200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1"/>
          </p:nvPr>
        </p:nvSpPr>
        <p:spPr>
          <a:xfrm>
            <a:off x="4743128" y="485056"/>
            <a:ext cx="4038600" cy="114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8"/>
          <p:cNvSpPr>
            <a:spLocks noGrp="1"/>
          </p:cNvSpPr>
          <p:nvPr>
            <p:ph sz="quarter" idx="12"/>
          </p:nvPr>
        </p:nvSpPr>
        <p:spPr>
          <a:xfrm>
            <a:off x="4743128" y="2085256"/>
            <a:ext cx="4038600" cy="114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8"/>
          <p:cNvSpPr>
            <a:spLocks noGrp="1"/>
          </p:cNvSpPr>
          <p:nvPr>
            <p:ph sz="quarter" idx="13"/>
          </p:nvPr>
        </p:nvSpPr>
        <p:spPr>
          <a:xfrm>
            <a:off x="4743128" y="3609256"/>
            <a:ext cx="4038600" cy="114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8"/>
          <p:cNvSpPr>
            <a:spLocks noGrp="1"/>
          </p:cNvSpPr>
          <p:nvPr>
            <p:ph sz="quarter" idx="14"/>
          </p:nvPr>
        </p:nvSpPr>
        <p:spPr>
          <a:xfrm>
            <a:off x="4743128" y="5209456"/>
            <a:ext cx="4038600" cy="114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581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hite_Big_Reflection">
    <p:spTree>
      <p:nvGrpSpPr>
        <p:cNvPr id="1" name=""/>
        <p:cNvGrpSpPr/>
        <p:nvPr/>
      </p:nvGrpSpPr>
      <p:grpSpPr>
        <a:xfrm>
          <a:off x="0" y="0"/>
          <a:ext cx="0" cy="0"/>
          <a:chOff x="0" y="0"/>
          <a:chExt cx="0" cy="0"/>
        </a:xfrm>
      </p:grpSpPr>
      <p:sp>
        <p:nvSpPr>
          <p:cNvPr id="5" name="Rounded Rectangle 5"/>
          <p:cNvSpPr/>
          <p:nvPr userDrawn="1"/>
        </p:nvSpPr>
        <p:spPr>
          <a:xfrm>
            <a:off x="35496" y="3789040"/>
            <a:ext cx="9108504" cy="259228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CaixaDeTexto 1"/>
          <p:cNvSpPr txBox="1"/>
          <p:nvPr userDrawn="1"/>
        </p:nvSpPr>
        <p:spPr>
          <a:xfrm>
            <a:off x="452411" y="3778438"/>
            <a:ext cx="8640960" cy="2526846"/>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130" dirty="0" smtClean="0"/>
              <a:t>Play</a:t>
            </a:r>
            <a:r>
              <a:rPr lang="pt-BR" sz="1130" dirty="0"/>
              <a:t>, inicializa a reprodução do vídeo.</a:t>
            </a:r>
          </a:p>
          <a:p>
            <a:endParaRPr lang="pt-BR" sz="1130" dirty="0"/>
          </a:p>
          <a:p>
            <a:r>
              <a:rPr lang="pt-BR" sz="1130" dirty="0"/>
              <a:t>Pausa, interrompe </a:t>
            </a:r>
            <a:r>
              <a:rPr lang="pt-BR" sz="1130" dirty="0" smtClean="0"/>
              <a:t>temporariamente </a:t>
            </a:r>
            <a:r>
              <a:rPr lang="pt-BR" sz="1130" dirty="0"/>
              <a:t>a reprodução do vídeo. Se o vídeo estiver 'travando', pause e espere o vídeo carregar completamente.</a:t>
            </a:r>
          </a:p>
          <a:p>
            <a:endParaRPr lang="pt-BR" sz="1130" dirty="0"/>
          </a:p>
          <a:p>
            <a:r>
              <a:rPr lang="pt-BR" sz="1130" dirty="0"/>
              <a:t>Volume, permite aumentar o volume do vídeo. Importante ajustar também o volume do seu sistema operacional e das caixas acústicas.</a:t>
            </a:r>
          </a:p>
          <a:p>
            <a:endParaRPr lang="pt-BR" sz="1130" dirty="0"/>
          </a:p>
          <a:p>
            <a:r>
              <a:rPr lang="pt-BR" sz="1130" dirty="0"/>
              <a:t>Qualidade, quando HD estiver verde indica a reprodução em alta qualidade. Clique sobre ele para diminuir a qualidade. Se o vídeo estiver carregando lentamente, aconselha-se alterar esta opção.</a:t>
            </a:r>
          </a:p>
          <a:p>
            <a:endParaRPr lang="pt-BR" sz="1130" dirty="0"/>
          </a:p>
          <a:p>
            <a:r>
              <a:rPr lang="pt-BR" sz="1130" dirty="0"/>
              <a:t>Tela cheia, utilize esta opção para ampliar a visualização na tela. Tecle na mesma opção ou no ESC (no teclado) para retornar à visualização normal</a:t>
            </a:r>
            <a:r>
              <a:rPr lang="pt-BR" sz="1130" dirty="0" smtClean="0"/>
              <a:t>.</a:t>
            </a:r>
          </a:p>
          <a:p>
            <a:r>
              <a:rPr lang="pt-BR" sz="1130" b="1" dirty="0" smtClean="0"/>
              <a:t>Importante</a:t>
            </a:r>
            <a:r>
              <a:rPr lang="pt-BR" sz="1130" dirty="0" smtClean="0"/>
              <a:t>: </a:t>
            </a:r>
            <a:r>
              <a:rPr lang="pt-BR" sz="1130" dirty="0"/>
              <a:t>Para que os vídeos rodem corretamente é necessário que o acesso à rede esteja liberado para arquivos em Flash, e para carregar vídeos através do domínio "vimeocdn.com</a:t>
            </a:r>
            <a:r>
              <a:rPr lang="pt-BR" sz="1130" dirty="0" smtClean="0"/>
              <a:t>".  </a:t>
            </a:r>
          </a:p>
          <a:p>
            <a:r>
              <a:rPr lang="pt-BR" sz="1130" b="1" dirty="0" smtClean="0"/>
              <a:t>Ao final da visualização, clique na opção avançar,</a:t>
            </a:r>
            <a:r>
              <a:rPr lang="pt-BR" sz="1130" b="1" baseline="0" dirty="0" smtClean="0"/>
              <a:t> abaixo da sua tela</a:t>
            </a:r>
            <a:r>
              <a:rPr lang="pt-BR" sz="1130" b="1" dirty="0" smtClean="0"/>
              <a:t>.</a:t>
            </a:r>
            <a:endParaRPr lang="pt-BR" sz="1130" b="1" dirty="0"/>
          </a:p>
        </p:txBody>
      </p:sp>
      <p:sp>
        <p:nvSpPr>
          <p:cNvPr id="7" name="CaixaDeTexto 33"/>
          <p:cNvSpPr txBox="1"/>
          <p:nvPr userDrawn="1"/>
        </p:nvSpPr>
        <p:spPr>
          <a:xfrm>
            <a:off x="323528" y="3501008"/>
            <a:ext cx="8640960" cy="276999"/>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200" b="1" dirty="0" smtClean="0">
                <a:solidFill>
                  <a:schemeClr val="bg1"/>
                </a:solidFill>
              </a:rPr>
              <a:t>Ícones Úteis:</a:t>
            </a:r>
            <a:endParaRPr lang="pt-BR" sz="1200" b="1" dirty="0">
              <a:solidFill>
                <a:schemeClr val="bg1"/>
              </a:solidFill>
            </a:endParaRP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9471" y="5445224"/>
            <a:ext cx="198073" cy="174770"/>
          </a:xfrm>
          <a:prstGeom prst="rect">
            <a:avLst/>
          </a:prstGeom>
        </p:spPr>
      </p:pic>
      <p:pic>
        <p:nvPicPr>
          <p:cNvPr id="9" name="Image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8779" y="4941168"/>
            <a:ext cx="246490" cy="132048"/>
          </a:xfrm>
          <a:prstGeom prst="rect">
            <a:avLst/>
          </a:prstGeom>
        </p:spPr>
      </p:pic>
      <p:pic>
        <p:nvPicPr>
          <p:cNvPr id="10" name="Imagem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6387" y="4221088"/>
            <a:ext cx="211277" cy="132048"/>
          </a:xfrm>
          <a:prstGeom prst="rect">
            <a:avLst/>
          </a:prstGeom>
        </p:spPr>
      </p:pic>
      <p:pic>
        <p:nvPicPr>
          <p:cNvPr id="11" name="Imagem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36387" y="3861048"/>
            <a:ext cx="211277" cy="132048"/>
          </a:xfrm>
          <a:prstGeom prst="rect">
            <a:avLst/>
          </a:prstGeom>
        </p:spPr>
      </p:pic>
      <p:pic>
        <p:nvPicPr>
          <p:cNvPr id="12" name="Imagem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370" y="4581128"/>
            <a:ext cx="299309" cy="132048"/>
          </a:xfrm>
          <a:prstGeom prst="rect">
            <a:avLst/>
          </a:prstGeom>
        </p:spPr>
      </p:pic>
    </p:spTree>
    <p:extLst>
      <p:ext uri="{BB962C8B-B14F-4D97-AF65-F5344CB8AC3E}">
        <p14:creationId xmlns:p14="http://schemas.microsoft.com/office/powerpoint/2010/main" val="32133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de_LeftStack">
    <p:spTree>
      <p:nvGrpSpPr>
        <p:cNvPr id="1" name=""/>
        <p:cNvGrpSpPr/>
        <p:nvPr/>
      </p:nvGrpSpPr>
      <p:grpSpPr>
        <a:xfrm>
          <a:off x="0" y="0"/>
          <a:ext cx="0" cy="0"/>
          <a:chOff x="0" y="0"/>
          <a:chExt cx="0" cy="0"/>
        </a:xfrm>
      </p:grpSpPr>
      <p:sp>
        <p:nvSpPr>
          <p:cNvPr id="12" name="Rounded Rectangle 1"/>
          <p:cNvSpPr/>
          <p:nvPr userDrawn="1"/>
        </p:nvSpPr>
        <p:spPr>
          <a:xfrm>
            <a:off x="5562600" y="260648"/>
            <a:ext cx="3378059" cy="607377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ounded Rectangle 2"/>
          <p:cNvSpPr/>
          <p:nvPr userDrawn="1"/>
        </p:nvSpPr>
        <p:spPr>
          <a:xfrm>
            <a:off x="381000" y="314623"/>
            <a:ext cx="4332728" cy="128819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le 3"/>
          <p:cNvSpPr/>
          <p:nvPr userDrawn="1"/>
        </p:nvSpPr>
        <p:spPr>
          <a:xfrm>
            <a:off x="381000" y="1875136"/>
            <a:ext cx="4332728" cy="128819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ounded Rectangle 4"/>
          <p:cNvSpPr/>
          <p:nvPr userDrawn="1"/>
        </p:nvSpPr>
        <p:spPr>
          <a:xfrm>
            <a:off x="381000" y="3437236"/>
            <a:ext cx="4332728" cy="128819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ounded Rectangle 5"/>
          <p:cNvSpPr/>
          <p:nvPr userDrawn="1"/>
        </p:nvSpPr>
        <p:spPr>
          <a:xfrm>
            <a:off x="381000" y="4997748"/>
            <a:ext cx="4332728" cy="128819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4"/>
          <p:cNvSpPr>
            <a:spLocks noGrp="1"/>
          </p:cNvSpPr>
          <p:nvPr>
            <p:ph sz="quarter" idx="11"/>
          </p:nvPr>
        </p:nvSpPr>
        <p:spPr>
          <a:xfrm>
            <a:off x="5791200" y="390823"/>
            <a:ext cx="3084315" cy="492021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8"/>
          <p:cNvSpPr>
            <a:spLocks noGrp="1"/>
          </p:cNvSpPr>
          <p:nvPr>
            <p:ph sz="quarter" idx="12"/>
          </p:nvPr>
        </p:nvSpPr>
        <p:spPr>
          <a:xfrm>
            <a:off x="838200" y="390823"/>
            <a:ext cx="3892112" cy="11015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838200" y="1991023"/>
            <a:ext cx="3892112" cy="11015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8"/>
          <p:cNvSpPr>
            <a:spLocks noGrp="1"/>
          </p:cNvSpPr>
          <p:nvPr>
            <p:ph sz="quarter" idx="14"/>
          </p:nvPr>
        </p:nvSpPr>
        <p:spPr>
          <a:xfrm>
            <a:off x="838200" y="3515023"/>
            <a:ext cx="3892112" cy="11015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8"/>
          <p:cNvSpPr>
            <a:spLocks noGrp="1"/>
          </p:cNvSpPr>
          <p:nvPr>
            <p:ph sz="quarter" idx="15"/>
          </p:nvPr>
        </p:nvSpPr>
        <p:spPr>
          <a:xfrm>
            <a:off x="838200" y="5115223"/>
            <a:ext cx="3892112" cy="110154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581253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6" name="Rounded Rectangle 1"/>
          <p:cNvSpPr/>
          <p:nvPr userDrawn="1"/>
        </p:nvSpPr>
        <p:spPr>
          <a:xfrm>
            <a:off x="4810944" y="332655"/>
            <a:ext cx="3740545" cy="280540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2"/>
          <p:cNvSpPr/>
          <p:nvPr userDrawn="1"/>
        </p:nvSpPr>
        <p:spPr>
          <a:xfrm>
            <a:off x="467544" y="3575918"/>
            <a:ext cx="3740545" cy="280540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le 3"/>
          <p:cNvSpPr/>
          <p:nvPr userDrawn="1"/>
        </p:nvSpPr>
        <p:spPr>
          <a:xfrm>
            <a:off x="4887144" y="3575918"/>
            <a:ext cx="3740545" cy="280540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ounded Rectangle 4"/>
          <p:cNvSpPr/>
          <p:nvPr userDrawn="1"/>
        </p:nvSpPr>
        <p:spPr>
          <a:xfrm>
            <a:off x="473894" y="332655"/>
            <a:ext cx="3740545" cy="280540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6"/>
          <p:cNvSpPr>
            <a:spLocks noGrp="1"/>
          </p:cNvSpPr>
          <p:nvPr>
            <p:ph sz="quarter" idx="10"/>
          </p:nvPr>
        </p:nvSpPr>
        <p:spPr>
          <a:xfrm>
            <a:off x="801614" y="599057"/>
            <a:ext cx="2949276" cy="215800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6"/>
          <p:cNvSpPr>
            <a:spLocks noGrp="1"/>
          </p:cNvSpPr>
          <p:nvPr>
            <p:ph sz="quarter" idx="11"/>
          </p:nvPr>
        </p:nvSpPr>
        <p:spPr>
          <a:xfrm>
            <a:off x="5145014" y="599057"/>
            <a:ext cx="2949276" cy="215800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6"/>
          <p:cNvSpPr>
            <a:spLocks noGrp="1"/>
          </p:cNvSpPr>
          <p:nvPr>
            <p:ph sz="quarter" idx="12"/>
          </p:nvPr>
        </p:nvSpPr>
        <p:spPr>
          <a:xfrm>
            <a:off x="801614" y="3875657"/>
            <a:ext cx="2949276" cy="215800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6"/>
          <p:cNvSpPr>
            <a:spLocks noGrp="1"/>
          </p:cNvSpPr>
          <p:nvPr>
            <p:ph sz="quarter" idx="13"/>
          </p:nvPr>
        </p:nvSpPr>
        <p:spPr>
          <a:xfrm>
            <a:off x="5145014" y="3875657"/>
            <a:ext cx="2949276" cy="215800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4371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near_6">
    <p:spTree>
      <p:nvGrpSpPr>
        <p:cNvPr id="1" name=""/>
        <p:cNvGrpSpPr/>
        <p:nvPr/>
      </p:nvGrpSpPr>
      <p:grpSpPr>
        <a:xfrm>
          <a:off x="0" y="0"/>
          <a:ext cx="0" cy="0"/>
          <a:chOff x="0" y="0"/>
          <a:chExt cx="0" cy="0"/>
        </a:xfrm>
      </p:grpSpPr>
      <p:sp>
        <p:nvSpPr>
          <p:cNvPr id="8" name="Rectangle 1"/>
          <p:cNvSpPr/>
          <p:nvPr userDrawn="1"/>
        </p:nvSpPr>
        <p:spPr>
          <a:xfrm>
            <a:off x="304800" y="1295400"/>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2"/>
          <p:cNvSpPr/>
          <p:nvPr userDrawn="1"/>
        </p:nvSpPr>
        <p:spPr>
          <a:xfrm>
            <a:off x="2971800" y="1295400"/>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3"/>
          <p:cNvSpPr/>
          <p:nvPr userDrawn="1"/>
        </p:nvSpPr>
        <p:spPr>
          <a:xfrm>
            <a:off x="5638800" y="1295400"/>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urved Left Arrow 4"/>
          <p:cNvSpPr/>
          <p:nvPr userDrawn="1"/>
        </p:nvSpPr>
        <p:spPr>
          <a:xfrm>
            <a:off x="7848600" y="2133600"/>
            <a:ext cx="1219200" cy="2895600"/>
          </a:xfrm>
          <a:prstGeom prst="curved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5" name="Rectangle 5"/>
          <p:cNvSpPr/>
          <p:nvPr userDrawn="1"/>
        </p:nvSpPr>
        <p:spPr>
          <a:xfrm>
            <a:off x="304800" y="3733800"/>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6"/>
          <p:cNvSpPr/>
          <p:nvPr userDrawn="1"/>
        </p:nvSpPr>
        <p:spPr>
          <a:xfrm>
            <a:off x="2971800" y="3733800"/>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7"/>
          <p:cNvSpPr/>
          <p:nvPr userDrawn="1"/>
        </p:nvSpPr>
        <p:spPr>
          <a:xfrm>
            <a:off x="5638800" y="3733800"/>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Content Placeholder 9"/>
          <p:cNvSpPr>
            <a:spLocks noGrp="1"/>
          </p:cNvSpPr>
          <p:nvPr>
            <p:ph sz="quarter" idx="10"/>
          </p:nvPr>
        </p:nvSpPr>
        <p:spPr>
          <a:xfrm>
            <a:off x="304800" y="1295400"/>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1"/>
          </p:nvPr>
        </p:nvSpPr>
        <p:spPr>
          <a:xfrm>
            <a:off x="2971800" y="1295400"/>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2"/>
          </p:nvPr>
        </p:nvSpPr>
        <p:spPr>
          <a:xfrm>
            <a:off x="5638800" y="1295400"/>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3"/>
          </p:nvPr>
        </p:nvSpPr>
        <p:spPr>
          <a:xfrm>
            <a:off x="304800" y="3733800"/>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Content Placeholder 17"/>
          <p:cNvSpPr>
            <a:spLocks noGrp="1"/>
          </p:cNvSpPr>
          <p:nvPr>
            <p:ph sz="quarter" idx="14"/>
          </p:nvPr>
        </p:nvSpPr>
        <p:spPr>
          <a:xfrm>
            <a:off x="2971800" y="3733800"/>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19"/>
          <p:cNvSpPr>
            <a:spLocks noGrp="1"/>
          </p:cNvSpPr>
          <p:nvPr>
            <p:ph sz="quarter" idx="15"/>
          </p:nvPr>
        </p:nvSpPr>
        <p:spPr>
          <a:xfrm>
            <a:off x="5638800" y="3733800"/>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8502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rcular_4">
    <p:spTree>
      <p:nvGrpSpPr>
        <p:cNvPr id="1" name=""/>
        <p:cNvGrpSpPr/>
        <p:nvPr/>
      </p:nvGrpSpPr>
      <p:grpSpPr>
        <a:xfrm>
          <a:off x="0" y="0"/>
          <a:ext cx="0" cy="0"/>
          <a:chOff x="0" y="0"/>
          <a:chExt cx="0" cy="0"/>
        </a:xfrm>
      </p:grpSpPr>
      <p:sp>
        <p:nvSpPr>
          <p:cNvPr id="6" name="Right Arrow Callout 1"/>
          <p:cNvSpPr/>
          <p:nvPr userDrawn="1"/>
        </p:nvSpPr>
        <p:spPr>
          <a:xfrm>
            <a:off x="1463675" y="533400"/>
            <a:ext cx="3565525" cy="2286000"/>
          </a:xfrm>
          <a:prstGeom prst="rightArrow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Down Arrow Callout 2"/>
          <p:cNvSpPr/>
          <p:nvPr userDrawn="1"/>
        </p:nvSpPr>
        <p:spPr>
          <a:xfrm>
            <a:off x="5181600" y="533400"/>
            <a:ext cx="2286000" cy="3565525"/>
          </a:xfrm>
          <a:prstGeom prst="downArrow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Left Arrow Callout 3"/>
          <p:cNvSpPr/>
          <p:nvPr userDrawn="1"/>
        </p:nvSpPr>
        <p:spPr>
          <a:xfrm>
            <a:off x="3733800" y="4130675"/>
            <a:ext cx="3565525" cy="2286000"/>
          </a:xfrm>
          <a:prstGeom prst="leftArrow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Up Arrow Callout 4"/>
          <p:cNvSpPr/>
          <p:nvPr userDrawn="1"/>
        </p:nvSpPr>
        <p:spPr>
          <a:xfrm>
            <a:off x="1422400" y="2849563"/>
            <a:ext cx="2286000" cy="3567112"/>
          </a:xfrm>
          <a:prstGeom prst="upArrow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6"/>
          <p:cNvSpPr>
            <a:spLocks noGrp="1"/>
          </p:cNvSpPr>
          <p:nvPr>
            <p:ph sz="quarter" idx="10"/>
          </p:nvPr>
        </p:nvSpPr>
        <p:spPr>
          <a:xfrm>
            <a:off x="1463675" y="533400"/>
            <a:ext cx="2346325" cy="2286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1"/>
          </p:nvPr>
        </p:nvSpPr>
        <p:spPr>
          <a:xfrm>
            <a:off x="5181600" y="533400"/>
            <a:ext cx="2286000" cy="2286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2"/>
          </p:nvPr>
        </p:nvSpPr>
        <p:spPr>
          <a:xfrm>
            <a:off x="1422400" y="4114800"/>
            <a:ext cx="2286000" cy="2286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3"/>
          </p:nvPr>
        </p:nvSpPr>
        <p:spPr>
          <a:xfrm>
            <a:off x="4953000" y="4114800"/>
            <a:ext cx="2270125" cy="23018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7427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rdrop 4">
    <p:spTree>
      <p:nvGrpSpPr>
        <p:cNvPr id="1" name=""/>
        <p:cNvGrpSpPr/>
        <p:nvPr/>
      </p:nvGrpSpPr>
      <p:grpSpPr>
        <a:xfrm>
          <a:off x="0" y="0"/>
          <a:ext cx="0" cy="0"/>
          <a:chOff x="0" y="0"/>
          <a:chExt cx="0" cy="0"/>
        </a:xfrm>
      </p:grpSpPr>
      <p:sp>
        <p:nvSpPr>
          <p:cNvPr id="6" name="Teardrop 5"/>
          <p:cNvSpPr/>
          <p:nvPr userDrawn="1"/>
        </p:nvSpPr>
        <p:spPr>
          <a:xfrm>
            <a:off x="4921424" y="188640"/>
            <a:ext cx="2948136" cy="2948136"/>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ardrop 20"/>
          <p:cNvSpPr/>
          <p:nvPr userDrawn="1"/>
        </p:nvSpPr>
        <p:spPr>
          <a:xfrm flipH="1">
            <a:off x="1187624" y="188640"/>
            <a:ext cx="2948136" cy="2948136"/>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ardrop 21"/>
          <p:cNvSpPr/>
          <p:nvPr userDrawn="1"/>
        </p:nvSpPr>
        <p:spPr>
          <a:xfrm flipH="1" flipV="1">
            <a:off x="1187624" y="3541440"/>
            <a:ext cx="2948136" cy="2948136"/>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ardrop 22"/>
          <p:cNvSpPr/>
          <p:nvPr userDrawn="1"/>
        </p:nvSpPr>
        <p:spPr>
          <a:xfrm flipV="1">
            <a:off x="4921424" y="3541440"/>
            <a:ext cx="2948136" cy="2948136"/>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ardrop 23"/>
          <p:cNvSpPr/>
          <p:nvPr userDrawn="1"/>
        </p:nvSpPr>
        <p:spPr>
          <a:xfrm>
            <a:off x="4845224" y="188640"/>
            <a:ext cx="2948136" cy="2948136"/>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ardrop 24"/>
          <p:cNvSpPr/>
          <p:nvPr userDrawn="1"/>
        </p:nvSpPr>
        <p:spPr>
          <a:xfrm flipV="1">
            <a:off x="4845224" y="3541440"/>
            <a:ext cx="2948136" cy="2948136"/>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Content Placeholder 26"/>
          <p:cNvSpPr>
            <a:spLocks noGrp="1"/>
          </p:cNvSpPr>
          <p:nvPr>
            <p:ph sz="quarter" idx="10"/>
          </p:nvPr>
        </p:nvSpPr>
        <p:spPr>
          <a:xfrm>
            <a:off x="1777324" y="708146"/>
            <a:ext cx="1825036" cy="189523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6"/>
          <p:cNvSpPr>
            <a:spLocks noGrp="1"/>
          </p:cNvSpPr>
          <p:nvPr>
            <p:ph sz="quarter" idx="11"/>
          </p:nvPr>
        </p:nvSpPr>
        <p:spPr>
          <a:xfrm>
            <a:off x="5434924" y="708146"/>
            <a:ext cx="1825036" cy="189523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9" name="Content Placeholder 26"/>
          <p:cNvSpPr>
            <a:spLocks noGrp="1"/>
          </p:cNvSpPr>
          <p:nvPr>
            <p:ph sz="quarter" idx="12"/>
          </p:nvPr>
        </p:nvSpPr>
        <p:spPr>
          <a:xfrm>
            <a:off x="1777324" y="4137146"/>
            <a:ext cx="1825036" cy="189523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 name="Content Placeholder 26"/>
          <p:cNvSpPr>
            <a:spLocks noGrp="1"/>
          </p:cNvSpPr>
          <p:nvPr>
            <p:ph sz="quarter" idx="13"/>
          </p:nvPr>
        </p:nvSpPr>
        <p:spPr>
          <a:xfrm>
            <a:off x="5434924" y="4137146"/>
            <a:ext cx="1825036" cy="189523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3446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ounded 4">
    <p:spTree>
      <p:nvGrpSpPr>
        <p:cNvPr id="1" name=""/>
        <p:cNvGrpSpPr/>
        <p:nvPr/>
      </p:nvGrpSpPr>
      <p:grpSpPr>
        <a:xfrm>
          <a:off x="0" y="0"/>
          <a:ext cx="0" cy="0"/>
          <a:chOff x="0" y="0"/>
          <a:chExt cx="0" cy="0"/>
        </a:xfrm>
      </p:grpSpPr>
      <p:sp>
        <p:nvSpPr>
          <p:cNvPr id="6" name="Snip and Round Single Corner Rectangle 1"/>
          <p:cNvSpPr/>
          <p:nvPr userDrawn="1"/>
        </p:nvSpPr>
        <p:spPr>
          <a:xfrm>
            <a:off x="683568" y="476672"/>
            <a:ext cx="3657600" cy="2743200"/>
          </a:xfrm>
          <a:prstGeom prst="snipRoundRect">
            <a:avLst>
              <a:gd name="adj1" fmla="val 230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Snip and Round Single Corner Rectangle 6"/>
          <p:cNvSpPr/>
          <p:nvPr userDrawn="1"/>
        </p:nvSpPr>
        <p:spPr>
          <a:xfrm flipH="1">
            <a:off x="4887268" y="476672"/>
            <a:ext cx="3657600" cy="2743200"/>
          </a:xfrm>
          <a:prstGeom prst="snipRoundRect">
            <a:avLst>
              <a:gd name="adj1" fmla="val 230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nip and Round Single Corner Rectangle 7"/>
          <p:cNvSpPr/>
          <p:nvPr userDrawn="1"/>
        </p:nvSpPr>
        <p:spPr>
          <a:xfrm flipH="1" flipV="1">
            <a:off x="4887268" y="3600872"/>
            <a:ext cx="3657600" cy="2743200"/>
          </a:xfrm>
          <a:prstGeom prst="snipRoundRect">
            <a:avLst>
              <a:gd name="adj1" fmla="val 230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nip and Round Single Corner Rectangle 9"/>
          <p:cNvSpPr/>
          <p:nvPr userDrawn="1"/>
        </p:nvSpPr>
        <p:spPr>
          <a:xfrm flipV="1">
            <a:off x="683568" y="3608810"/>
            <a:ext cx="3657600" cy="2743200"/>
          </a:xfrm>
          <a:prstGeom prst="snipRoundRect">
            <a:avLst>
              <a:gd name="adj1" fmla="val 230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Content Placeholder 26"/>
          <p:cNvSpPr>
            <a:spLocks noGrp="1"/>
          </p:cNvSpPr>
          <p:nvPr>
            <p:ph sz="quarter" idx="10"/>
          </p:nvPr>
        </p:nvSpPr>
        <p:spPr>
          <a:xfrm>
            <a:off x="1153468" y="705272"/>
            <a:ext cx="25908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26"/>
          <p:cNvSpPr>
            <a:spLocks noGrp="1"/>
          </p:cNvSpPr>
          <p:nvPr>
            <p:ph sz="quarter" idx="11"/>
          </p:nvPr>
        </p:nvSpPr>
        <p:spPr>
          <a:xfrm>
            <a:off x="5115868" y="705272"/>
            <a:ext cx="25908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26"/>
          <p:cNvSpPr>
            <a:spLocks noGrp="1"/>
          </p:cNvSpPr>
          <p:nvPr>
            <p:ph sz="quarter" idx="12"/>
          </p:nvPr>
        </p:nvSpPr>
        <p:spPr>
          <a:xfrm>
            <a:off x="1153468" y="3829472"/>
            <a:ext cx="25908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26"/>
          <p:cNvSpPr>
            <a:spLocks noGrp="1"/>
          </p:cNvSpPr>
          <p:nvPr>
            <p:ph sz="quarter" idx="13"/>
          </p:nvPr>
        </p:nvSpPr>
        <p:spPr>
          <a:xfrm>
            <a:off x="5115868" y="3829472"/>
            <a:ext cx="25908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9268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yer 3">
    <p:spTree>
      <p:nvGrpSpPr>
        <p:cNvPr id="1" name=""/>
        <p:cNvGrpSpPr/>
        <p:nvPr/>
      </p:nvGrpSpPr>
      <p:grpSpPr>
        <a:xfrm>
          <a:off x="0" y="0"/>
          <a:ext cx="0" cy="0"/>
          <a:chOff x="0" y="0"/>
          <a:chExt cx="0" cy="0"/>
        </a:xfrm>
      </p:grpSpPr>
      <p:grpSp>
        <p:nvGrpSpPr>
          <p:cNvPr id="5" name="Group 3"/>
          <p:cNvGrpSpPr>
            <a:grpSpLocks/>
          </p:cNvGrpSpPr>
          <p:nvPr userDrawn="1"/>
        </p:nvGrpSpPr>
        <p:grpSpPr bwMode="auto">
          <a:xfrm>
            <a:off x="1077691" y="4439562"/>
            <a:ext cx="7257294" cy="2013774"/>
            <a:chOff x="304800" y="4724400"/>
            <a:chExt cx="8301037" cy="2011680"/>
          </a:xfrm>
        </p:grpSpPr>
        <p:sp>
          <p:nvSpPr>
            <p:cNvPr id="7" name="Rectangle 11"/>
            <p:cNvSpPr/>
            <p:nvPr userDrawn="1"/>
          </p:nvSpPr>
          <p:spPr>
            <a:xfrm>
              <a:off x="304800" y="4724400"/>
              <a:ext cx="7315034" cy="201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2"/>
            <p:cNvSpPr/>
            <p:nvPr userDrawn="1"/>
          </p:nvSpPr>
          <p:spPr>
            <a:xfrm>
              <a:off x="6633830" y="4724400"/>
              <a:ext cx="1972007" cy="20116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9" name="Group 2"/>
          <p:cNvGrpSpPr>
            <a:grpSpLocks/>
          </p:cNvGrpSpPr>
          <p:nvPr userDrawn="1"/>
        </p:nvGrpSpPr>
        <p:grpSpPr bwMode="auto">
          <a:xfrm>
            <a:off x="916105" y="2190803"/>
            <a:ext cx="5818680" cy="1808258"/>
            <a:chOff x="304800" y="2423160"/>
            <a:chExt cx="6472237" cy="2011680"/>
          </a:xfrm>
        </p:grpSpPr>
        <p:sp>
          <p:nvSpPr>
            <p:cNvPr id="10" name="Rectangle 15"/>
            <p:cNvSpPr/>
            <p:nvPr userDrawn="1"/>
          </p:nvSpPr>
          <p:spPr>
            <a:xfrm>
              <a:off x="304800" y="2423160"/>
              <a:ext cx="5486400" cy="201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6"/>
            <p:cNvSpPr/>
            <p:nvPr userDrawn="1"/>
          </p:nvSpPr>
          <p:spPr>
            <a:xfrm>
              <a:off x="4805362" y="2423160"/>
              <a:ext cx="1971675" cy="20116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2" name="Group 1"/>
          <p:cNvGrpSpPr>
            <a:grpSpLocks/>
          </p:cNvGrpSpPr>
          <p:nvPr userDrawn="1"/>
        </p:nvGrpSpPr>
        <p:grpSpPr bwMode="auto">
          <a:xfrm>
            <a:off x="738649" y="-33285"/>
            <a:ext cx="4238774" cy="1808259"/>
            <a:chOff x="304800" y="152400"/>
            <a:chExt cx="4714875" cy="2011680"/>
          </a:xfrm>
        </p:grpSpPr>
        <p:sp>
          <p:nvSpPr>
            <p:cNvPr id="13" name="Rectangle 17"/>
            <p:cNvSpPr/>
            <p:nvPr userDrawn="1"/>
          </p:nvSpPr>
          <p:spPr>
            <a:xfrm>
              <a:off x="304800" y="152400"/>
              <a:ext cx="3657600" cy="201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8"/>
            <p:cNvSpPr/>
            <p:nvPr userDrawn="1"/>
          </p:nvSpPr>
          <p:spPr>
            <a:xfrm>
              <a:off x="3048000" y="152400"/>
              <a:ext cx="1971675" cy="20116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 name="Content Placeholder 5"/>
          <p:cNvSpPr>
            <a:spLocks noGrp="1"/>
          </p:cNvSpPr>
          <p:nvPr>
            <p:ph sz="quarter" idx="10"/>
          </p:nvPr>
        </p:nvSpPr>
        <p:spPr>
          <a:xfrm>
            <a:off x="737652" y="-33602"/>
            <a:ext cx="2466196" cy="180825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19"/>
          <p:cNvSpPr>
            <a:spLocks noGrp="1"/>
          </p:cNvSpPr>
          <p:nvPr>
            <p:ph sz="quarter" idx="11"/>
          </p:nvPr>
        </p:nvSpPr>
        <p:spPr>
          <a:xfrm>
            <a:off x="885937" y="2148150"/>
            <a:ext cx="4046103" cy="200093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Content Placeholder 21"/>
          <p:cNvSpPr>
            <a:spLocks noGrp="1"/>
          </p:cNvSpPr>
          <p:nvPr>
            <p:ph sz="quarter" idx="12"/>
          </p:nvPr>
        </p:nvSpPr>
        <p:spPr>
          <a:xfrm>
            <a:off x="1042007" y="4416161"/>
            <a:ext cx="5690233" cy="180825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7223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yer_Stack4">
    <p:spTree>
      <p:nvGrpSpPr>
        <p:cNvPr id="1" name=""/>
        <p:cNvGrpSpPr/>
        <p:nvPr/>
      </p:nvGrpSpPr>
      <p:grpSpPr>
        <a:xfrm>
          <a:off x="0" y="0"/>
          <a:ext cx="0" cy="0"/>
          <a:chOff x="0" y="0"/>
          <a:chExt cx="0" cy="0"/>
        </a:xfrm>
      </p:grpSpPr>
      <p:sp>
        <p:nvSpPr>
          <p:cNvPr id="6" name="Rectangle 11"/>
          <p:cNvSpPr/>
          <p:nvPr userDrawn="1"/>
        </p:nvSpPr>
        <p:spPr>
          <a:xfrm>
            <a:off x="762000" y="4885779"/>
            <a:ext cx="8229600" cy="1279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3"/>
          <p:cNvSpPr/>
          <p:nvPr userDrawn="1"/>
        </p:nvSpPr>
        <p:spPr>
          <a:xfrm>
            <a:off x="1676400" y="3539579"/>
            <a:ext cx="7315200" cy="1279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22"/>
          <p:cNvSpPr/>
          <p:nvPr userDrawn="1"/>
        </p:nvSpPr>
        <p:spPr>
          <a:xfrm>
            <a:off x="2590800" y="2193379"/>
            <a:ext cx="6400800" cy="1279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23"/>
          <p:cNvSpPr/>
          <p:nvPr userDrawn="1"/>
        </p:nvSpPr>
        <p:spPr>
          <a:xfrm>
            <a:off x="3505200" y="847179"/>
            <a:ext cx="5486400" cy="1279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6"/>
          <p:cNvSpPr>
            <a:spLocks noGrp="1"/>
          </p:cNvSpPr>
          <p:nvPr>
            <p:ph sz="quarter" idx="10"/>
          </p:nvPr>
        </p:nvSpPr>
        <p:spPr>
          <a:xfrm>
            <a:off x="3505200" y="847179"/>
            <a:ext cx="5486400" cy="1346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1"/>
          </p:nvPr>
        </p:nvSpPr>
        <p:spPr>
          <a:xfrm>
            <a:off x="2590800" y="2193379"/>
            <a:ext cx="6400800" cy="1279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2"/>
          </p:nvPr>
        </p:nvSpPr>
        <p:spPr>
          <a:xfrm>
            <a:off x="1676400" y="3539579"/>
            <a:ext cx="7315200" cy="1279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13"/>
          </p:nvPr>
        </p:nvSpPr>
        <p:spPr>
          <a:xfrm>
            <a:off x="762000" y="4885779"/>
            <a:ext cx="8229600" cy="1279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70482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e 3 Vert">
    <p:spTree>
      <p:nvGrpSpPr>
        <p:cNvPr id="1" name=""/>
        <p:cNvGrpSpPr/>
        <p:nvPr/>
      </p:nvGrpSpPr>
      <p:grpSpPr>
        <a:xfrm>
          <a:off x="0" y="0"/>
          <a:ext cx="0" cy="0"/>
          <a:chOff x="0" y="0"/>
          <a:chExt cx="0" cy="0"/>
        </a:xfrm>
      </p:grpSpPr>
      <p:sp>
        <p:nvSpPr>
          <p:cNvPr id="8" name="Rectangle 1"/>
          <p:cNvSpPr/>
          <p:nvPr userDrawn="1"/>
        </p:nvSpPr>
        <p:spPr>
          <a:xfrm>
            <a:off x="760040" y="116632"/>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2"/>
          <p:cNvSpPr/>
          <p:nvPr userDrawn="1"/>
        </p:nvSpPr>
        <p:spPr>
          <a:xfrm>
            <a:off x="760040" y="4383832"/>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5"/>
          <p:cNvSpPr/>
          <p:nvPr userDrawn="1"/>
        </p:nvSpPr>
        <p:spPr>
          <a:xfrm>
            <a:off x="760040" y="2250232"/>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4"/>
          <p:cNvSpPr/>
          <p:nvPr userDrawn="1"/>
        </p:nvSpPr>
        <p:spPr>
          <a:xfrm>
            <a:off x="6627440" y="116632"/>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6"/>
          <p:cNvSpPr/>
          <p:nvPr userDrawn="1"/>
        </p:nvSpPr>
        <p:spPr>
          <a:xfrm>
            <a:off x="6627440" y="4383832"/>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8"/>
          <p:cNvSpPr/>
          <p:nvPr userDrawn="1"/>
        </p:nvSpPr>
        <p:spPr>
          <a:xfrm>
            <a:off x="6627440" y="2250232"/>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8"/>
          <p:cNvSpPr/>
          <p:nvPr userDrawn="1"/>
        </p:nvSpPr>
        <p:spPr>
          <a:xfrm>
            <a:off x="4036640" y="497632"/>
            <a:ext cx="1447800" cy="11430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20"/>
          <p:cNvSpPr/>
          <p:nvPr userDrawn="1"/>
        </p:nvSpPr>
        <p:spPr>
          <a:xfrm>
            <a:off x="4036640" y="2593132"/>
            <a:ext cx="1447800" cy="11430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21"/>
          <p:cNvSpPr/>
          <p:nvPr userDrawn="1"/>
        </p:nvSpPr>
        <p:spPr>
          <a:xfrm>
            <a:off x="4036640" y="4764832"/>
            <a:ext cx="1447800" cy="11430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ontent Placeholder 12"/>
          <p:cNvSpPr>
            <a:spLocks noGrp="1"/>
          </p:cNvSpPr>
          <p:nvPr>
            <p:ph sz="quarter" idx="10"/>
          </p:nvPr>
        </p:nvSpPr>
        <p:spPr>
          <a:xfrm>
            <a:off x="760040" y="116632"/>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23"/>
          <p:cNvSpPr>
            <a:spLocks noGrp="1"/>
          </p:cNvSpPr>
          <p:nvPr>
            <p:ph sz="quarter" idx="11"/>
          </p:nvPr>
        </p:nvSpPr>
        <p:spPr>
          <a:xfrm>
            <a:off x="760040" y="2250232"/>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12"/>
          </p:nvPr>
        </p:nvSpPr>
        <p:spPr>
          <a:xfrm>
            <a:off x="760040" y="4383832"/>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13"/>
          </p:nvPr>
        </p:nvSpPr>
        <p:spPr>
          <a:xfrm>
            <a:off x="6627440" y="116632"/>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 name="Content Placeholder 29"/>
          <p:cNvSpPr>
            <a:spLocks noGrp="1"/>
          </p:cNvSpPr>
          <p:nvPr>
            <p:ph sz="quarter" idx="14"/>
          </p:nvPr>
        </p:nvSpPr>
        <p:spPr>
          <a:xfrm>
            <a:off x="6627440" y="2250232"/>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2" name="Content Placeholder 31"/>
          <p:cNvSpPr>
            <a:spLocks noGrp="1"/>
          </p:cNvSpPr>
          <p:nvPr>
            <p:ph sz="quarter" idx="15"/>
          </p:nvPr>
        </p:nvSpPr>
        <p:spPr>
          <a:xfrm>
            <a:off x="6627440" y="4383832"/>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74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e 3 Horizontal">
    <p:spTree>
      <p:nvGrpSpPr>
        <p:cNvPr id="1" name=""/>
        <p:cNvGrpSpPr/>
        <p:nvPr/>
      </p:nvGrpSpPr>
      <p:grpSpPr>
        <a:xfrm>
          <a:off x="0" y="0"/>
          <a:ext cx="0" cy="0"/>
          <a:chOff x="0" y="0"/>
          <a:chExt cx="0" cy="0"/>
        </a:xfrm>
      </p:grpSpPr>
      <p:sp>
        <p:nvSpPr>
          <p:cNvPr id="8" name="Rectangle 1"/>
          <p:cNvSpPr/>
          <p:nvPr userDrawn="1"/>
        </p:nvSpPr>
        <p:spPr>
          <a:xfrm>
            <a:off x="899592" y="620688"/>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2"/>
          <p:cNvSpPr/>
          <p:nvPr userDrawn="1"/>
        </p:nvSpPr>
        <p:spPr>
          <a:xfrm>
            <a:off x="3909492" y="620688"/>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4"/>
          <p:cNvSpPr/>
          <p:nvPr userDrawn="1"/>
        </p:nvSpPr>
        <p:spPr>
          <a:xfrm>
            <a:off x="6500292" y="712763"/>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0"/>
          <p:cNvSpPr/>
          <p:nvPr userDrawn="1"/>
        </p:nvSpPr>
        <p:spPr>
          <a:xfrm>
            <a:off x="899592" y="4186213"/>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1"/>
          <p:cNvSpPr/>
          <p:nvPr userDrawn="1"/>
        </p:nvSpPr>
        <p:spPr>
          <a:xfrm>
            <a:off x="3909492" y="4186213"/>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2"/>
          <p:cNvSpPr/>
          <p:nvPr userDrawn="1"/>
        </p:nvSpPr>
        <p:spPr>
          <a:xfrm>
            <a:off x="6500292" y="4278288"/>
            <a:ext cx="1905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Down Arrow 3"/>
          <p:cNvSpPr/>
          <p:nvPr userDrawn="1"/>
        </p:nvSpPr>
        <p:spPr>
          <a:xfrm>
            <a:off x="1280592" y="2678088"/>
            <a:ext cx="1143000" cy="137160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Down Arrow 15"/>
          <p:cNvSpPr/>
          <p:nvPr userDrawn="1"/>
        </p:nvSpPr>
        <p:spPr>
          <a:xfrm>
            <a:off x="4290492" y="2678088"/>
            <a:ext cx="1143000" cy="137160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Down Arrow 17"/>
          <p:cNvSpPr/>
          <p:nvPr userDrawn="1"/>
        </p:nvSpPr>
        <p:spPr>
          <a:xfrm>
            <a:off x="6881292" y="2754288"/>
            <a:ext cx="1143000" cy="137160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6"/>
          <p:cNvSpPr>
            <a:spLocks noGrp="1"/>
          </p:cNvSpPr>
          <p:nvPr>
            <p:ph sz="quarter" idx="10"/>
          </p:nvPr>
        </p:nvSpPr>
        <p:spPr>
          <a:xfrm>
            <a:off x="899592" y="620688"/>
            <a:ext cx="1905000" cy="1905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1"/>
          </p:nvPr>
        </p:nvSpPr>
        <p:spPr>
          <a:xfrm>
            <a:off x="3909492" y="636563"/>
            <a:ext cx="1905000" cy="18891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19"/>
          <p:cNvSpPr>
            <a:spLocks noGrp="1"/>
          </p:cNvSpPr>
          <p:nvPr>
            <p:ph sz="quarter" idx="12"/>
          </p:nvPr>
        </p:nvSpPr>
        <p:spPr>
          <a:xfrm>
            <a:off x="6500292" y="712763"/>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23"/>
          <p:cNvSpPr>
            <a:spLocks noGrp="1"/>
          </p:cNvSpPr>
          <p:nvPr>
            <p:ph sz="quarter" idx="13"/>
          </p:nvPr>
        </p:nvSpPr>
        <p:spPr>
          <a:xfrm>
            <a:off x="899592" y="4186213"/>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14"/>
          </p:nvPr>
        </p:nvSpPr>
        <p:spPr>
          <a:xfrm>
            <a:off x="3909492" y="4186213"/>
            <a:ext cx="1905000" cy="1905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15"/>
          </p:nvPr>
        </p:nvSpPr>
        <p:spPr>
          <a:xfrm>
            <a:off x="6500292" y="4262413"/>
            <a:ext cx="1905000" cy="19208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30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Big">
    <p:spTree>
      <p:nvGrpSpPr>
        <p:cNvPr id="1" name=""/>
        <p:cNvGrpSpPr/>
        <p:nvPr/>
      </p:nvGrpSpPr>
      <p:grpSpPr>
        <a:xfrm>
          <a:off x="0" y="0"/>
          <a:ext cx="0" cy="0"/>
          <a:chOff x="0" y="0"/>
          <a:chExt cx="0" cy="0"/>
        </a:xfrm>
      </p:grpSpPr>
      <p:sp>
        <p:nvSpPr>
          <p:cNvPr id="4" name="Rounded Rectangle 5"/>
          <p:cNvSpPr/>
          <p:nvPr userDrawn="1"/>
        </p:nvSpPr>
        <p:spPr>
          <a:xfrm>
            <a:off x="609600" y="76200"/>
            <a:ext cx="7924800" cy="5638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sz="quarter" idx="10"/>
          </p:nvPr>
        </p:nvSpPr>
        <p:spPr>
          <a:xfrm>
            <a:off x="838200" y="609600"/>
            <a:ext cx="7467600" cy="4648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85702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5" name="Trapezoid 8"/>
          <p:cNvSpPr/>
          <p:nvPr userDrawn="1"/>
        </p:nvSpPr>
        <p:spPr>
          <a:xfrm>
            <a:off x="417804" y="4501602"/>
            <a:ext cx="8186644" cy="1444702"/>
          </a:xfrm>
          <a:prstGeom prst="trapezoid">
            <a:avLst>
              <a:gd name="adj" fmla="val 749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rapezoid 3"/>
          <p:cNvSpPr/>
          <p:nvPr userDrawn="1"/>
        </p:nvSpPr>
        <p:spPr>
          <a:xfrm>
            <a:off x="1851286" y="2749002"/>
            <a:ext cx="5457762" cy="1444702"/>
          </a:xfrm>
          <a:prstGeom prst="trapezoid">
            <a:avLst>
              <a:gd name="adj" fmla="val 749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Isosceles Triangle 2"/>
          <p:cNvSpPr/>
          <p:nvPr userDrawn="1"/>
        </p:nvSpPr>
        <p:spPr>
          <a:xfrm>
            <a:off x="3352328" y="676034"/>
            <a:ext cx="2648620" cy="17523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6"/>
          <p:cNvSpPr>
            <a:spLocks noGrp="1"/>
          </p:cNvSpPr>
          <p:nvPr>
            <p:ph sz="quarter" idx="10"/>
          </p:nvPr>
        </p:nvSpPr>
        <p:spPr>
          <a:xfrm>
            <a:off x="4222107" y="1405830"/>
            <a:ext cx="1043396" cy="88287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6"/>
          <p:cNvSpPr>
            <a:spLocks noGrp="1"/>
          </p:cNvSpPr>
          <p:nvPr>
            <p:ph sz="quarter" idx="11"/>
          </p:nvPr>
        </p:nvSpPr>
        <p:spPr>
          <a:xfrm>
            <a:off x="2961332" y="3082231"/>
            <a:ext cx="3370971" cy="88287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2"/>
          </p:nvPr>
        </p:nvSpPr>
        <p:spPr>
          <a:xfrm>
            <a:off x="1371390" y="4830770"/>
            <a:ext cx="6180113" cy="96313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1232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 5 Side 0">
    <p:spTree>
      <p:nvGrpSpPr>
        <p:cNvPr id="1" name=""/>
        <p:cNvGrpSpPr/>
        <p:nvPr/>
      </p:nvGrpSpPr>
      <p:grpSpPr>
        <a:xfrm>
          <a:off x="0" y="0"/>
          <a:ext cx="0" cy="0"/>
          <a:chOff x="0" y="0"/>
          <a:chExt cx="0" cy="0"/>
        </a:xfrm>
      </p:grpSpPr>
      <p:sp>
        <p:nvSpPr>
          <p:cNvPr id="8" name="Tab 1"/>
          <p:cNvSpPr/>
          <p:nvPr userDrawn="1"/>
        </p:nvSpPr>
        <p:spPr>
          <a:xfrm>
            <a:off x="179512" y="86186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2"/>
          <p:cNvSpPr/>
          <p:nvPr userDrawn="1"/>
        </p:nvSpPr>
        <p:spPr>
          <a:xfrm>
            <a:off x="179512" y="185246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3"/>
          <p:cNvSpPr/>
          <p:nvPr userDrawn="1"/>
        </p:nvSpPr>
        <p:spPr>
          <a:xfrm>
            <a:off x="179512" y="284306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4"/>
          <p:cNvSpPr/>
          <p:nvPr userDrawn="1"/>
        </p:nvSpPr>
        <p:spPr>
          <a:xfrm>
            <a:off x="179512" y="383366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5"/>
          <p:cNvSpPr/>
          <p:nvPr userDrawn="1"/>
        </p:nvSpPr>
        <p:spPr>
          <a:xfrm>
            <a:off x="179512" y="482426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WhiteSpace"/>
          <p:cNvSpPr/>
          <p:nvPr userDrawn="1"/>
        </p:nvSpPr>
        <p:spPr>
          <a:xfrm>
            <a:off x="1932112" y="404664"/>
            <a:ext cx="6781800" cy="57912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ContentMain"/>
          <p:cNvSpPr>
            <a:spLocks noGrp="1"/>
          </p:cNvSpPr>
          <p:nvPr>
            <p:ph sz="quarter" idx="10"/>
          </p:nvPr>
        </p:nvSpPr>
        <p:spPr>
          <a:xfrm>
            <a:off x="2313112" y="861864"/>
            <a:ext cx="61722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3" name="Content 1"/>
          <p:cNvSpPr>
            <a:spLocks noGrp="1"/>
          </p:cNvSpPr>
          <p:nvPr>
            <p:ph sz="quarter" idx="11"/>
          </p:nvPr>
        </p:nvSpPr>
        <p:spPr>
          <a:xfrm>
            <a:off x="331912" y="861864"/>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2"/>
          <p:cNvSpPr>
            <a:spLocks noGrp="1"/>
          </p:cNvSpPr>
          <p:nvPr>
            <p:ph sz="quarter" idx="12"/>
          </p:nvPr>
        </p:nvSpPr>
        <p:spPr>
          <a:xfrm>
            <a:off x="331912" y="1852464"/>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Content 3"/>
          <p:cNvSpPr>
            <a:spLocks noGrp="1"/>
          </p:cNvSpPr>
          <p:nvPr>
            <p:ph sz="quarter" idx="13"/>
          </p:nvPr>
        </p:nvSpPr>
        <p:spPr>
          <a:xfrm>
            <a:off x="331912" y="2843064"/>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Content 4"/>
          <p:cNvSpPr>
            <a:spLocks noGrp="1"/>
          </p:cNvSpPr>
          <p:nvPr>
            <p:ph sz="quarter" idx="14"/>
          </p:nvPr>
        </p:nvSpPr>
        <p:spPr>
          <a:xfrm>
            <a:off x="331912" y="3833664"/>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Content 5"/>
          <p:cNvSpPr>
            <a:spLocks noGrp="1"/>
          </p:cNvSpPr>
          <p:nvPr>
            <p:ph sz="quarter" idx="15"/>
          </p:nvPr>
        </p:nvSpPr>
        <p:spPr>
          <a:xfrm>
            <a:off x="331912" y="4824264"/>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778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 5 Side 1">
    <p:spTree>
      <p:nvGrpSpPr>
        <p:cNvPr id="1" name=""/>
        <p:cNvGrpSpPr/>
        <p:nvPr/>
      </p:nvGrpSpPr>
      <p:grpSpPr>
        <a:xfrm>
          <a:off x="0" y="0"/>
          <a:ext cx="0" cy="0"/>
          <a:chOff x="0" y="0"/>
          <a:chExt cx="0" cy="0"/>
        </a:xfrm>
      </p:grpSpPr>
      <p:sp>
        <p:nvSpPr>
          <p:cNvPr id="8" name="Tab 1"/>
          <p:cNvSpPr/>
          <p:nvPr userDrawn="1"/>
        </p:nvSpPr>
        <p:spPr>
          <a:xfrm>
            <a:off x="286072" y="933872"/>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2"/>
          <p:cNvSpPr/>
          <p:nvPr userDrawn="1"/>
        </p:nvSpPr>
        <p:spPr>
          <a:xfrm>
            <a:off x="286072" y="192447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3"/>
          <p:cNvSpPr/>
          <p:nvPr userDrawn="1"/>
        </p:nvSpPr>
        <p:spPr>
          <a:xfrm>
            <a:off x="286072" y="291507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4"/>
          <p:cNvSpPr/>
          <p:nvPr userDrawn="1"/>
        </p:nvSpPr>
        <p:spPr>
          <a:xfrm>
            <a:off x="286072" y="390567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5"/>
          <p:cNvSpPr/>
          <p:nvPr userDrawn="1"/>
        </p:nvSpPr>
        <p:spPr>
          <a:xfrm>
            <a:off x="286072" y="489627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WhiteSpace"/>
          <p:cNvSpPr/>
          <p:nvPr userDrawn="1"/>
        </p:nvSpPr>
        <p:spPr>
          <a:xfrm>
            <a:off x="2038672" y="476672"/>
            <a:ext cx="6781800" cy="57912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ContentMain"/>
          <p:cNvSpPr>
            <a:spLocks noGrp="1"/>
          </p:cNvSpPr>
          <p:nvPr>
            <p:ph sz="quarter" idx="10"/>
          </p:nvPr>
        </p:nvSpPr>
        <p:spPr>
          <a:xfrm>
            <a:off x="2419672" y="933872"/>
            <a:ext cx="61722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3" name="Content 1"/>
          <p:cNvSpPr>
            <a:spLocks noGrp="1"/>
          </p:cNvSpPr>
          <p:nvPr>
            <p:ph sz="quarter" idx="11"/>
          </p:nvPr>
        </p:nvSpPr>
        <p:spPr>
          <a:xfrm>
            <a:off x="438472" y="933872"/>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2"/>
          <p:cNvSpPr>
            <a:spLocks noGrp="1"/>
          </p:cNvSpPr>
          <p:nvPr>
            <p:ph sz="quarter" idx="12"/>
          </p:nvPr>
        </p:nvSpPr>
        <p:spPr>
          <a:xfrm>
            <a:off x="438472" y="1924472"/>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Content 3"/>
          <p:cNvSpPr>
            <a:spLocks noGrp="1"/>
          </p:cNvSpPr>
          <p:nvPr>
            <p:ph sz="quarter" idx="13"/>
          </p:nvPr>
        </p:nvSpPr>
        <p:spPr>
          <a:xfrm>
            <a:off x="438472" y="2915072"/>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Content 4"/>
          <p:cNvSpPr>
            <a:spLocks noGrp="1"/>
          </p:cNvSpPr>
          <p:nvPr>
            <p:ph sz="quarter" idx="14"/>
          </p:nvPr>
        </p:nvSpPr>
        <p:spPr>
          <a:xfrm>
            <a:off x="438472" y="3905672"/>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Content 5"/>
          <p:cNvSpPr>
            <a:spLocks noGrp="1"/>
          </p:cNvSpPr>
          <p:nvPr>
            <p:ph sz="quarter" idx="15"/>
          </p:nvPr>
        </p:nvSpPr>
        <p:spPr>
          <a:xfrm>
            <a:off x="438472" y="4896272"/>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93620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 5 Side 2">
    <p:spTree>
      <p:nvGrpSpPr>
        <p:cNvPr id="1" name=""/>
        <p:cNvGrpSpPr/>
        <p:nvPr/>
      </p:nvGrpSpPr>
      <p:grpSpPr>
        <a:xfrm>
          <a:off x="0" y="0"/>
          <a:ext cx="0" cy="0"/>
          <a:chOff x="0" y="0"/>
          <a:chExt cx="0" cy="0"/>
        </a:xfrm>
      </p:grpSpPr>
      <p:sp>
        <p:nvSpPr>
          <p:cNvPr id="8" name="Tab 1"/>
          <p:cNvSpPr/>
          <p:nvPr userDrawn="1"/>
        </p:nvSpPr>
        <p:spPr>
          <a:xfrm>
            <a:off x="286072" y="10058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2"/>
          <p:cNvSpPr/>
          <p:nvPr userDrawn="1"/>
        </p:nvSpPr>
        <p:spPr>
          <a:xfrm>
            <a:off x="286072" y="1996480"/>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3"/>
          <p:cNvSpPr/>
          <p:nvPr userDrawn="1"/>
        </p:nvSpPr>
        <p:spPr>
          <a:xfrm>
            <a:off x="286072" y="29870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4"/>
          <p:cNvSpPr/>
          <p:nvPr userDrawn="1"/>
        </p:nvSpPr>
        <p:spPr>
          <a:xfrm>
            <a:off x="286072" y="39776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5"/>
          <p:cNvSpPr/>
          <p:nvPr userDrawn="1"/>
        </p:nvSpPr>
        <p:spPr>
          <a:xfrm>
            <a:off x="286072" y="49682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WhiteSpace"/>
          <p:cNvSpPr/>
          <p:nvPr userDrawn="1"/>
        </p:nvSpPr>
        <p:spPr>
          <a:xfrm>
            <a:off x="2038672" y="548680"/>
            <a:ext cx="6781800" cy="57912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ContentMain"/>
          <p:cNvSpPr>
            <a:spLocks noGrp="1"/>
          </p:cNvSpPr>
          <p:nvPr>
            <p:ph sz="quarter" idx="10"/>
          </p:nvPr>
        </p:nvSpPr>
        <p:spPr>
          <a:xfrm>
            <a:off x="2419672" y="1005880"/>
            <a:ext cx="61722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3" name="Content 1"/>
          <p:cNvSpPr>
            <a:spLocks noGrp="1"/>
          </p:cNvSpPr>
          <p:nvPr>
            <p:ph sz="quarter" idx="11"/>
          </p:nvPr>
        </p:nvSpPr>
        <p:spPr>
          <a:xfrm>
            <a:off x="438472" y="10058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2"/>
          <p:cNvSpPr>
            <a:spLocks noGrp="1"/>
          </p:cNvSpPr>
          <p:nvPr>
            <p:ph sz="quarter" idx="12"/>
          </p:nvPr>
        </p:nvSpPr>
        <p:spPr>
          <a:xfrm>
            <a:off x="438472" y="19964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Content 3"/>
          <p:cNvSpPr>
            <a:spLocks noGrp="1"/>
          </p:cNvSpPr>
          <p:nvPr>
            <p:ph sz="quarter" idx="13"/>
          </p:nvPr>
        </p:nvSpPr>
        <p:spPr>
          <a:xfrm>
            <a:off x="438472" y="29870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Content 4"/>
          <p:cNvSpPr>
            <a:spLocks noGrp="1"/>
          </p:cNvSpPr>
          <p:nvPr>
            <p:ph sz="quarter" idx="14"/>
          </p:nvPr>
        </p:nvSpPr>
        <p:spPr>
          <a:xfrm>
            <a:off x="438472" y="39776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Content 5"/>
          <p:cNvSpPr>
            <a:spLocks noGrp="1"/>
          </p:cNvSpPr>
          <p:nvPr>
            <p:ph sz="quarter" idx="15"/>
          </p:nvPr>
        </p:nvSpPr>
        <p:spPr>
          <a:xfrm>
            <a:off x="438472" y="49682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3882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 5 Side 3">
    <p:spTree>
      <p:nvGrpSpPr>
        <p:cNvPr id="1" name=""/>
        <p:cNvGrpSpPr/>
        <p:nvPr/>
      </p:nvGrpSpPr>
      <p:grpSpPr>
        <a:xfrm>
          <a:off x="0" y="0"/>
          <a:ext cx="0" cy="0"/>
          <a:chOff x="0" y="0"/>
          <a:chExt cx="0" cy="0"/>
        </a:xfrm>
      </p:grpSpPr>
      <p:sp>
        <p:nvSpPr>
          <p:cNvPr id="8" name="Tab 1"/>
          <p:cNvSpPr/>
          <p:nvPr userDrawn="1"/>
        </p:nvSpPr>
        <p:spPr>
          <a:xfrm>
            <a:off x="323528" y="10058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2"/>
          <p:cNvSpPr/>
          <p:nvPr userDrawn="1"/>
        </p:nvSpPr>
        <p:spPr>
          <a:xfrm>
            <a:off x="323528" y="19964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3"/>
          <p:cNvSpPr/>
          <p:nvPr userDrawn="1"/>
        </p:nvSpPr>
        <p:spPr>
          <a:xfrm>
            <a:off x="323528" y="2987080"/>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4"/>
          <p:cNvSpPr/>
          <p:nvPr userDrawn="1"/>
        </p:nvSpPr>
        <p:spPr>
          <a:xfrm>
            <a:off x="323528" y="39776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5"/>
          <p:cNvSpPr/>
          <p:nvPr userDrawn="1"/>
        </p:nvSpPr>
        <p:spPr>
          <a:xfrm>
            <a:off x="323528" y="49682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WhiteSpace"/>
          <p:cNvSpPr/>
          <p:nvPr userDrawn="1"/>
        </p:nvSpPr>
        <p:spPr>
          <a:xfrm>
            <a:off x="2076128" y="548680"/>
            <a:ext cx="6781800" cy="57912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ContentMain"/>
          <p:cNvSpPr>
            <a:spLocks noGrp="1"/>
          </p:cNvSpPr>
          <p:nvPr>
            <p:ph sz="quarter" idx="10"/>
          </p:nvPr>
        </p:nvSpPr>
        <p:spPr>
          <a:xfrm>
            <a:off x="2457128" y="1005880"/>
            <a:ext cx="61722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3" name="Content 1"/>
          <p:cNvSpPr>
            <a:spLocks noGrp="1"/>
          </p:cNvSpPr>
          <p:nvPr>
            <p:ph sz="quarter" idx="11"/>
          </p:nvPr>
        </p:nvSpPr>
        <p:spPr>
          <a:xfrm>
            <a:off x="475928" y="10058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2"/>
          <p:cNvSpPr>
            <a:spLocks noGrp="1"/>
          </p:cNvSpPr>
          <p:nvPr>
            <p:ph sz="quarter" idx="12"/>
          </p:nvPr>
        </p:nvSpPr>
        <p:spPr>
          <a:xfrm>
            <a:off x="475928" y="19964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Content 3"/>
          <p:cNvSpPr>
            <a:spLocks noGrp="1"/>
          </p:cNvSpPr>
          <p:nvPr>
            <p:ph sz="quarter" idx="13"/>
          </p:nvPr>
        </p:nvSpPr>
        <p:spPr>
          <a:xfrm>
            <a:off x="475928" y="29870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Content 4"/>
          <p:cNvSpPr>
            <a:spLocks noGrp="1"/>
          </p:cNvSpPr>
          <p:nvPr>
            <p:ph sz="quarter" idx="14"/>
          </p:nvPr>
        </p:nvSpPr>
        <p:spPr>
          <a:xfrm>
            <a:off x="475928" y="39776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Content 5"/>
          <p:cNvSpPr>
            <a:spLocks noGrp="1"/>
          </p:cNvSpPr>
          <p:nvPr>
            <p:ph sz="quarter" idx="15"/>
          </p:nvPr>
        </p:nvSpPr>
        <p:spPr>
          <a:xfrm>
            <a:off x="475928" y="49682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8144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 5 Side 4">
    <p:spTree>
      <p:nvGrpSpPr>
        <p:cNvPr id="1" name=""/>
        <p:cNvGrpSpPr/>
        <p:nvPr/>
      </p:nvGrpSpPr>
      <p:grpSpPr>
        <a:xfrm>
          <a:off x="0" y="0"/>
          <a:ext cx="0" cy="0"/>
          <a:chOff x="0" y="0"/>
          <a:chExt cx="0" cy="0"/>
        </a:xfrm>
      </p:grpSpPr>
      <p:sp>
        <p:nvSpPr>
          <p:cNvPr id="8" name="Tab 1"/>
          <p:cNvSpPr/>
          <p:nvPr userDrawn="1"/>
        </p:nvSpPr>
        <p:spPr>
          <a:xfrm>
            <a:off x="323528" y="10058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2"/>
          <p:cNvSpPr/>
          <p:nvPr userDrawn="1"/>
        </p:nvSpPr>
        <p:spPr>
          <a:xfrm>
            <a:off x="323528" y="19964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3"/>
          <p:cNvSpPr/>
          <p:nvPr userDrawn="1"/>
        </p:nvSpPr>
        <p:spPr>
          <a:xfrm>
            <a:off x="323528" y="29870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4"/>
          <p:cNvSpPr/>
          <p:nvPr userDrawn="1"/>
        </p:nvSpPr>
        <p:spPr>
          <a:xfrm>
            <a:off x="323528" y="3977680"/>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5"/>
          <p:cNvSpPr/>
          <p:nvPr userDrawn="1"/>
        </p:nvSpPr>
        <p:spPr>
          <a:xfrm>
            <a:off x="323528" y="49682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WhiteSpace"/>
          <p:cNvSpPr/>
          <p:nvPr userDrawn="1"/>
        </p:nvSpPr>
        <p:spPr>
          <a:xfrm>
            <a:off x="2076128" y="548680"/>
            <a:ext cx="6781800" cy="57912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ContentMain"/>
          <p:cNvSpPr>
            <a:spLocks noGrp="1"/>
          </p:cNvSpPr>
          <p:nvPr>
            <p:ph sz="quarter" idx="10"/>
          </p:nvPr>
        </p:nvSpPr>
        <p:spPr>
          <a:xfrm>
            <a:off x="2457128" y="1005880"/>
            <a:ext cx="61722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3" name="Content 1"/>
          <p:cNvSpPr>
            <a:spLocks noGrp="1"/>
          </p:cNvSpPr>
          <p:nvPr>
            <p:ph sz="quarter" idx="11"/>
          </p:nvPr>
        </p:nvSpPr>
        <p:spPr>
          <a:xfrm>
            <a:off x="475928" y="10058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2"/>
          <p:cNvSpPr>
            <a:spLocks noGrp="1"/>
          </p:cNvSpPr>
          <p:nvPr>
            <p:ph sz="quarter" idx="12"/>
          </p:nvPr>
        </p:nvSpPr>
        <p:spPr>
          <a:xfrm>
            <a:off x="475928" y="19964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Content 3"/>
          <p:cNvSpPr>
            <a:spLocks noGrp="1"/>
          </p:cNvSpPr>
          <p:nvPr>
            <p:ph sz="quarter" idx="13"/>
          </p:nvPr>
        </p:nvSpPr>
        <p:spPr>
          <a:xfrm>
            <a:off x="475928" y="29870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Content 4"/>
          <p:cNvSpPr>
            <a:spLocks noGrp="1"/>
          </p:cNvSpPr>
          <p:nvPr>
            <p:ph sz="quarter" idx="14"/>
          </p:nvPr>
        </p:nvSpPr>
        <p:spPr>
          <a:xfrm>
            <a:off x="475928" y="39776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Content 5"/>
          <p:cNvSpPr>
            <a:spLocks noGrp="1"/>
          </p:cNvSpPr>
          <p:nvPr>
            <p:ph sz="quarter" idx="15"/>
          </p:nvPr>
        </p:nvSpPr>
        <p:spPr>
          <a:xfrm>
            <a:off x="475928" y="49682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24462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 5 Side 5">
    <p:spTree>
      <p:nvGrpSpPr>
        <p:cNvPr id="1" name=""/>
        <p:cNvGrpSpPr/>
        <p:nvPr/>
      </p:nvGrpSpPr>
      <p:grpSpPr>
        <a:xfrm>
          <a:off x="0" y="0"/>
          <a:ext cx="0" cy="0"/>
          <a:chOff x="0" y="0"/>
          <a:chExt cx="0" cy="0"/>
        </a:xfrm>
      </p:grpSpPr>
      <p:sp>
        <p:nvSpPr>
          <p:cNvPr id="8" name="Tab 1"/>
          <p:cNvSpPr/>
          <p:nvPr userDrawn="1"/>
        </p:nvSpPr>
        <p:spPr>
          <a:xfrm>
            <a:off x="395536" y="10058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2"/>
          <p:cNvSpPr/>
          <p:nvPr userDrawn="1"/>
        </p:nvSpPr>
        <p:spPr>
          <a:xfrm>
            <a:off x="395536" y="19964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3"/>
          <p:cNvSpPr/>
          <p:nvPr userDrawn="1"/>
        </p:nvSpPr>
        <p:spPr>
          <a:xfrm>
            <a:off x="395536" y="29870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4"/>
          <p:cNvSpPr/>
          <p:nvPr userDrawn="1"/>
        </p:nvSpPr>
        <p:spPr>
          <a:xfrm>
            <a:off x="395536" y="3977680"/>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5"/>
          <p:cNvSpPr/>
          <p:nvPr userDrawn="1"/>
        </p:nvSpPr>
        <p:spPr>
          <a:xfrm>
            <a:off x="395536" y="4968280"/>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WhiteSpace"/>
          <p:cNvSpPr/>
          <p:nvPr userDrawn="1"/>
        </p:nvSpPr>
        <p:spPr>
          <a:xfrm>
            <a:off x="2148136" y="548680"/>
            <a:ext cx="6781800" cy="57912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ContentMain"/>
          <p:cNvSpPr>
            <a:spLocks noGrp="1"/>
          </p:cNvSpPr>
          <p:nvPr>
            <p:ph sz="quarter" idx="10"/>
          </p:nvPr>
        </p:nvSpPr>
        <p:spPr>
          <a:xfrm>
            <a:off x="2529136" y="1005880"/>
            <a:ext cx="61722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3" name="Content 1"/>
          <p:cNvSpPr>
            <a:spLocks noGrp="1"/>
          </p:cNvSpPr>
          <p:nvPr>
            <p:ph sz="quarter" idx="11"/>
          </p:nvPr>
        </p:nvSpPr>
        <p:spPr>
          <a:xfrm>
            <a:off x="547936" y="10058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2"/>
          <p:cNvSpPr>
            <a:spLocks noGrp="1"/>
          </p:cNvSpPr>
          <p:nvPr>
            <p:ph sz="quarter" idx="12"/>
          </p:nvPr>
        </p:nvSpPr>
        <p:spPr>
          <a:xfrm>
            <a:off x="547936" y="19964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Content 3"/>
          <p:cNvSpPr>
            <a:spLocks noGrp="1"/>
          </p:cNvSpPr>
          <p:nvPr>
            <p:ph sz="quarter" idx="13"/>
          </p:nvPr>
        </p:nvSpPr>
        <p:spPr>
          <a:xfrm>
            <a:off x="547936" y="29870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Content 4"/>
          <p:cNvSpPr>
            <a:spLocks noGrp="1"/>
          </p:cNvSpPr>
          <p:nvPr>
            <p:ph sz="quarter" idx="14"/>
          </p:nvPr>
        </p:nvSpPr>
        <p:spPr>
          <a:xfrm>
            <a:off x="547936" y="39776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Content 5"/>
          <p:cNvSpPr>
            <a:spLocks noGrp="1"/>
          </p:cNvSpPr>
          <p:nvPr>
            <p:ph sz="quarter" idx="15"/>
          </p:nvPr>
        </p:nvSpPr>
        <p:spPr>
          <a:xfrm>
            <a:off x="547936" y="4968280"/>
            <a:ext cx="1524000" cy="914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33776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ab 5 Top 0">
    <p:spTree>
      <p:nvGrpSpPr>
        <p:cNvPr id="1" name=""/>
        <p:cNvGrpSpPr/>
        <p:nvPr/>
      </p:nvGrpSpPr>
      <p:grpSpPr>
        <a:xfrm>
          <a:off x="0" y="0"/>
          <a:ext cx="0" cy="0"/>
          <a:chOff x="0" y="0"/>
          <a:chExt cx="0" cy="0"/>
        </a:xfrm>
      </p:grpSpPr>
      <p:sp>
        <p:nvSpPr>
          <p:cNvPr id="8" name="WhiteSpace"/>
          <p:cNvSpPr/>
          <p:nvPr userDrawn="1"/>
        </p:nvSpPr>
        <p:spPr>
          <a:xfrm>
            <a:off x="395536" y="1158280"/>
            <a:ext cx="8382000" cy="51816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1"/>
          <p:cNvSpPr/>
          <p:nvPr userDrawn="1"/>
        </p:nvSpPr>
        <p:spPr>
          <a:xfrm>
            <a:off x="868611" y="548680"/>
            <a:ext cx="1416050"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2"/>
          <p:cNvSpPr/>
          <p:nvPr userDrawn="1"/>
        </p:nvSpPr>
        <p:spPr>
          <a:xfrm>
            <a:off x="2387849" y="54868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3"/>
          <p:cNvSpPr/>
          <p:nvPr userDrawn="1"/>
        </p:nvSpPr>
        <p:spPr>
          <a:xfrm>
            <a:off x="3908674" y="54868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ab 4"/>
          <p:cNvSpPr/>
          <p:nvPr userDrawn="1"/>
        </p:nvSpPr>
        <p:spPr>
          <a:xfrm>
            <a:off x="5427911" y="54868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ab 5"/>
          <p:cNvSpPr/>
          <p:nvPr userDrawn="1"/>
        </p:nvSpPr>
        <p:spPr>
          <a:xfrm>
            <a:off x="6948736" y="54868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1"/>
          <p:cNvSpPr>
            <a:spLocks noGrp="1"/>
          </p:cNvSpPr>
          <p:nvPr>
            <p:ph sz="quarter" idx="10"/>
          </p:nvPr>
        </p:nvSpPr>
        <p:spPr>
          <a:xfrm>
            <a:off x="868611" y="548680"/>
            <a:ext cx="1416050" cy="609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2"/>
          <p:cNvSpPr>
            <a:spLocks noGrp="1"/>
          </p:cNvSpPr>
          <p:nvPr>
            <p:ph sz="quarter" idx="11"/>
          </p:nvPr>
        </p:nvSpPr>
        <p:spPr>
          <a:xfrm>
            <a:off x="2376736"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3"/>
          <p:cNvSpPr>
            <a:spLocks noGrp="1"/>
          </p:cNvSpPr>
          <p:nvPr>
            <p:ph sz="quarter" idx="12"/>
          </p:nvPr>
        </p:nvSpPr>
        <p:spPr>
          <a:xfrm>
            <a:off x="3884861"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4"/>
          <p:cNvSpPr>
            <a:spLocks noGrp="1"/>
          </p:cNvSpPr>
          <p:nvPr>
            <p:ph sz="quarter" idx="13"/>
          </p:nvPr>
        </p:nvSpPr>
        <p:spPr>
          <a:xfrm>
            <a:off x="5392986"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5"/>
          <p:cNvSpPr>
            <a:spLocks noGrp="1"/>
          </p:cNvSpPr>
          <p:nvPr>
            <p:ph sz="quarter" idx="14"/>
          </p:nvPr>
        </p:nvSpPr>
        <p:spPr>
          <a:xfrm>
            <a:off x="6901111"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Main"/>
          <p:cNvSpPr>
            <a:spLocks noGrp="1"/>
          </p:cNvSpPr>
          <p:nvPr>
            <p:ph sz="quarter" idx="15"/>
          </p:nvPr>
        </p:nvSpPr>
        <p:spPr>
          <a:xfrm>
            <a:off x="852736" y="1158280"/>
            <a:ext cx="79248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25978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 5 Top 1">
    <p:spTree>
      <p:nvGrpSpPr>
        <p:cNvPr id="1" name=""/>
        <p:cNvGrpSpPr/>
        <p:nvPr/>
      </p:nvGrpSpPr>
      <p:grpSpPr>
        <a:xfrm>
          <a:off x="0" y="0"/>
          <a:ext cx="0" cy="0"/>
          <a:chOff x="0" y="0"/>
          <a:chExt cx="0" cy="0"/>
        </a:xfrm>
      </p:grpSpPr>
      <p:sp>
        <p:nvSpPr>
          <p:cNvPr id="8" name="WhiteSpace"/>
          <p:cNvSpPr/>
          <p:nvPr userDrawn="1"/>
        </p:nvSpPr>
        <p:spPr>
          <a:xfrm>
            <a:off x="395536" y="1127720"/>
            <a:ext cx="8382000" cy="51816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1"/>
          <p:cNvSpPr/>
          <p:nvPr userDrawn="1"/>
        </p:nvSpPr>
        <p:spPr>
          <a:xfrm>
            <a:off x="868611" y="518120"/>
            <a:ext cx="1416050" cy="609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2"/>
          <p:cNvSpPr/>
          <p:nvPr userDrawn="1"/>
        </p:nvSpPr>
        <p:spPr>
          <a:xfrm>
            <a:off x="2387849" y="51812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3"/>
          <p:cNvSpPr/>
          <p:nvPr userDrawn="1"/>
        </p:nvSpPr>
        <p:spPr>
          <a:xfrm>
            <a:off x="3908674" y="51812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ab 4"/>
          <p:cNvSpPr/>
          <p:nvPr userDrawn="1"/>
        </p:nvSpPr>
        <p:spPr>
          <a:xfrm>
            <a:off x="5427911" y="51812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ab 5"/>
          <p:cNvSpPr/>
          <p:nvPr userDrawn="1"/>
        </p:nvSpPr>
        <p:spPr>
          <a:xfrm>
            <a:off x="6948736" y="51812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1"/>
          <p:cNvSpPr>
            <a:spLocks noGrp="1"/>
          </p:cNvSpPr>
          <p:nvPr>
            <p:ph sz="quarter" idx="10"/>
          </p:nvPr>
        </p:nvSpPr>
        <p:spPr>
          <a:xfrm>
            <a:off x="868611" y="51812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Content 2"/>
          <p:cNvSpPr>
            <a:spLocks noGrp="1"/>
          </p:cNvSpPr>
          <p:nvPr>
            <p:ph sz="quarter" idx="11"/>
          </p:nvPr>
        </p:nvSpPr>
        <p:spPr>
          <a:xfrm>
            <a:off x="2376736" y="51812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3"/>
          <p:cNvSpPr>
            <a:spLocks noGrp="1"/>
          </p:cNvSpPr>
          <p:nvPr>
            <p:ph sz="quarter" idx="12"/>
          </p:nvPr>
        </p:nvSpPr>
        <p:spPr>
          <a:xfrm>
            <a:off x="3884861" y="51812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4"/>
          <p:cNvSpPr>
            <a:spLocks noGrp="1"/>
          </p:cNvSpPr>
          <p:nvPr>
            <p:ph sz="quarter" idx="13"/>
          </p:nvPr>
        </p:nvSpPr>
        <p:spPr>
          <a:xfrm>
            <a:off x="5392986" y="51812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5"/>
          <p:cNvSpPr>
            <a:spLocks noGrp="1"/>
          </p:cNvSpPr>
          <p:nvPr>
            <p:ph sz="quarter" idx="14"/>
          </p:nvPr>
        </p:nvSpPr>
        <p:spPr>
          <a:xfrm>
            <a:off x="6901111" y="51812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Main"/>
          <p:cNvSpPr>
            <a:spLocks noGrp="1"/>
          </p:cNvSpPr>
          <p:nvPr>
            <p:ph sz="quarter" idx="15"/>
          </p:nvPr>
        </p:nvSpPr>
        <p:spPr>
          <a:xfrm>
            <a:off x="852736" y="1127720"/>
            <a:ext cx="79248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00387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ab 5 Top 2">
    <p:spTree>
      <p:nvGrpSpPr>
        <p:cNvPr id="1" name=""/>
        <p:cNvGrpSpPr/>
        <p:nvPr/>
      </p:nvGrpSpPr>
      <p:grpSpPr>
        <a:xfrm>
          <a:off x="0" y="0"/>
          <a:ext cx="0" cy="0"/>
          <a:chOff x="0" y="0"/>
          <a:chExt cx="0" cy="0"/>
        </a:xfrm>
      </p:grpSpPr>
      <p:sp>
        <p:nvSpPr>
          <p:cNvPr id="8" name="WhiteSpace"/>
          <p:cNvSpPr/>
          <p:nvPr userDrawn="1"/>
        </p:nvSpPr>
        <p:spPr>
          <a:xfrm>
            <a:off x="366464" y="1086272"/>
            <a:ext cx="8382000" cy="51816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1"/>
          <p:cNvSpPr/>
          <p:nvPr userDrawn="1"/>
        </p:nvSpPr>
        <p:spPr>
          <a:xfrm>
            <a:off x="839539" y="476672"/>
            <a:ext cx="1416050"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2"/>
          <p:cNvSpPr/>
          <p:nvPr userDrawn="1"/>
        </p:nvSpPr>
        <p:spPr>
          <a:xfrm>
            <a:off x="2358777" y="476672"/>
            <a:ext cx="1417637" cy="609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3"/>
          <p:cNvSpPr/>
          <p:nvPr userDrawn="1"/>
        </p:nvSpPr>
        <p:spPr>
          <a:xfrm>
            <a:off x="3879602" y="476672"/>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ab 4"/>
          <p:cNvSpPr/>
          <p:nvPr userDrawn="1"/>
        </p:nvSpPr>
        <p:spPr>
          <a:xfrm>
            <a:off x="5398839" y="476672"/>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ab 5"/>
          <p:cNvSpPr/>
          <p:nvPr userDrawn="1"/>
        </p:nvSpPr>
        <p:spPr>
          <a:xfrm>
            <a:off x="6919664" y="476672"/>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1"/>
          <p:cNvSpPr>
            <a:spLocks noGrp="1"/>
          </p:cNvSpPr>
          <p:nvPr>
            <p:ph sz="quarter" idx="10"/>
          </p:nvPr>
        </p:nvSpPr>
        <p:spPr>
          <a:xfrm>
            <a:off x="839539"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Content 2"/>
          <p:cNvSpPr>
            <a:spLocks noGrp="1"/>
          </p:cNvSpPr>
          <p:nvPr>
            <p:ph sz="quarter" idx="11"/>
          </p:nvPr>
        </p:nvSpPr>
        <p:spPr>
          <a:xfrm>
            <a:off x="2347664"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3"/>
          <p:cNvSpPr>
            <a:spLocks noGrp="1"/>
          </p:cNvSpPr>
          <p:nvPr>
            <p:ph sz="quarter" idx="12"/>
          </p:nvPr>
        </p:nvSpPr>
        <p:spPr>
          <a:xfrm>
            <a:off x="3855789"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4"/>
          <p:cNvSpPr>
            <a:spLocks noGrp="1"/>
          </p:cNvSpPr>
          <p:nvPr>
            <p:ph sz="quarter" idx="13"/>
          </p:nvPr>
        </p:nvSpPr>
        <p:spPr>
          <a:xfrm>
            <a:off x="5363914"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5"/>
          <p:cNvSpPr>
            <a:spLocks noGrp="1"/>
          </p:cNvSpPr>
          <p:nvPr>
            <p:ph sz="quarter" idx="14"/>
          </p:nvPr>
        </p:nvSpPr>
        <p:spPr>
          <a:xfrm>
            <a:off x="6872039"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Main"/>
          <p:cNvSpPr>
            <a:spLocks noGrp="1"/>
          </p:cNvSpPr>
          <p:nvPr>
            <p:ph sz="quarter" idx="15"/>
          </p:nvPr>
        </p:nvSpPr>
        <p:spPr>
          <a:xfrm>
            <a:off x="823664" y="1086272"/>
            <a:ext cx="79248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637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Big_Reflection">
    <p:spTree>
      <p:nvGrpSpPr>
        <p:cNvPr id="1" name=""/>
        <p:cNvGrpSpPr/>
        <p:nvPr/>
      </p:nvGrpSpPr>
      <p:grpSpPr>
        <a:xfrm>
          <a:off x="0" y="0"/>
          <a:ext cx="0" cy="0"/>
          <a:chOff x="0" y="0"/>
          <a:chExt cx="0" cy="0"/>
        </a:xfrm>
      </p:grpSpPr>
      <p:sp>
        <p:nvSpPr>
          <p:cNvPr id="3" name="Rounded Rectangle 1"/>
          <p:cNvSpPr/>
          <p:nvPr userDrawn="1"/>
        </p:nvSpPr>
        <p:spPr>
          <a:xfrm>
            <a:off x="381000" y="76200"/>
            <a:ext cx="8382000" cy="5562600"/>
          </a:xfrm>
          <a:prstGeom prst="roundRect">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838200" y="1143000"/>
            <a:ext cx="7696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072126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 5 Top 3">
    <p:spTree>
      <p:nvGrpSpPr>
        <p:cNvPr id="1" name=""/>
        <p:cNvGrpSpPr/>
        <p:nvPr/>
      </p:nvGrpSpPr>
      <p:grpSpPr>
        <a:xfrm>
          <a:off x="0" y="0"/>
          <a:ext cx="0" cy="0"/>
          <a:chOff x="0" y="0"/>
          <a:chExt cx="0" cy="0"/>
        </a:xfrm>
      </p:grpSpPr>
      <p:sp>
        <p:nvSpPr>
          <p:cNvPr id="8" name="WhiteSpace"/>
          <p:cNvSpPr/>
          <p:nvPr userDrawn="1"/>
        </p:nvSpPr>
        <p:spPr>
          <a:xfrm>
            <a:off x="366464" y="1158280"/>
            <a:ext cx="8382000" cy="51816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1"/>
          <p:cNvSpPr/>
          <p:nvPr userDrawn="1"/>
        </p:nvSpPr>
        <p:spPr>
          <a:xfrm>
            <a:off x="839539" y="548680"/>
            <a:ext cx="1416050"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2"/>
          <p:cNvSpPr/>
          <p:nvPr userDrawn="1"/>
        </p:nvSpPr>
        <p:spPr>
          <a:xfrm>
            <a:off x="2358777" y="54868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3"/>
          <p:cNvSpPr/>
          <p:nvPr userDrawn="1"/>
        </p:nvSpPr>
        <p:spPr>
          <a:xfrm>
            <a:off x="3879602" y="548680"/>
            <a:ext cx="1417637" cy="609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ab 4"/>
          <p:cNvSpPr/>
          <p:nvPr userDrawn="1"/>
        </p:nvSpPr>
        <p:spPr>
          <a:xfrm>
            <a:off x="5398839" y="54868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ab 5"/>
          <p:cNvSpPr/>
          <p:nvPr userDrawn="1"/>
        </p:nvSpPr>
        <p:spPr>
          <a:xfrm>
            <a:off x="6919664" y="54868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1"/>
          <p:cNvSpPr>
            <a:spLocks noGrp="1"/>
          </p:cNvSpPr>
          <p:nvPr>
            <p:ph sz="quarter" idx="10"/>
          </p:nvPr>
        </p:nvSpPr>
        <p:spPr>
          <a:xfrm>
            <a:off x="839539"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Content 2"/>
          <p:cNvSpPr>
            <a:spLocks noGrp="1"/>
          </p:cNvSpPr>
          <p:nvPr>
            <p:ph sz="quarter" idx="11"/>
          </p:nvPr>
        </p:nvSpPr>
        <p:spPr>
          <a:xfrm>
            <a:off x="2347664"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3"/>
          <p:cNvSpPr>
            <a:spLocks noGrp="1"/>
          </p:cNvSpPr>
          <p:nvPr>
            <p:ph sz="quarter" idx="12"/>
          </p:nvPr>
        </p:nvSpPr>
        <p:spPr>
          <a:xfrm>
            <a:off x="3855789"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4"/>
          <p:cNvSpPr>
            <a:spLocks noGrp="1"/>
          </p:cNvSpPr>
          <p:nvPr>
            <p:ph sz="quarter" idx="13"/>
          </p:nvPr>
        </p:nvSpPr>
        <p:spPr>
          <a:xfrm>
            <a:off x="5363914"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5"/>
          <p:cNvSpPr>
            <a:spLocks noGrp="1"/>
          </p:cNvSpPr>
          <p:nvPr>
            <p:ph sz="quarter" idx="14"/>
          </p:nvPr>
        </p:nvSpPr>
        <p:spPr>
          <a:xfrm>
            <a:off x="6872039"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Main"/>
          <p:cNvSpPr>
            <a:spLocks noGrp="1"/>
          </p:cNvSpPr>
          <p:nvPr>
            <p:ph sz="quarter" idx="15"/>
          </p:nvPr>
        </p:nvSpPr>
        <p:spPr>
          <a:xfrm>
            <a:off x="823664" y="1158280"/>
            <a:ext cx="79248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63879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 5 Top 4">
    <p:spTree>
      <p:nvGrpSpPr>
        <p:cNvPr id="1" name=""/>
        <p:cNvGrpSpPr/>
        <p:nvPr/>
      </p:nvGrpSpPr>
      <p:grpSpPr>
        <a:xfrm>
          <a:off x="0" y="0"/>
          <a:ext cx="0" cy="0"/>
          <a:chOff x="0" y="0"/>
          <a:chExt cx="0" cy="0"/>
        </a:xfrm>
      </p:grpSpPr>
      <p:sp>
        <p:nvSpPr>
          <p:cNvPr id="8" name="WhiteSpace"/>
          <p:cNvSpPr/>
          <p:nvPr userDrawn="1"/>
        </p:nvSpPr>
        <p:spPr>
          <a:xfrm>
            <a:off x="395536" y="1086272"/>
            <a:ext cx="8382000" cy="51816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1"/>
          <p:cNvSpPr/>
          <p:nvPr userDrawn="1"/>
        </p:nvSpPr>
        <p:spPr>
          <a:xfrm>
            <a:off x="868611" y="476672"/>
            <a:ext cx="1416050"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2"/>
          <p:cNvSpPr/>
          <p:nvPr userDrawn="1"/>
        </p:nvSpPr>
        <p:spPr>
          <a:xfrm>
            <a:off x="2387849" y="476672"/>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3"/>
          <p:cNvSpPr/>
          <p:nvPr userDrawn="1"/>
        </p:nvSpPr>
        <p:spPr>
          <a:xfrm>
            <a:off x="3908674" y="476672"/>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ab 4"/>
          <p:cNvSpPr/>
          <p:nvPr userDrawn="1"/>
        </p:nvSpPr>
        <p:spPr>
          <a:xfrm>
            <a:off x="5427911" y="476672"/>
            <a:ext cx="1417638" cy="609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ab 5"/>
          <p:cNvSpPr/>
          <p:nvPr userDrawn="1"/>
        </p:nvSpPr>
        <p:spPr>
          <a:xfrm>
            <a:off x="6948736" y="476672"/>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1"/>
          <p:cNvSpPr>
            <a:spLocks noGrp="1"/>
          </p:cNvSpPr>
          <p:nvPr>
            <p:ph sz="quarter" idx="10"/>
          </p:nvPr>
        </p:nvSpPr>
        <p:spPr>
          <a:xfrm>
            <a:off x="868611"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Content 2"/>
          <p:cNvSpPr>
            <a:spLocks noGrp="1"/>
          </p:cNvSpPr>
          <p:nvPr>
            <p:ph sz="quarter" idx="11"/>
          </p:nvPr>
        </p:nvSpPr>
        <p:spPr>
          <a:xfrm>
            <a:off x="2376736"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3"/>
          <p:cNvSpPr>
            <a:spLocks noGrp="1"/>
          </p:cNvSpPr>
          <p:nvPr>
            <p:ph sz="quarter" idx="12"/>
          </p:nvPr>
        </p:nvSpPr>
        <p:spPr>
          <a:xfrm>
            <a:off x="3884861"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4"/>
          <p:cNvSpPr>
            <a:spLocks noGrp="1"/>
          </p:cNvSpPr>
          <p:nvPr>
            <p:ph sz="quarter" idx="13"/>
          </p:nvPr>
        </p:nvSpPr>
        <p:spPr>
          <a:xfrm>
            <a:off x="5392986"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5"/>
          <p:cNvSpPr>
            <a:spLocks noGrp="1"/>
          </p:cNvSpPr>
          <p:nvPr>
            <p:ph sz="quarter" idx="14"/>
          </p:nvPr>
        </p:nvSpPr>
        <p:spPr>
          <a:xfrm>
            <a:off x="6901111" y="476672"/>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Main"/>
          <p:cNvSpPr>
            <a:spLocks noGrp="1"/>
          </p:cNvSpPr>
          <p:nvPr>
            <p:ph sz="quarter" idx="15"/>
          </p:nvPr>
        </p:nvSpPr>
        <p:spPr>
          <a:xfrm>
            <a:off x="852736" y="1086272"/>
            <a:ext cx="79248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2047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 5 Top 5">
    <p:spTree>
      <p:nvGrpSpPr>
        <p:cNvPr id="1" name=""/>
        <p:cNvGrpSpPr/>
        <p:nvPr/>
      </p:nvGrpSpPr>
      <p:grpSpPr>
        <a:xfrm>
          <a:off x="0" y="0"/>
          <a:ext cx="0" cy="0"/>
          <a:chOff x="0" y="0"/>
          <a:chExt cx="0" cy="0"/>
        </a:xfrm>
      </p:grpSpPr>
      <p:sp>
        <p:nvSpPr>
          <p:cNvPr id="8" name="WhiteSpace"/>
          <p:cNvSpPr/>
          <p:nvPr userDrawn="1"/>
        </p:nvSpPr>
        <p:spPr>
          <a:xfrm>
            <a:off x="395536" y="1158280"/>
            <a:ext cx="8382000" cy="5181600"/>
          </a:xfrm>
          <a:prstGeom prst="roundRect">
            <a:avLst>
              <a:gd name="adj" fmla="val 7843"/>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1"/>
          <p:cNvSpPr/>
          <p:nvPr userDrawn="1"/>
        </p:nvSpPr>
        <p:spPr>
          <a:xfrm>
            <a:off x="868611" y="548680"/>
            <a:ext cx="1416050"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ab 2"/>
          <p:cNvSpPr/>
          <p:nvPr userDrawn="1"/>
        </p:nvSpPr>
        <p:spPr>
          <a:xfrm>
            <a:off x="2387849" y="54868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ab 3"/>
          <p:cNvSpPr/>
          <p:nvPr userDrawn="1"/>
        </p:nvSpPr>
        <p:spPr>
          <a:xfrm>
            <a:off x="3908674" y="548680"/>
            <a:ext cx="1417637"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ab 4"/>
          <p:cNvSpPr/>
          <p:nvPr userDrawn="1"/>
        </p:nvSpPr>
        <p:spPr>
          <a:xfrm>
            <a:off x="5427911" y="548680"/>
            <a:ext cx="1417638" cy="60960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ab 5"/>
          <p:cNvSpPr/>
          <p:nvPr userDrawn="1"/>
        </p:nvSpPr>
        <p:spPr>
          <a:xfrm>
            <a:off x="6948736" y="548680"/>
            <a:ext cx="1417638" cy="609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1"/>
          <p:cNvSpPr>
            <a:spLocks noGrp="1"/>
          </p:cNvSpPr>
          <p:nvPr>
            <p:ph sz="quarter" idx="10"/>
          </p:nvPr>
        </p:nvSpPr>
        <p:spPr>
          <a:xfrm>
            <a:off x="868611"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Content 2"/>
          <p:cNvSpPr>
            <a:spLocks noGrp="1"/>
          </p:cNvSpPr>
          <p:nvPr>
            <p:ph sz="quarter" idx="11"/>
          </p:nvPr>
        </p:nvSpPr>
        <p:spPr>
          <a:xfrm>
            <a:off x="2376736"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3"/>
          <p:cNvSpPr>
            <a:spLocks noGrp="1"/>
          </p:cNvSpPr>
          <p:nvPr>
            <p:ph sz="quarter" idx="12"/>
          </p:nvPr>
        </p:nvSpPr>
        <p:spPr>
          <a:xfrm>
            <a:off x="3884861"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4"/>
          <p:cNvSpPr>
            <a:spLocks noGrp="1"/>
          </p:cNvSpPr>
          <p:nvPr>
            <p:ph sz="quarter" idx="13"/>
          </p:nvPr>
        </p:nvSpPr>
        <p:spPr>
          <a:xfrm>
            <a:off x="5392986"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Content 5"/>
          <p:cNvSpPr>
            <a:spLocks noGrp="1"/>
          </p:cNvSpPr>
          <p:nvPr>
            <p:ph sz="quarter" idx="14"/>
          </p:nvPr>
        </p:nvSpPr>
        <p:spPr>
          <a:xfrm>
            <a:off x="6901111" y="548680"/>
            <a:ext cx="1416050" cy="60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Main"/>
          <p:cNvSpPr>
            <a:spLocks noGrp="1"/>
          </p:cNvSpPr>
          <p:nvPr>
            <p:ph sz="quarter" idx="15"/>
          </p:nvPr>
        </p:nvSpPr>
        <p:spPr>
          <a:xfrm>
            <a:off x="852736" y="1158280"/>
            <a:ext cx="79248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4762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_Right_Perspective">
    <p:spTree>
      <p:nvGrpSpPr>
        <p:cNvPr id="1" name=""/>
        <p:cNvGrpSpPr/>
        <p:nvPr/>
      </p:nvGrpSpPr>
      <p:grpSpPr>
        <a:xfrm>
          <a:off x="0" y="0"/>
          <a:ext cx="0" cy="0"/>
          <a:chOff x="0" y="0"/>
          <a:chExt cx="0" cy="0"/>
        </a:xfrm>
      </p:grpSpPr>
      <p:sp>
        <p:nvSpPr>
          <p:cNvPr id="7" name="Tab 1"/>
          <p:cNvSpPr/>
          <p:nvPr userDrawn="1"/>
        </p:nvSpPr>
        <p:spPr>
          <a:xfrm>
            <a:off x="7162800" y="1409514"/>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ab 2"/>
          <p:cNvSpPr/>
          <p:nvPr userDrawn="1"/>
        </p:nvSpPr>
        <p:spPr>
          <a:xfrm>
            <a:off x="7162800" y="260331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3"/>
          <p:cNvSpPr/>
          <p:nvPr userDrawn="1"/>
        </p:nvSpPr>
        <p:spPr>
          <a:xfrm>
            <a:off x="7162800" y="379711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4"/>
          <p:cNvSpPr/>
          <p:nvPr userDrawn="1"/>
        </p:nvSpPr>
        <p:spPr>
          <a:xfrm>
            <a:off x="7162800" y="499091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1"/>
          <p:cNvSpPr/>
          <p:nvPr userDrawn="1"/>
        </p:nvSpPr>
        <p:spPr>
          <a:xfrm>
            <a:off x="690880" y="764704"/>
            <a:ext cx="7081520" cy="5293010"/>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Left">
              <a:rot lat="0" lon="20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Content Placeholder 15"/>
          <p:cNvSpPr>
            <a:spLocks noGrp="1"/>
          </p:cNvSpPr>
          <p:nvPr>
            <p:ph sz="quarter" idx="11"/>
          </p:nvPr>
        </p:nvSpPr>
        <p:spPr>
          <a:xfrm>
            <a:off x="7315200" y="14095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4"/>
          <p:cNvSpPr>
            <a:spLocks noGrp="1"/>
          </p:cNvSpPr>
          <p:nvPr>
            <p:ph sz="quarter" idx="10"/>
          </p:nvPr>
        </p:nvSpPr>
        <p:spPr>
          <a:xfrm>
            <a:off x="685800" y="1104714"/>
            <a:ext cx="6248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5"/>
          <p:cNvSpPr>
            <a:spLocks noGrp="1"/>
          </p:cNvSpPr>
          <p:nvPr>
            <p:ph sz="quarter" idx="12"/>
          </p:nvPr>
        </p:nvSpPr>
        <p:spPr>
          <a:xfrm>
            <a:off x="7315200" y="26287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5"/>
          <p:cNvSpPr>
            <a:spLocks noGrp="1"/>
          </p:cNvSpPr>
          <p:nvPr>
            <p:ph sz="quarter" idx="13"/>
          </p:nvPr>
        </p:nvSpPr>
        <p:spPr>
          <a:xfrm>
            <a:off x="7315200" y="38479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5"/>
          <p:cNvSpPr>
            <a:spLocks noGrp="1"/>
          </p:cNvSpPr>
          <p:nvPr>
            <p:ph sz="quarter" idx="14"/>
          </p:nvPr>
        </p:nvSpPr>
        <p:spPr>
          <a:xfrm>
            <a:off x="7315200" y="50671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66629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ab_Right_Perspective">
    <p:spTree>
      <p:nvGrpSpPr>
        <p:cNvPr id="1" name=""/>
        <p:cNvGrpSpPr/>
        <p:nvPr/>
      </p:nvGrpSpPr>
      <p:grpSpPr>
        <a:xfrm>
          <a:off x="0" y="0"/>
          <a:ext cx="0" cy="0"/>
          <a:chOff x="0" y="0"/>
          <a:chExt cx="0" cy="0"/>
        </a:xfrm>
      </p:grpSpPr>
      <p:sp>
        <p:nvSpPr>
          <p:cNvPr id="7" name="Tab 1"/>
          <p:cNvSpPr/>
          <p:nvPr userDrawn="1"/>
        </p:nvSpPr>
        <p:spPr>
          <a:xfrm>
            <a:off x="7086600" y="1373088"/>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ab 2"/>
          <p:cNvSpPr/>
          <p:nvPr userDrawn="1"/>
        </p:nvSpPr>
        <p:spPr>
          <a:xfrm>
            <a:off x="7086600" y="2566888"/>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3"/>
          <p:cNvSpPr/>
          <p:nvPr userDrawn="1"/>
        </p:nvSpPr>
        <p:spPr>
          <a:xfrm>
            <a:off x="7086600" y="3760688"/>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4"/>
          <p:cNvSpPr/>
          <p:nvPr userDrawn="1"/>
        </p:nvSpPr>
        <p:spPr>
          <a:xfrm>
            <a:off x="7086600" y="4954488"/>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1"/>
          <p:cNvSpPr/>
          <p:nvPr userDrawn="1"/>
        </p:nvSpPr>
        <p:spPr>
          <a:xfrm>
            <a:off x="614680" y="728278"/>
            <a:ext cx="7081520" cy="5293010"/>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Left">
              <a:rot lat="0" lon="20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0"/>
          </p:nvPr>
        </p:nvSpPr>
        <p:spPr>
          <a:xfrm>
            <a:off x="609600" y="1068288"/>
            <a:ext cx="6248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1"/>
          </p:nvPr>
        </p:nvSpPr>
        <p:spPr>
          <a:xfrm>
            <a:off x="7239000" y="1373088"/>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2"/>
          </p:nvPr>
        </p:nvSpPr>
        <p:spPr>
          <a:xfrm>
            <a:off x="7239000" y="2592288"/>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5"/>
          <p:cNvSpPr>
            <a:spLocks noGrp="1"/>
          </p:cNvSpPr>
          <p:nvPr>
            <p:ph sz="quarter" idx="13"/>
          </p:nvPr>
        </p:nvSpPr>
        <p:spPr>
          <a:xfrm>
            <a:off x="7239000" y="3811488"/>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5"/>
          <p:cNvSpPr>
            <a:spLocks noGrp="1"/>
          </p:cNvSpPr>
          <p:nvPr>
            <p:ph sz="quarter" idx="14"/>
          </p:nvPr>
        </p:nvSpPr>
        <p:spPr>
          <a:xfrm>
            <a:off x="7239000" y="5030688"/>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3712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ab_Right_Perspective">
    <p:spTree>
      <p:nvGrpSpPr>
        <p:cNvPr id="1" name=""/>
        <p:cNvGrpSpPr/>
        <p:nvPr/>
      </p:nvGrpSpPr>
      <p:grpSpPr>
        <a:xfrm>
          <a:off x="0" y="0"/>
          <a:ext cx="0" cy="0"/>
          <a:chOff x="0" y="0"/>
          <a:chExt cx="0" cy="0"/>
        </a:xfrm>
      </p:grpSpPr>
      <p:sp>
        <p:nvSpPr>
          <p:cNvPr id="7" name="Tab 1"/>
          <p:cNvSpPr/>
          <p:nvPr userDrawn="1"/>
        </p:nvSpPr>
        <p:spPr>
          <a:xfrm>
            <a:off x="7162800" y="148152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ab 2"/>
          <p:cNvSpPr/>
          <p:nvPr userDrawn="1"/>
        </p:nvSpPr>
        <p:spPr>
          <a:xfrm>
            <a:off x="7162800" y="267532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3"/>
          <p:cNvSpPr/>
          <p:nvPr userDrawn="1"/>
        </p:nvSpPr>
        <p:spPr>
          <a:xfrm>
            <a:off x="7162800" y="3869122"/>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4"/>
          <p:cNvSpPr/>
          <p:nvPr userDrawn="1"/>
        </p:nvSpPr>
        <p:spPr>
          <a:xfrm>
            <a:off x="7162800" y="5062922"/>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1"/>
          <p:cNvSpPr/>
          <p:nvPr userDrawn="1"/>
        </p:nvSpPr>
        <p:spPr>
          <a:xfrm>
            <a:off x="690880" y="836712"/>
            <a:ext cx="7081520" cy="5293010"/>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Left">
              <a:rot lat="0" lon="20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0"/>
          </p:nvPr>
        </p:nvSpPr>
        <p:spPr>
          <a:xfrm>
            <a:off x="685800" y="1176722"/>
            <a:ext cx="6248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1"/>
          </p:nvPr>
        </p:nvSpPr>
        <p:spPr>
          <a:xfrm>
            <a:off x="7315200" y="1481522"/>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2"/>
          </p:nvPr>
        </p:nvSpPr>
        <p:spPr>
          <a:xfrm>
            <a:off x="7315200" y="2700722"/>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5"/>
          <p:cNvSpPr>
            <a:spLocks noGrp="1"/>
          </p:cNvSpPr>
          <p:nvPr>
            <p:ph sz="quarter" idx="13"/>
          </p:nvPr>
        </p:nvSpPr>
        <p:spPr>
          <a:xfrm>
            <a:off x="7315200" y="3919922"/>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5"/>
          <p:cNvSpPr>
            <a:spLocks noGrp="1"/>
          </p:cNvSpPr>
          <p:nvPr>
            <p:ph sz="quarter" idx="14"/>
          </p:nvPr>
        </p:nvSpPr>
        <p:spPr>
          <a:xfrm>
            <a:off x="7315200" y="5139122"/>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27765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ab_Right_Perspective">
    <p:spTree>
      <p:nvGrpSpPr>
        <p:cNvPr id="1" name=""/>
        <p:cNvGrpSpPr/>
        <p:nvPr/>
      </p:nvGrpSpPr>
      <p:grpSpPr>
        <a:xfrm>
          <a:off x="0" y="0"/>
          <a:ext cx="0" cy="0"/>
          <a:chOff x="0" y="0"/>
          <a:chExt cx="0" cy="0"/>
        </a:xfrm>
      </p:grpSpPr>
      <p:sp>
        <p:nvSpPr>
          <p:cNvPr id="7" name="Tab 1"/>
          <p:cNvSpPr/>
          <p:nvPr userDrawn="1"/>
        </p:nvSpPr>
        <p:spPr>
          <a:xfrm>
            <a:off x="7086600" y="140951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ab 2"/>
          <p:cNvSpPr/>
          <p:nvPr userDrawn="1"/>
        </p:nvSpPr>
        <p:spPr>
          <a:xfrm>
            <a:off x="7086600" y="260331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ab 3"/>
          <p:cNvSpPr/>
          <p:nvPr userDrawn="1"/>
        </p:nvSpPr>
        <p:spPr>
          <a:xfrm>
            <a:off x="7086600" y="3797114"/>
            <a:ext cx="1905000" cy="914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ab 4"/>
          <p:cNvSpPr/>
          <p:nvPr userDrawn="1"/>
        </p:nvSpPr>
        <p:spPr>
          <a:xfrm>
            <a:off x="7086600" y="4990914"/>
            <a:ext cx="1905000"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1"/>
          <p:cNvSpPr/>
          <p:nvPr userDrawn="1"/>
        </p:nvSpPr>
        <p:spPr>
          <a:xfrm>
            <a:off x="614680" y="764704"/>
            <a:ext cx="7081520" cy="5293010"/>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Left">
              <a:rot lat="0" lon="20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4"/>
          <p:cNvSpPr>
            <a:spLocks noGrp="1"/>
          </p:cNvSpPr>
          <p:nvPr>
            <p:ph sz="quarter" idx="10"/>
          </p:nvPr>
        </p:nvSpPr>
        <p:spPr>
          <a:xfrm>
            <a:off x="609600" y="1104714"/>
            <a:ext cx="62484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1"/>
          </p:nvPr>
        </p:nvSpPr>
        <p:spPr>
          <a:xfrm>
            <a:off x="7239000" y="14095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2"/>
          </p:nvPr>
        </p:nvSpPr>
        <p:spPr>
          <a:xfrm>
            <a:off x="7239000" y="26287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5"/>
          <p:cNvSpPr>
            <a:spLocks noGrp="1"/>
          </p:cNvSpPr>
          <p:nvPr>
            <p:ph sz="quarter" idx="13"/>
          </p:nvPr>
        </p:nvSpPr>
        <p:spPr>
          <a:xfrm>
            <a:off x="7239000" y="38479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5"/>
          <p:cNvSpPr>
            <a:spLocks noGrp="1"/>
          </p:cNvSpPr>
          <p:nvPr>
            <p:ph sz="quarter" idx="14"/>
          </p:nvPr>
        </p:nvSpPr>
        <p:spPr>
          <a:xfrm>
            <a:off x="7239000" y="5067114"/>
            <a:ext cx="17526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871104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251520" y="260648"/>
            <a:ext cx="8229600" cy="706090"/>
          </a:xfrm>
          <a:prstGeom prst="rect">
            <a:avLst/>
          </a:prstGeom>
        </p:spPr>
        <p:txBody>
          <a:bodyPr/>
          <a:lstStyle>
            <a:lvl1pPr algn="l">
              <a:defRPr/>
            </a:lvl1pPr>
          </a:lstStyle>
          <a:p>
            <a:r>
              <a:rPr lang="pt-BR" smtClean="0"/>
              <a:t>Clique para editar o título mestre</a:t>
            </a:r>
            <a:endParaRPr lang="pt-BR" dirty="0"/>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A7CC37F9-6812-488D-B450-5846722A9D88}" type="datetimeFigureOut">
              <a:rPr lang="pt-BR"/>
              <a:pPr>
                <a:defRPr/>
              </a:pPr>
              <a:t>09/10/2014</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744F7CA-CE23-496E-9D50-4F9A88E8E0CB}" type="slidenum">
              <a:rPr lang="pt-BR"/>
              <a:pPr>
                <a:defRPr/>
              </a:pPr>
              <a:t>‹nº›</a:t>
            </a:fld>
            <a:endParaRPr lang="pt-BR"/>
          </a:p>
        </p:txBody>
      </p:sp>
    </p:spTree>
    <p:extLst>
      <p:ext uri="{BB962C8B-B14F-4D97-AF65-F5344CB8AC3E}">
        <p14:creationId xmlns:p14="http://schemas.microsoft.com/office/powerpoint/2010/main" val="22080525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C1B16FA1-3F7C-444D-89CD-6BCAA19CA206}" type="datetimeFigureOut">
              <a:rPr lang="pt-BR"/>
              <a:pPr>
                <a:defRPr/>
              </a:pPr>
              <a:t>09/10/2014</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D68349E-A7A1-45DF-8F60-C4E52126AECD}" type="slidenum">
              <a:rPr lang="pt-BR"/>
              <a:pPr>
                <a:defRPr/>
              </a:pPr>
              <a:t>‹nº›</a:t>
            </a:fld>
            <a:endParaRPr lang="pt-BR"/>
          </a:p>
        </p:txBody>
      </p:sp>
    </p:spTree>
    <p:extLst>
      <p:ext uri="{BB962C8B-B14F-4D97-AF65-F5344CB8AC3E}">
        <p14:creationId xmlns:p14="http://schemas.microsoft.com/office/powerpoint/2010/main" val="19581034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_Big_Square">
    <p:spTree>
      <p:nvGrpSpPr>
        <p:cNvPr id="1" name=""/>
        <p:cNvGrpSpPr/>
        <p:nvPr/>
      </p:nvGrpSpPr>
      <p:grpSpPr>
        <a:xfrm>
          <a:off x="0" y="0"/>
          <a:ext cx="0" cy="0"/>
          <a:chOff x="0" y="0"/>
          <a:chExt cx="0" cy="0"/>
        </a:xfrm>
      </p:grpSpPr>
      <p:sp>
        <p:nvSpPr>
          <p:cNvPr id="4" name="Rectangle 5"/>
          <p:cNvSpPr/>
          <p:nvPr userDrawn="1"/>
        </p:nvSpPr>
        <p:spPr>
          <a:xfrm>
            <a:off x="381000" y="228600"/>
            <a:ext cx="8382000" cy="54864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sz="quarter" idx="10"/>
          </p:nvPr>
        </p:nvSpPr>
        <p:spPr>
          <a:xfrm>
            <a:off x="838200" y="609600"/>
            <a:ext cx="7467600" cy="4800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37083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4" name="Rounded Rectangle 1"/>
          <p:cNvSpPr/>
          <p:nvPr userDrawn="1"/>
        </p:nvSpPr>
        <p:spPr>
          <a:xfrm>
            <a:off x="381000" y="1524000"/>
            <a:ext cx="8382000" cy="4191000"/>
          </a:xfrm>
          <a:prstGeom prst="roundRect">
            <a:avLst>
              <a:gd name="adj" fmla="val 564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2"/>
          <p:cNvSpPr/>
          <p:nvPr userDrawn="1"/>
        </p:nvSpPr>
        <p:spPr>
          <a:xfrm>
            <a:off x="381000" y="228600"/>
            <a:ext cx="8382000" cy="9906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 Placeholder 4"/>
          <p:cNvSpPr>
            <a:spLocks noGrp="1"/>
          </p:cNvSpPr>
          <p:nvPr>
            <p:ph type="body" sz="quarter" idx="10"/>
          </p:nvPr>
        </p:nvSpPr>
        <p:spPr>
          <a:xfrm>
            <a:off x="838200" y="228600"/>
            <a:ext cx="8077200" cy="91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6"/>
          <p:cNvSpPr>
            <a:spLocks noGrp="1"/>
          </p:cNvSpPr>
          <p:nvPr>
            <p:ph sz="quarter" idx="11"/>
          </p:nvPr>
        </p:nvSpPr>
        <p:spPr>
          <a:xfrm>
            <a:off x="838200" y="1752600"/>
            <a:ext cx="7924800" cy="4495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993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_Big">
    <p:spTree>
      <p:nvGrpSpPr>
        <p:cNvPr id="1" name=""/>
        <p:cNvGrpSpPr/>
        <p:nvPr/>
      </p:nvGrpSpPr>
      <p:grpSpPr>
        <a:xfrm>
          <a:off x="0" y="0"/>
          <a:ext cx="0" cy="0"/>
          <a:chOff x="0" y="0"/>
          <a:chExt cx="0" cy="0"/>
        </a:xfrm>
      </p:grpSpPr>
      <p:sp>
        <p:nvSpPr>
          <p:cNvPr id="4" name="Rounded Rectangle 1"/>
          <p:cNvSpPr/>
          <p:nvPr userDrawn="1"/>
        </p:nvSpPr>
        <p:spPr>
          <a:xfrm>
            <a:off x="395288" y="76200"/>
            <a:ext cx="8382000" cy="3200400"/>
          </a:xfrm>
          <a:prstGeom prst="roundRect">
            <a:avLst>
              <a:gd name="adj" fmla="val 564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2"/>
          <p:cNvSpPr/>
          <p:nvPr userDrawn="1"/>
        </p:nvSpPr>
        <p:spPr>
          <a:xfrm>
            <a:off x="427038" y="3505200"/>
            <a:ext cx="8382000" cy="2209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Content Placeholder 4"/>
          <p:cNvSpPr>
            <a:spLocks noGrp="1"/>
          </p:cNvSpPr>
          <p:nvPr>
            <p:ph sz="quarter" idx="10"/>
          </p:nvPr>
        </p:nvSpPr>
        <p:spPr>
          <a:xfrm>
            <a:off x="838200" y="457200"/>
            <a:ext cx="7543800" cy="2667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1"/>
          </p:nvPr>
        </p:nvSpPr>
        <p:spPr>
          <a:xfrm>
            <a:off x="838200" y="3810000"/>
            <a:ext cx="7543800" cy="1600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143037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Stacked">
    <p:spTree>
      <p:nvGrpSpPr>
        <p:cNvPr id="1" name=""/>
        <p:cNvGrpSpPr/>
        <p:nvPr/>
      </p:nvGrpSpPr>
      <p:grpSpPr>
        <a:xfrm>
          <a:off x="0" y="0"/>
          <a:ext cx="0" cy="0"/>
          <a:chOff x="0" y="0"/>
          <a:chExt cx="0" cy="0"/>
        </a:xfrm>
      </p:grpSpPr>
      <p:sp>
        <p:nvSpPr>
          <p:cNvPr id="4" name="Rounded Rectangle 1"/>
          <p:cNvSpPr/>
          <p:nvPr userDrawn="1"/>
        </p:nvSpPr>
        <p:spPr>
          <a:xfrm>
            <a:off x="381000" y="12700"/>
            <a:ext cx="8382000" cy="25781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2"/>
          <p:cNvSpPr/>
          <p:nvPr userDrawn="1"/>
        </p:nvSpPr>
        <p:spPr>
          <a:xfrm>
            <a:off x="371475" y="2743200"/>
            <a:ext cx="8382000" cy="25781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Content Placeholder 4"/>
          <p:cNvSpPr>
            <a:spLocks noGrp="1"/>
          </p:cNvSpPr>
          <p:nvPr>
            <p:ph sz="quarter" idx="10"/>
          </p:nvPr>
        </p:nvSpPr>
        <p:spPr>
          <a:xfrm>
            <a:off x="838200" y="469900"/>
            <a:ext cx="7467600" cy="174195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1"/>
          </p:nvPr>
        </p:nvSpPr>
        <p:spPr>
          <a:xfrm>
            <a:off x="838200" y="3048000"/>
            <a:ext cx="7467600" cy="174195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741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ide_Perspective">
    <p:spTree>
      <p:nvGrpSpPr>
        <p:cNvPr id="1" name=""/>
        <p:cNvGrpSpPr/>
        <p:nvPr/>
      </p:nvGrpSpPr>
      <p:grpSpPr>
        <a:xfrm>
          <a:off x="0" y="0"/>
          <a:ext cx="0" cy="0"/>
          <a:chOff x="0" y="0"/>
          <a:chExt cx="0" cy="0"/>
        </a:xfrm>
      </p:grpSpPr>
      <p:sp>
        <p:nvSpPr>
          <p:cNvPr id="4" name="Rounded Rectangle 1"/>
          <p:cNvSpPr/>
          <p:nvPr userDrawn="1"/>
        </p:nvSpPr>
        <p:spPr>
          <a:xfrm>
            <a:off x="-156592" y="609600"/>
            <a:ext cx="4904040" cy="5348530"/>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Above" fov="1800000">
              <a:rot lat="600000" lon="19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2"/>
          <p:cNvSpPr/>
          <p:nvPr userDrawn="1"/>
        </p:nvSpPr>
        <p:spPr>
          <a:xfrm>
            <a:off x="4420488" y="685800"/>
            <a:ext cx="4904040" cy="5348530"/>
          </a:xfrm>
          <a:prstGeom prst="roundRect">
            <a:avLst>
              <a:gd name="adj" fmla="val 4445"/>
            </a:avLst>
          </a:prstGeom>
          <a:solidFill>
            <a:schemeClr val="bg1"/>
          </a:solidFill>
          <a:ln>
            <a:noFill/>
          </a:ln>
          <a:effectLst>
            <a:outerShdw blurRad="50800" dist="38100" dir="2700000" algn="tl" rotWithShape="0">
              <a:prstClr val="black">
                <a:alpha val="40000"/>
              </a:prstClr>
            </a:outerShdw>
            <a:reflection blurRad="6350" stA="52000" endA="300" endPos="10000" dir="5400000" sy="-100000" algn="bl" rotWithShape="0"/>
          </a:effectLst>
          <a:scene3d>
            <a:camera prst="perspectiveAbove" fov="1800000">
              <a:rot lat="6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Content Placeholder 4"/>
          <p:cNvSpPr>
            <a:spLocks noGrp="1"/>
          </p:cNvSpPr>
          <p:nvPr>
            <p:ph sz="quarter" idx="10"/>
          </p:nvPr>
        </p:nvSpPr>
        <p:spPr>
          <a:xfrm>
            <a:off x="676528" y="807446"/>
            <a:ext cx="3077236" cy="468912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4"/>
          <p:cNvSpPr>
            <a:spLocks noGrp="1"/>
          </p:cNvSpPr>
          <p:nvPr>
            <p:ph sz="quarter" idx="11"/>
          </p:nvPr>
        </p:nvSpPr>
        <p:spPr>
          <a:xfrm>
            <a:off x="5563488" y="873410"/>
            <a:ext cx="3077236" cy="4689122"/>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52565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1"/>
          <a:srcRect/>
          <a:stretch>
            <a:fillRect/>
          </a:stretch>
        </a:blipFill>
        <a:effectLst/>
      </p:bgPr>
    </p:bg>
    <p:spTree>
      <p:nvGrpSpPr>
        <p:cNvPr id="1" name=""/>
        <p:cNvGrpSpPr/>
        <p:nvPr/>
      </p:nvGrpSpPr>
      <p:grpSpPr>
        <a:xfrm>
          <a:off x="0" y="0"/>
          <a:ext cx="0" cy="0"/>
          <a:chOff x="0" y="0"/>
          <a:chExt cx="0" cy="0"/>
        </a:xfrm>
      </p:grpSpPr>
      <p:sp>
        <p:nvSpPr>
          <p:cNvPr id="14" name="Color"/>
          <p:cNvSpPr/>
          <p:nvPr userDrawn="1"/>
        </p:nvSpPr>
        <p:spPr>
          <a:xfrm>
            <a:off x="0" y="0"/>
            <a:ext cx="9144000" cy="6858000"/>
          </a:xfrm>
          <a:prstGeom prst="rect">
            <a:avLst/>
          </a:prstGeom>
          <a:gradFill flip="none" rotWithShape="1">
            <a:gsLst>
              <a:gs pos="0">
                <a:srgbClr val="538A89"/>
              </a:gs>
              <a:gs pos="100000">
                <a:srgbClr val="030D2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027" name="Picture 2" descr="\\srv-hb10\Arquivos\Marketing\Acesso Público\Arquivos 2012\UNIHB\fundo2.jpg"/>
          <p:cNvPicPr>
            <a:picLocks noChangeAspect="1" noChangeArrowheads="1"/>
          </p:cNvPicPr>
          <p:nvPr userDrawn="1"/>
        </p:nvPicPr>
        <p:blipFill>
          <a:blip r:embed="rId52" cstate="email">
            <a:extLst>
              <a:ext uri="{28A0092B-C50C-407E-A947-70E740481C1C}">
                <a14:useLocalDpi xmlns:a14="http://schemas.microsoft.com/office/drawing/2010/main"/>
              </a:ext>
            </a:extLst>
          </a:blip>
          <a:srcRect/>
          <a:stretch>
            <a:fillRect/>
          </a:stretch>
        </p:blipFill>
        <p:spPr bwMode="auto">
          <a:xfrm>
            <a:off x="-79375" y="-107950"/>
            <a:ext cx="9302750" cy="696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ela 1"/>
          <p:cNvGraphicFramePr>
            <a:graphicFrameLocks noGrp="1"/>
          </p:cNvGraphicFramePr>
          <p:nvPr userDrawn="1">
            <p:extLst>
              <p:ext uri="{D42A27DB-BD31-4B8C-83A1-F6EECF244321}">
                <p14:modId xmlns:p14="http://schemas.microsoft.com/office/powerpoint/2010/main" val="1399041849"/>
              </p:ext>
            </p:extLst>
          </p:nvPr>
        </p:nvGraphicFramePr>
        <p:xfrm>
          <a:off x="3059832" y="6525344"/>
          <a:ext cx="3024336" cy="253365"/>
        </p:xfrm>
        <a:graphic>
          <a:graphicData uri="http://schemas.openxmlformats.org/drawingml/2006/table">
            <a:tbl>
              <a:tblPr>
                <a:tableStyleId>{5C22544A-7EE6-4342-B048-85BDC9FD1C3A}</a:tableStyleId>
              </a:tblPr>
              <a:tblGrid>
                <a:gridCol w="756084"/>
                <a:gridCol w="756084"/>
                <a:gridCol w="756084"/>
                <a:gridCol w="756084"/>
              </a:tblGrid>
              <a:tr h="203250">
                <a:tc>
                  <a:txBody>
                    <a:bodyPr/>
                    <a:lstStyle/>
                    <a:p>
                      <a:pPr algn="ctr" fontAlgn="ctr"/>
                      <a:r>
                        <a:rPr lang="en-US" sz="800" b="0" i="0" u="none" strike="noStrike" dirty="0" err="1" smtClean="0">
                          <a:solidFill>
                            <a:schemeClr val="bg1"/>
                          </a:solidFill>
                          <a:effectLst/>
                          <a:latin typeface="+mn-lt"/>
                        </a:rPr>
                        <a:t>Desenvolvimento</a:t>
                      </a:r>
                      <a:endParaRPr lang="pt-BR" sz="800" b="0" i="0" u="none" strike="noStrike" dirty="0">
                        <a:solidFill>
                          <a:schemeClr val="bg1"/>
                        </a:solidFill>
                        <a:effectLst/>
                        <a:latin typeface="Calibri"/>
                      </a:endParaRPr>
                    </a:p>
                  </a:txBody>
                  <a:tcPr marL="9525" marR="9525" marT="9525" marB="0"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pt-BR" sz="800" b="0" u="none" strike="noStrike" dirty="0" smtClean="0">
                          <a:solidFill>
                            <a:schemeClr val="bg1"/>
                          </a:solidFill>
                          <a:effectLst/>
                        </a:rPr>
                        <a:t>Cobol Puro</a:t>
                      </a:r>
                      <a:endParaRPr lang="pt-BR" sz="800" b="0" i="0" u="none" strike="noStrike" dirty="0">
                        <a:solidFill>
                          <a:schemeClr val="bg1"/>
                        </a:solidFill>
                        <a:effectLst/>
                        <a:latin typeface="Calibri"/>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pt-BR" sz="800" b="0" u="none" strike="noStrike" dirty="0" smtClean="0">
                          <a:solidFill>
                            <a:schemeClr val="bg1"/>
                          </a:solidFill>
                          <a:effectLst/>
                        </a:rPr>
                        <a:t>Manipulação de arquivos</a:t>
                      </a:r>
                      <a:endParaRPr lang="pt-BR" sz="800" b="0" i="0" u="none" strike="noStrike" dirty="0">
                        <a:solidFill>
                          <a:schemeClr val="bg1"/>
                        </a:solidFill>
                        <a:effectLst/>
                        <a:latin typeface="Calibri"/>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800" b="0" i="0" u="none" strike="noStrike" dirty="0" smtClean="0">
                          <a:solidFill>
                            <a:schemeClr val="bg1"/>
                          </a:solidFill>
                          <a:effectLst/>
                          <a:latin typeface="Calibri"/>
                        </a:rPr>
                        <a:t>0241</a:t>
                      </a:r>
                      <a:endParaRPr lang="pt-BR" sz="800" b="0" i="0" u="none" strike="noStrike" dirty="0">
                        <a:solidFill>
                          <a:schemeClr val="bg1"/>
                        </a:solidFill>
                        <a:effectLst/>
                        <a:latin typeface="Calibri"/>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bl>
          </a:graphicData>
        </a:graphic>
      </p:graphicFrame>
    </p:spTree>
    <p:custDataLst>
      <p:tags r:id="rId50"/>
    </p:custDataLst>
    <p:extLst>
      <p:ext uri="{BB962C8B-B14F-4D97-AF65-F5344CB8AC3E}">
        <p14:creationId xmlns:p14="http://schemas.microsoft.com/office/powerpoint/2010/main" val="600307876"/>
      </p:ext>
    </p:extLst>
  </p:cSld>
  <p:clrMap bg1="lt1" tx1="dk1" bg2="lt2" tx2="dk2" accent1="accent1" accent2="accent2" accent3="accent3" accent4="accent4" accent5="accent5" accent6="accent6" hlink="hlink" folHlink="folHlink"/>
  <p:sldLayoutIdLst>
    <p:sldLayoutId id="2147483865" r:id="rId1"/>
    <p:sldLayoutId id="2147483912"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892" r:id="rId29"/>
    <p:sldLayoutId id="2147483893" r:id="rId30"/>
    <p:sldLayoutId id="2147483894" r:id="rId31"/>
    <p:sldLayoutId id="2147483895" r:id="rId32"/>
    <p:sldLayoutId id="2147483896" r:id="rId33"/>
    <p:sldLayoutId id="2147483897" r:id="rId34"/>
    <p:sldLayoutId id="2147483898" r:id="rId35"/>
    <p:sldLayoutId id="2147483899" r:id="rId36"/>
    <p:sldLayoutId id="2147483900" r:id="rId37"/>
    <p:sldLayoutId id="2147483901" r:id="rId38"/>
    <p:sldLayoutId id="2147483902" r:id="rId39"/>
    <p:sldLayoutId id="2147483903" r:id="rId40"/>
    <p:sldLayoutId id="2147483904" r:id="rId41"/>
    <p:sldLayoutId id="2147483905" r:id="rId42"/>
    <p:sldLayoutId id="2147483906" r:id="rId43"/>
    <p:sldLayoutId id="2147483907" r:id="rId44"/>
    <p:sldLayoutId id="2147483908" r:id="rId45"/>
    <p:sldLayoutId id="2147483909" r:id="rId46"/>
    <p:sldLayoutId id="2147483910" r:id="rId47"/>
    <p:sldLayoutId id="2147483911" r:id="rId48"/>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5.xml"/><Relationship Id="rId1" Type="http://schemas.openxmlformats.org/officeDocument/2006/relationships/tags" Target="../tags/tag103.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6.xml"/><Relationship Id="rId1" Type="http://schemas.openxmlformats.org/officeDocument/2006/relationships/tags" Target="../tags/tag104.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5.xml"/><Relationship Id="rId1" Type="http://schemas.openxmlformats.org/officeDocument/2006/relationships/tags" Target="../tags/tag10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6.xml"/><Relationship Id="rId1" Type="http://schemas.openxmlformats.org/officeDocument/2006/relationships/tags" Target="../tags/tag106.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5.xml"/><Relationship Id="rId1" Type="http://schemas.openxmlformats.org/officeDocument/2006/relationships/tags" Target="../tags/tag10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108.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5.xml"/><Relationship Id="rId1" Type="http://schemas.openxmlformats.org/officeDocument/2006/relationships/tags" Target="../tags/tag109.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6.xml"/><Relationship Id="rId1" Type="http://schemas.openxmlformats.org/officeDocument/2006/relationships/tags" Target="../tags/tag110.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5.xml"/><Relationship Id="rId1" Type="http://schemas.openxmlformats.org/officeDocument/2006/relationships/tags" Target="../tags/tag111.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6.xml"/><Relationship Id="rId1" Type="http://schemas.openxmlformats.org/officeDocument/2006/relationships/tags" Target="../tags/tag1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5.xml"/><Relationship Id="rId1" Type="http://schemas.openxmlformats.org/officeDocument/2006/relationships/tags" Target="../tags/tag113.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5.xml"/><Relationship Id="rId1" Type="http://schemas.openxmlformats.org/officeDocument/2006/relationships/tags" Target="../tags/tag114.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5.xml"/><Relationship Id="rId1" Type="http://schemas.openxmlformats.org/officeDocument/2006/relationships/tags" Target="../tags/tag116.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6.xml"/><Relationship Id="rId1" Type="http://schemas.openxmlformats.org/officeDocument/2006/relationships/tags" Target="../tags/tag11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6.xml"/><Relationship Id="rId1" Type="http://schemas.openxmlformats.org/officeDocument/2006/relationships/tags" Target="../tags/tag118.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6.xml"/><Relationship Id="rId1" Type="http://schemas.openxmlformats.org/officeDocument/2006/relationships/tags" Target="../tags/tag119.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tags" Target="../tags/tag120.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6.xml"/><Relationship Id="rId1" Type="http://schemas.openxmlformats.org/officeDocument/2006/relationships/tags" Target="../tags/tag121.xml"/><Relationship Id="rId4" Type="http://schemas.openxmlformats.org/officeDocument/2006/relationships/image" Target="../media/image11.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6.xml"/><Relationship Id="rId1" Type="http://schemas.openxmlformats.org/officeDocument/2006/relationships/tags" Target="../tags/tag1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123.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12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5.xml"/><Relationship Id="rId1" Type="http://schemas.openxmlformats.org/officeDocument/2006/relationships/tags" Target="../tags/tag125.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5.xml"/><Relationship Id="rId1" Type="http://schemas.openxmlformats.org/officeDocument/2006/relationships/tags" Target="../tags/tag126.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6.xml"/><Relationship Id="rId1" Type="http://schemas.openxmlformats.org/officeDocument/2006/relationships/tags" Target="../tags/tag127.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128.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6.xml"/><Relationship Id="rId1" Type="http://schemas.openxmlformats.org/officeDocument/2006/relationships/tags" Target="../tags/tag129.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6.xml"/><Relationship Id="rId1" Type="http://schemas.openxmlformats.org/officeDocument/2006/relationships/tags" Target="../tags/tag130.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6.xml"/><Relationship Id="rId1" Type="http://schemas.openxmlformats.org/officeDocument/2006/relationships/tags" Target="../tags/tag131.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6.xml"/><Relationship Id="rId1" Type="http://schemas.openxmlformats.org/officeDocument/2006/relationships/tags" Target="../tags/tag13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8.xml"/><Relationship Id="rId1" Type="http://schemas.openxmlformats.org/officeDocument/2006/relationships/tags" Target="../tags/tag1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6.xml"/><Relationship Id="rId1" Type="http://schemas.openxmlformats.org/officeDocument/2006/relationships/tags" Target="../tags/tag134.xml"/><Relationship Id="rId4" Type="http://schemas.openxmlformats.org/officeDocument/2006/relationships/image" Target="../media/image11.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6.xml"/><Relationship Id="rId1" Type="http://schemas.openxmlformats.org/officeDocument/2006/relationships/tags" Target="../tags/tag135.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5.xml"/><Relationship Id="rId1" Type="http://schemas.openxmlformats.org/officeDocument/2006/relationships/tags" Target="../tags/tag136.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6.xml"/><Relationship Id="rId1" Type="http://schemas.openxmlformats.org/officeDocument/2006/relationships/tags" Target="../tags/tag137.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6.xml"/><Relationship Id="rId1" Type="http://schemas.openxmlformats.org/officeDocument/2006/relationships/tags" Target="../tags/tag138.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5.xml"/><Relationship Id="rId1" Type="http://schemas.openxmlformats.org/officeDocument/2006/relationships/tags" Target="../tags/tag139.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6.xml"/><Relationship Id="rId1" Type="http://schemas.openxmlformats.org/officeDocument/2006/relationships/tags" Target="../tags/tag140.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5.xml"/><Relationship Id="rId1" Type="http://schemas.openxmlformats.org/officeDocument/2006/relationships/tags" Target="../tags/tag141.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6.xml"/><Relationship Id="rId1" Type="http://schemas.openxmlformats.org/officeDocument/2006/relationships/tags" Target="../tags/tag14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9.xml"/><Relationship Id="rId1" Type="http://schemas.openxmlformats.org/officeDocument/2006/relationships/tags" Target="../tags/tag1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6.xml"/><Relationship Id="rId1" Type="http://schemas.openxmlformats.org/officeDocument/2006/relationships/tags" Target="../tags/tag143.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5.xml"/><Relationship Id="rId1" Type="http://schemas.openxmlformats.org/officeDocument/2006/relationships/tags" Target="../tags/tag144.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6.xml"/><Relationship Id="rId1" Type="http://schemas.openxmlformats.org/officeDocument/2006/relationships/tags" Target="../tags/tag146.xml"/><Relationship Id="rId4" Type="http://schemas.openxmlformats.org/officeDocument/2006/relationships/image" Target="../media/image11.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6.xml"/><Relationship Id="rId1" Type="http://schemas.openxmlformats.org/officeDocument/2006/relationships/tags" Target="../tags/tag14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6.xml"/><Relationship Id="rId1" Type="http://schemas.openxmlformats.org/officeDocument/2006/relationships/tags" Target="../tags/tag148.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5.xml"/><Relationship Id="rId1" Type="http://schemas.openxmlformats.org/officeDocument/2006/relationships/tags" Target="../tags/tag149.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150.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6.xml"/><Relationship Id="rId1" Type="http://schemas.openxmlformats.org/officeDocument/2006/relationships/tags" Target="../tags/tag151.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6.xml"/><Relationship Id="rId1" Type="http://schemas.openxmlformats.org/officeDocument/2006/relationships/tags" Target="../tags/tag15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0.xml"/><Relationship Id="rId1" Type="http://schemas.openxmlformats.org/officeDocument/2006/relationships/tags" Target="../tags/tag18.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5.xml"/><Relationship Id="rId1" Type="http://schemas.openxmlformats.org/officeDocument/2006/relationships/tags" Target="../tags/tag153.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5.xml"/><Relationship Id="rId1" Type="http://schemas.openxmlformats.org/officeDocument/2006/relationships/tags" Target="../tags/tag154.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6.xml"/><Relationship Id="rId1" Type="http://schemas.openxmlformats.org/officeDocument/2006/relationships/tags" Target="../tags/tag155.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5.xml"/><Relationship Id="rId1" Type="http://schemas.openxmlformats.org/officeDocument/2006/relationships/tags" Target="../tags/tag156.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5.xml"/><Relationship Id="rId1" Type="http://schemas.openxmlformats.org/officeDocument/2006/relationships/tags" Target="../tags/tag157.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6.xml"/><Relationship Id="rId1" Type="http://schemas.openxmlformats.org/officeDocument/2006/relationships/tags" Target="../tags/tag158.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6.xml"/><Relationship Id="rId1" Type="http://schemas.openxmlformats.org/officeDocument/2006/relationships/tags" Target="../tags/tag159.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5.xml"/><Relationship Id="rId1" Type="http://schemas.openxmlformats.org/officeDocument/2006/relationships/tags" Target="../tags/tag160.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161.xml"/><Relationship Id="rId4" Type="http://schemas.openxmlformats.org/officeDocument/2006/relationships/image" Target="../media/image37.pn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6.xml"/><Relationship Id="rId1" Type="http://schemas.openxmlformats.org/officeDocument/2006/relationships/tags" Target="../tags/tag16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1.xml"/><Relationship Id="rId1" Type="http://schemas.openxmlformats.org/officeDocument/2006/relationships/tags" Target="../tags/tag19.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47.xml"/><Relationship Id="rId1" Type="http://schemas.openxmlformats.org/officeDocument/2006/relationships/tags" Target="../tags/tag163.xml"/><Relationship Id="rId4" Type="http://schemas.openxmlformats.org/officeDocument/2006/relationships/image" Target="../media/image38.png"/></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6.xml"/><Relationship Id="rId1" Type="http://schemas.openxmlformats.org/officeDocument/2006/relationships/tags" Target="../tags/tag164.xml"/><Relationship Id="rId4" Type="http://schemas.openxmlformats.org/officeDocument/2006/relationships/image" Target="../media/image39.pn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5.xml"/><Relationship Id="rId1" Type="http://schemas.openxmlformats.org/officeDocument/2006/relationships/tags" Target="../tags/tag165.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6.xml"/><Relationship Id="rId1" Type="http://schemas.openxmlformats.org/officeDocument/2006/relationships/tags" Target="../tags/tag166.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5.xml"/><Relationship Id="rId1" Type="http://schemas.openxmlformats.org/officeDocument/2006/relationships/tags" Target="../tags/tag167.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6.xml"/><Relationship Id="rId1" Type="http://schemas.openxmlformats.org/officeDocument/2006/relationships/tags" Target="../tags/tag168.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47.xml"/><Relationship Id="rId1" Type="http://schemas.openxmlformats.org/officeDocument/2006/relationships/tags" Target="../tags/tag169.xml"/><Relationship Id="rId4" Type="http://schemas.openxmlformats.org/officeDocument/2006/relationships/image" Target="../media/image40.pn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5.xml"/><Relationship Id="rId1" Type="http://schemas.openxmlformats.org/officeDocument/2006/relationships/tags" Target="../tags/tag170.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5.xml"/><Relationship Id="rId1" Type="http://schemas.openxmlformats.org/officeDocument/2006/relationships/tags" Target="../tags/tag171.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5.xml"/><Relationship Id="rId1" Type="http://schemas.openxmlformats.org/officeDocument/2006/relationships/tags" Target="../tags/tag17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2.xml"/><Relationship Id="rId1" Type="http://schemas.openxmlformats.org/officeDocument/2006/relationships/tags" Target="../tags/tag20.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5.xml"/><Relationship Id="rId1" Type="http://schemas.openxmlformats.org/officeDocument/2006/relationships/tags" Target="../tags/tag173.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5.xml"/><Relationship Id="rId1" Type="http://schemas.openxmlformats.org/officeDocument/2006/relationships/tags" Target="../tags/tag174.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6.xml"/><Relationship Id="rId1" Type="http://schemas.openxmlformats.org/officeDocument/2006/relationships/tags" Target="../tags/tag175.xml"/><Relationship Id="rId4" Type="http://schemas.openxmlformats.org/officeDocument/2006/relationships/image" Target="../media/image41.png"/></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6.xml"/><Relationship Id="rId1" Type="http://schemas.openxmlformats.org/officeDocument/2006/relationships/tags" Target="../tags/tag176.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6.xml"/><Relationship Id="rId1" Type="http://schemas.openxmlformats.org/officeDocument/2006/relationships/tags" Target="../tags/tag177.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6.xml"/><Relationship Id="rId1" Type="http://schemas.openxmlformats.org/officeDocument/2006/relationships/tags" Target="../tags/tag178.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6.xml"/><Relationship Id="rId1" Type="http://schemas.openxmlformats.org/officeDocument/2006/relationships/tags" Target="../tags/tag179.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6.xml"/><Relationship Id="rId1" Type="http://schemas.openxmlformats.org/officeDocument/2006/relationships/tags" Target="../tags/tag180.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6.xml"/><Relationship Id="rId1" Type="http://schemas.openxmlformats.org/officeDocument/2006/relationships/tags" Target="../tags/tag181.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6.xml"/><Relationship Id="rId1" Type="http://schemas.openxmlformats.org/officeDocument/2006/relationships/tags" Target="../tags/tag18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6.xml"/><Relationship Id="rId1" Type="http://schemas.openxmlformats.org/officeDocument/2006/relationships/tags" Target="../tags/tag183.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79.xml"/><Relationship Id="rId2" Type="http://schemas.openxmlformats.org/officeDocument/2006/relationships/slideLayout" Target="../slideLayouts/slideLayout5.xml"/><Relationship Id="rId1" Type="http://schemas.openxmlformats.org/officeDocument/2006/relationships/tags" Target="../tags/tag184.xml"/></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6.xml"/><Relationship Id="rId1" Type="http://schemas.openxmlformats.org/officeDocument/2006/relationships/tags" Target="../tags/tag185.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6.xml"/><Relationship Id="rId1" Type="http://schemas.openxmlformats.org/officeDocument/2006/relationships/tags" Target="../tags/tag186.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5.xml"/><Relationship Id="rId1" Type="http://schemas.openxmlformats.org/officeDocument/2006/relationships/tags" Target="../tags/tag187.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6.xml"/><Relationship Id="rId1" Type="http://schemas.openxmlformats.org/officeDocument/2006/relationships/tags" Target="../tags/tag188.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6.xml"/><Relationship Id="rId1" Type="http://schemas.openxmlformats.org/officeDocument/2006/relationships/tags" Target="../tags/tag189.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5.xml"/><Relationship Id="rId1" Type="http://schemas.openxmlformats.org/officeDocument/2006/relationships/tags" Target="../tags/tag190.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6.xml"/><Relationship Id="rId1" Type="http://schemas.openxmlformats.org/officeDocument/2006/relationships/tags" Target="../tags/tag191.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6.xml"/><Relationship Id="rId1" Type="http://schemas.openxmlformats.org/officeDocument/2006/relationships/tags" Target="../tags/tag19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6.xml"/><Relationship Id="rId1" Type="http://schemas.openxmlformats.org/officeDocument/2006/relationships/tags" Target="../tags/tag193.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89.xml"/><Relationship Id="rId2" Type="http://schemas.openxmlformats.org/officeDocument/2006/relationships/slideLayout" Target="../slideLayouts/slideLayout6.xml"/><Relationship Id="rId1" Type="http://schemas.openxmlformats.org/officeDocument/2006/relationships/tags" Target="../tags/tag194.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6.xml"/><Relationship Id="rId1" Type="http://schemas.openxmlformats.org/officeDocument/2006/relationships/tags" Target="../tags/tag195.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7.xml"/><Relationship Id="rId1" Type="http://schemas.openxmlformats.org/officeDocument/2006/relationships/tags" Target="../tags/tag19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7.xml"/><Relationship Id="rId1" Type="http://schemas.openxmlformats.org/officeDocument/2006/relationships/tags" Target="../tags/tag40.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7.xml"/><Relationship Id="rId1" Type="http://schemas.openxmlformats.org/officeDocument/2006/relationships/tags" Target="../tags/tag4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7.xml"/><Relationship Id="rId1" Type="http://schemas.openxmlformats.org/officeDocument/2006/relationships/tags" Target="../tags/tag4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10.jpe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7.xml"/><Relationship Id="rId1" Type="http://schemas.openxmlformats.org/officeDocument/2006/relationships/tags" Target="../tags/tag43.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7.xml"/><Relationship Id="rId1" Type="http://schemas.openxmlformats.org/officeDocument/2006/relationships/tags" Target="../tags/tag44.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7.xml"/><Relationship Id="rId1" Type="http://schemas.openxmlformats.org/officeDocument/2006/relationships/tags" Target="../tags/tag45.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7.xml"/><Relationship Id="rId1" Type="http://schemas.openxmlformats.org/officeDocument/2006/relationships/tags" Target="../tags/tag46.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47.xml"/><Relationship Id="rId1" Type="http://schemas.openxmlformats.org/officeDocument/2006/relationships/themeOverride" Target="../theme/themeOverride1.xml"/><Relationship Id="rId6" Type="http://schemas.openxmlformats.org/officeDocument/2006/relationships/image" Target="../media/image20.png"/><Relationship Id="rId5" Type="http://schemas.openxmlformats.org/officeDocument/2006/relationships/image" Target="../media/image1.jpeg"/><Relationship Id="rId4"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7.xml"/><Relationship Id="rId1" Type="http://schemas.openxmlformats.org/officeDocument/2006/relationships/tags" Target="../tags/tag48.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7.xml"/><Relationship Id="rId1" Type="http://schemas.openxmlformats.org/officeDocument/2006/relationships/tags" Target="../tags/tag49.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7.xml"/><Relationship Id="rId1" Type="http://schemas.openxmlformats.org/officeDocument/2006/relationships/tags" Target="../tags/tag50.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7.xml"/><Relationship Id="rId1" Type="http://schemas.openxmlformats.org/officeDocument/2006/relationships/tags" Target="../tags/tag51.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7.xml"/><Relationship Id="rId1" Type="http://schemas.openxmlformats.org/officeDocument/2006/relationships/tags" Target="../tags/tag5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7.xml"/><Relationship Id="rId1" Type="http://schemas.openxmlformats.org/officeDocument/2006/relationships/tags" Target="../tags/tag53.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7.xml"/><Relationship Id="rId1" Type="http://schemas.openxmlformats.org/officeDocument/2006/relationships/tags" Target="../tags/tag54.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7.xml"/><Relationship Id="rId1" Type="http://schemas.openxmlformats.org/officeDocument/2006/relationships/tags" Target="../tags/tag55.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7.xml"/><Relationship Id="rId1" Type="http://schemas.openxmlformats.org/officeDocument/2006/relationships/tags" Target="../tags/tag56.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7.xml"/><Relationship Id="rId1" Type="http://schemas.openxmlformats.org/officeDocument/2006/relationships/tags" Target="../tags/tag57.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59.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60.xml"/><Relationship Id="rId5" Type="http://schemas.openxmlformats.org/officeDocument/2006/relationships/image" Target="../media/image32.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61.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62.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4.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70.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8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5.xml"/><Relationship Id="rId1" Type="http://schemas.openxmlformats.org/officeDocument/2006/relationships/tags" Target="../tags/tag8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5.xml"/><Relationship Id="rId1" Type="http://schemas.openxmlformats.org/officeDocument/2006/relationships/tags" Target="../tags/tag85.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tags" Target="../tags/tag8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5.xml"/><Relationship Id="rId1" Type="http://schemas.openxmlformats.org/officeDocument/2006/relationships/tags" Target="../tags/tag8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5.xml"/><Relationship Id="rId1" Type="http://schemas.openxmlformats.org/officeDocument/2006/relationships/tags" Target="../tags/tag89.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6.xml"/><Relationship Id="rId1" Type="http://schemas.openxmlformats.org/officeDocument/2006/relationships/tags" Target="../tags/tag9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5.xml"/><Relationship Id="rId1" Type="http://schemas.openxmlformats.org/officeDocument/2006/relationships/tags" Target="../tags/tag9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5.xml"/><Relationship Id="rId1" Type="http://schemas.openxmlformats.org/officeDocument/2006/relationships/tags" Target="../tags/tag9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6.xml"/><Relationship Id="rId1" Type="http://schemas.openxmlformats.org/officeDocument/2006/relationships/tags" Target="../tags/tag93.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7.xml"/><Relationship Id="rId1" Type="http://schemas.openxmlformats.org/officeDocument/2006/relationships/tags" Target="../tags/tag9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7.xml"/><Relationship Id="rId1" Type="http://schemas.openxmlformats.org/officeDocument/2006/relationships/tags" Target="../tags/tag9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7.xml"/><Relationship Id="rId1" Type="http://schemas.openxmlformats.org/officeDocument/2006/relationships/tags" Target="../tags/tag9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5.xml"/><Relationship Id="rId1" Type="http://schemas.openxmlformats.org/officeDocument/2006/relationships/tags" Target="../tags/tag97.xml"/><Relationship Id="rId4" Type="http://schemas.openxmlformats.org/officeDocument/2006/relationships/image" Target="../media/image36.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98.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5.xml"/><Relationship Id="rId1" Type="http://schemas.openxmlformats.org/officeDocument/2006/relationships/tags" Target="../tags/tag99.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5.xml"/><Relationship Id="rId1" Type="http://schemas.openxmlformats.org/officeDocument/2006/relationships/tags" Target="../tags/tag101.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tags" Target="../tags/tag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ítulo 1"/>
          <p:cNvSpPr>
            <a:spLocks noGrp="1"/>
          </p:cNvSpPr>
          <p:nvPr>
            <p:ph type="title"/>
          </p:nvPr>
        </p:nvSpPr>
        <p:spPr>
          <a:xfrm>
            <a:off x="323528" y="4941168"/>
            <a:ext cx="6192688" cy="1728192"/>
          </a:xfrm>
        </p:spPr>
        <p:txBody>
          <a:bodyPr anchor="ctr"/>
          <a:lstStyle/>
          <a:p>
            <a:pPr eaLnBrk="1" hangingPunct="1"/>
            <a:r>
              <a:rPr lang="pt-BR" sz="5400" dirty="0" smtClean="0">
                <a:latin typeface="Calibri" charset="0"/>
              </a:rPr>
              <a:t>Padrões de Desenvolvimento</a:t>
            </a:r>
            <a:endParaRPr lang="pt-BR" sz="5400" dirty="0">
              <a:latin typeface="Calibri" charset="0"/>
            </a:endParaRPr>
          </a:p>
        </p:txBody>
      </p:sp>
    </p:spTree>
    <p:custDataLst>
      <p:tags r:id="rId1"/>
    </p:custDataLst>
    <p:extLst>
      <p:ext uri="{BB962C8B-B14F-4D97-AF65-F5344CB8AC3E}">
        <p14:creationId xmlns:p14="http://schemas.microsoft.com/office/powerpoint/2010/main" val="1917243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i="1" dirty="0" smtClean="0"/>
              <a:t>Copies</a:t>
            </a:r>
            <a:r>
              <a:rPr lang="pt-BR" dirty="0" smtClean="0"/>
              <a:t> padrão</a:t>
            </a:r>
            <a:endParaRPr lang="pt-BR" dirty="0"/>
          </a:p>
        </p:txBody>
      </p:sp>
      <p:sp>
        <p:nvSpPr>
          <p:cNvPr id="4" name="Espaço Reservado para Conteúdo 3"/>
          <p:cNvSpPr>
            <a:spLocks noGrp="1"/>
          </p:cNvSpPr>
          <p:nvPr>
            <p:ph sz="quarter" idx="11"/>
          </p:nvPr>
        </p:nvSpPr>
        <p:spPr/>
        <p:txBody>
          <a:bodyPr/>
          <a:lstStyle/>
          <a:p>
            <a:pPr lvl="0"/>
            <a:r>
              <a:rPr lang="pt-BR" sz="2200" b="1" dirty="0"/>
              <a:t>PCW900.CPY: </a:t>
            </a:r>
            <a:r>
              <a:rPr lang="pt-BR" sz="2200" dirty="0"/>
              <a:t>variáveis</a:t>
            </a:r>
          </a:p>
          <a:p>
            <a:pPr lvl="0"/>
            <a:r>
              <a:rPr lang="pt-BR" sz="2200" b="1" dirty="0"/>
              <a:t>PCW902.CPY: </a:t>
            </a:r>
            <a:r>
              <a:rPr lang="pt-BR" sz="2200" dirty="0"/>
              <a:t>variáveis</a:t>
            </a:r>
          </a:p>
          <a:p>
            <a:pPr lvl="0"/>
            <a:r>
              <a:rPr lang="pt-BR" sz="2200" b="1" dirty="0"/>
              <a:t>PCW904.CPY: </a:t>
            </a:r>
            <a:r>
              <a:rPr lang="pt-BR" sz="2200" dirty="0"/>
              <a:t>carrega </a:t>
            </a:r>
            <a:r>
              <a:rPr lang="pt-BR" sz="2200" i="1" dirty="0"/>
              <a:t>combos</a:t>
            </a:r>
            <a:r>
              <a:rPr lang="pt-BR" sz="2200" b="1" dirty="0"/>
              <a:t>	</a:t>
            </a:r>
            <a:endParaRPr lang="pt-BR" sz="2200" dirty="0"/>
          </a:p>
          <a:p>
            <a:pPr lvl="0"/>
            <a:r>
              <a:rPr lang="pt-BR" sz="2200" b="1" dirty="0"/>
              <a:t>PCP8000.CPY: </a:t>
            </a:r>
            <a:r>
              <a:rPr lang="pt-BR" sz="2200" dirty="0"/>
              <a:t>HTML</a:t>
            </a:r>
          </a:p>
          <a:p>
            <a:pPr lvl="0"/>
            <a:r>
              <a:rPr lang="pt-BR" sz="2200" b="1" dirty="0"/>
              <a:t>PCP8001.CPY: </a:t>
            </a:r>
            <a:r>
              <a:rPr lang="pt-BR" sz="2200" dirty="0"/>
              <a:t>listas</a:t>
            </a:r>
          </a:p>
        </p:txBody>
      </p:sp>
    </p:spTree>
    <p:custDataLst>
      <p:tags r:id="rId1"/>
    </p:custDataLst>
    <p:extLst>
      <p:ext uri="{BB962C8B-B14F-4D97-AF65-F5344CB8AC3E}">
        <p14:creationId xmlns:p14="http://schemas.microsoft.com/office/powerpoint/2010/main" val="2639401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smtClean="0">
                <a:latin typeface="Courier New" panose="02070309020205020404" pitchFamily="49" charset="0"/>
                <a:cs typeface="Courier New" panose="02070309020205020404" pitchFamily="49" charset="0"/>
              </a:rPr>
              <a:t>var </a:t>
            </a:r>
            <a:r>
              <a:rPr lang="pt-BR" sz="1600" dirty="0" err="1">
                <a:latin typeface="Courier New" panose="02070309020205020404" pitchFamily="49" charset="0"/>
                <a:cs typeface="Courier New" panose="02070309020205020404" pitchFamily="49" charset="0"/>
              </a:rPr>
              <a:t>strTexto</a:t>
            </a:r>
            <a:r>
              <a:rPr lang="pt-BR" sz="1600" dirty="0">
                <a:latin typeface="Courier New" panose="02070309020205020404" pitchFamily="49" charset="0"/>
                <a:cs typeface="Courier New" panose="02070309020205020404" pitchFamily="49" charset="0"/>
              </a:rPr>
              <a:t> = </a:t>
            </a:r>
            <a:r>
              <a:rPr lang="pt-BR" sz="1600" dirty="0" err="1">
                <a:latin typeface="Courier New" panose="02070309020205020404" pitchFamily="49" charset="0"/>
                <a:cs typeface="Courier New" panose="02070309020205020404" pitchFamily="49" charset="0"/>
              </a:rPr>
              <a:t>replace</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"Data de Vencimento do Título",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"Vencimento", “Emissão" );</a:t>
            </a:r>
          </a:p>
          <a:p>
            <a:pPr marL="0" indent="0">
              <a:buNone/>
            </a:pPr>
            <a:r>
              <a:rPr lang="pt-BR" sz="1600" dirty="0" err="1" smtClean="0">
                <a:latin typeface="Courier New" panose="02070309020205020404" pitchFamily="49" charset="0"/>
                <a:cs typeface="Courier New" panose="02070309020205020404" pitchFamily="49" charset="0"/>
              </a:rPr>
              <a:t>strTexto</a:t>
            </a:r>
            <a:r>
              <a:rPr lang="pt-BR" sz="1600" dirty="0" smtClean="0">
                <a:latin typeface="Courier New" panose="02070309020205020404" pitchFamily="49" charset="0"/>
                <a:cs typeface="Courier New" panose="02070309020205020404" pitchFamily="49" charset="0"/>
              </a:rPr>
              <a:t> = "Data de Emissão do Título" );</a:t>
            </a:r>
            <a:endParaRPr lang="pt-BR" sz="2200" dirty="0" smtClean="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latin typeface="+mj-lt"/>
                <a:cs typeface="Arial" panose="020B0604020202020204" pitchFamily="34" charset="0"/>
              </a:rPr>
              <a:t>Onde</a:t>
            </a:r>
            <a:r>
              <a:rPr lang="pt-BR" altLang="pt-BR" sz="2200" dirty="0">
                <a:latin typeface="+mj-lt"/>
                <a:cs typeface="Arial" panose="020B0604020202020204" pitchFamily="34" charset="0"/>
              </a:rPr>
              <a:t>:</a:t>
            </a:r>
          </a:p>
          <a:p>
            <a:pPr lvl="0"/>
            <a:r>
              <a:rPr lang="pt-BR" sz="2200" b="1" dirty="0" smtClean="0">
                <a:latin typeface="+mj-lt"/>
                <a:cs typeface="Courier New" panose="02070309020205020404" pitchFamily="49" charset="0"/>
              </a:rPr>
              <a:t>“Data </a:t>
            </a:r>
            <a:r>
              <a:rPr lang="pt-BR" sz="2200" b="1" dirty="0">
                <a:latin typeface="+mj-lt"/>
                <a:cs typeface="Courier New" panose="02070309020205020404" pitchFamily="49" charset="0"/>
              </a:rPr>
              <a:t>de Vencimento do </a:t>
            </a:r>
            <a:r>
              <a:rPr lang="pt-BR" sz="2200" b="1" dirty="0" smtClean="0">
                <a:latin typeface="+mj-lt"/>
                <a:cs typeface="Courier New" panose="02070309020205020404" pitchFamily="49" charset="0"/>
              </a:rPr>
              <a:t>Título”</a:t>
            </a:r>
            <a:r>
              <a:rPr lang="pt-BR" sz="2200" b="1" dirty="0" smtClean="0">
                <a:latin typeface="+mj-lt"/>
              </a:rPr>
              <a:t>:</a:t>
            </a:r>
            <a:r>
              <a:rPr lang="pt-BR" sz="2200" dirty="0" smtClean="0">
                <a:latin typeface="+mj-lt"/>
              </a:rPr>
              <a:t> </a:t>
            </a:r>
            <a:r>
              <a:rPr lang="pt-BR" sz="2200" i="1" dirty="0" err="1">
                <a:latin typeface="+mj-lt"/>
              </a:rPr>
              <a:t>string</a:t>
            </a:r>
            <a:r>
              <a:rPr lang="pt-BR" sz="2200" dirty="0">
                <a:latin typeface="+mj-lt"/>
              </a:rPr>
              <a:t> original;</a:t>
            </a:r>
          </a:p>
          <a:p>
            <a:pPr lvl="0"/>
            <a:r>
              <a:rPr lang="pt-BR" sz="2200" b="1" dirty="0" smtClean="0">
                <a:latin typeface="+mj-lt"/>
              </a:rPr>
              <a:t>“Vencimento”:</a:t>
            </a:r>
            <a:r>
              <a:rPr lang="pt-BR" sz="2200" dirty="0" smtClean="0">
                <a:latin typeface="+mj-lt"/>
              </a:rPr>
              <a:t> </a:t>
            </a:r>
            <a:r>
              <a:rPr lang="pt-BR" sz="2200" i="1" dirty="0" err="1">
                <a:latin typeface="+mj-lt"/>
              </a:rPr>
              <a:t>string</a:t>
            </a:r>
            <a:r>
              <a:rPr lang="pt-BR" sz="2200" dirty="0">
                <a:latin typeface="+mj-lt"/>
              </a:rPr>
              <a:t> a ser trocada;</a:t>
            </a:r>
          </a:p>
          <a:p>
            <a:pPr lvl="0"/>
            <a:r>
              <a:rPr lang="pt-BR" sz="2200" b="1" dirty="0" smtClean="0">
                <a:latin typeface="+mj-lt"/>
              </a:rPr>
              <a:t>“Emissão”:</a:t>
            </a:r>
            <a:r>
              <a:rPr lang="pt-BR" sz="2200" dirty="0" smtClean="0">
                <a:latin typeface="+mj-lt"/>
              </a:rPr>
              <a:t> </a:t>
            </a:r>
            <a:r>
              <a:rPr lang="pt-BR" sz="2200" i="1" dirty="0" err="1">
                <a:latin typeface="+mj-lt"/>
              </a:rPr>
              <a:t>string</a:t>
            </a:r>
            <a:r>
              <a:rPr lang="pt-BR" sz="2200" dirty="0">
                <a:latin typeface="+mj-lt"/>
              </a:rPr>
              <a:t> de substituição.</a:t>
            </a:r>
          </a:p>
          <a:p>
            <a:pPr marL="0" indent="0">
              <a:buNone/>
            </a:pPr>
            <a:endParaRPr lang="pt-BR" altLang="pt-BR" sz="1800" dirty="0" smtClean="0">
              <a:cs typeface="Times New Roman" panose="02020603050405020304" pitchFamily="18" charset="0"/>
            </a:endParaRP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3972036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replicate</a:t>
            </a:r>
            <a:r>
              <a:rPr lang="pt-BR" i="1" dirty="0" smtClean="0"/>
              <a:t>()</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Repete um caractere de acordo com o número de vezes especificado.</a:t>
            </a:r>
          </a:p>
          <a:p>
            <a:pPr marL="0" indent="0">
              <a:buNone/>
            </a:pPr>
            <a:endParaRPr lang="pt-BR" sz="2200" dirty="0"/>
          </a:p>
          <a:p>
            <a:pPr algn="just" eaLnBrk="1" hangingPunct="1">
              <a:spcBef>
                <a:spcPct val="0"/>
              </a:spcBef>
              <a:buClrTx/>
              <a:buFont typeface="Wingdings" panose="05000000000000000000" pitchFamily="2" charset="2"/>
              <a:buNone/>
            </a:pPr>
            <a:r>
              <a:rPr lang="en-US" altLang="pt-BR" sz="2200" b="1" dirty="0" err="1" smtClean="0">
                <a:solidFill>
                  <a:srgbClr val="000000"/>
                </a:solidFill>
                <a:cs typeface="Arial" panose="020B0604020202020204" pitchFamily="34" charset="0"/>
              </a:rPr>
              <a:t>Sintaxe</a:t>
            </a:r>
            <a:r>
              <a:rPr lang="en-US" altLang="pt-BR" sz="2200" b="1" dirty="0">
                <a:solidFill>
                  <a:srgbClr val="000000"/>
                </a:solidFill>
                <a:cs typeface="Arial" panose="020B0604020202020204" pitchFamily="34" charset="0"/>
              </a:rPr>
              <a:t>:</a:t>
            </a:r>
            <a:endParaRPr lang="pt-BR" altLang="pt-BR" sz="2200" b="1" dirty="0">
              <a:solidFill>
                <a:srgbClr val="000000"/>
              </a:solidFill>
              <a:cs typeface="Times New Roman" panose="02020603050405020304" pitchFamily="18" charset="0"/>
            </a:endParaRPr>
          </a:p>
          <a:p>
            <a:pPr eaLnBrk="1" hangingPunct="1">
              <a:spcBef>
                <a:spcPct val="0"/>
              </a:spcBef>
              <a:buClrTx/>
              <a:buFont typeface="Wingdings" panose="05000000000000000000" pitchFamily="2" charset="2"/>
              <a:buNone/>
            </a:pPr>
            <a:r>
              <a:rPr lang="pt-BR" sz="1600" dirty="0" err="1" smtClean="0">
                <a:latin typeface="Courier New" panose="02070309020205020404" pitchFamily="49" charset="0"/>
                <a:cs typeface="Courier New" panose="02070309020205020404" pitchFamily="49" charset="0"/>
              </a:rPr>
              <a:t>Replicate</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strText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nQtde</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a:t>
            </a:r>
          </a:p>
          <a:p>
            <a:pPr eaLnBrk="1" hangingPunct="1">
              <a:spcBef>
                <a:spcPct val="0"/>
              </a:spcBef>
              <a:buClrTx/>
              <a:buFont typeface="Wingdings" panose="05000000000000000000" pitchFamily="2" charset="2"/>
              <a:buNone/>
            </a:pP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6824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err="1">
                <a:latin typeface="Courier New" panose="02070309020205020404" pitchFamily="49" charset="0"/>
                <a:cs typeface="Courier New" panose="02070309020205020404" pitchFamily="49" charset="0"/>
              </a:rPr>
              <a:t>strTexto</a:t>
            </a:r>
            <a:r>
              <a:rPr lang="pt-BR" sz="1600" dirty="0">
                <a:latin typeface="Courier New" panose="02070309020205020404" pitchFamily="49" charset="0"/>
                <a:cs typeface="Courier New" panose="02070309020205020404" pitchFamily="49" charset="0"/>
              </a:rPr>
              <a:t> = </a:t>
            </a:r>
            <a:r>
              <a:rPr lang="pt-BR" sz="1600" dirty="0" err="1">
                <a:latin typeface="Courier New" panose="02070309020205020404" pitchFamily="49" charset="0"/>
                <a:cs typeface="Courier New" panose="02070309020205020404" pitchFamily="49" charset="0"/>
              </a:rPr>
              <a:t>Replicate</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"0", </a:t>
            </a:r>
            <a:r>
              <a:rPr lang="pt-BR" sz="1600" dirty="0">
                <a:latin typeface="Courier New" panose="02070309020205020404" pitchFamily="49" charset="0"/>
                <a:cs typeface="Courier New" panose="02070309020205020404" pitchFamily="49" charset="0"/>
              </a:rPr>
              <a:t>3 </a:t>
            </a:r>
            <a:r>
              <a:rPr lang="pt-BR" sz="1600" dirty="0" smtClean="0">
                <a:latin typeface="Courier New" panose="02070309020205020404" pitchFamily="49" charset="0"/>
                <a:cs typeface="Courier New" panose="02070309020205020404" pitchFamily="49" charset="0"/>
              </a:rPr>
              <a:t>);</a:t>
            </a:r>
          </a:p>
          <a:p>
            <a:pPr marL="0" indent="0">
              <a:buNone/>
            </a:pPr>
            <a:r>
              <a:rPr lang="pt-BR" sz="1600" dirty="0" smtClean="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strTexto</a:t>
            </a:r>
            <a:r>
              <a:rPr lang="pt-BR" sz="1600" dirty="0">
                <a:latin typeface="Courier New" panose="02070309020205020404" pitchFamily="49" charset="0"/>
                <a:cs typeface="Courier New" panose="02070309020205020404" pitchFamily="49" charset="0"/>
              </a:rPr>
              <a:t> = </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a:t>
            </a:r>
            <a:r>
              <a:rPr lang="pt-BR" sz="1600" dirty="0" smtClean="0">
                <a:latin typeface="Courier New" panose="02070309020205020404" pitchFamily="49" charset="0"/>
                <a:cs typeface="Courier New" panose="02070309020205020404" pitchFamily="49" charset="0"/>
              </a:rPr>
              <a:t>000";</a:t>
            </a:r>
            <a:endParaRPr lang="pt-BR" sz="16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latin typeface="+mj-lt"/>
                <a:cs typeface="Arial" panose="020B0604020202020204" pitchFamily="34" charset="0"/>
              </a:rPr>
              <a:t>Onde</a:t>
            </a:r>
            <a:r>
              <a:rPr lang="pt-BR" altLang="pt-BR" sz="2200" dirty="0">
                <a:latin typeface="+mj-lt"/>
                <a:cs typeface="Arial" panose="020B0604020202020204" pitchFamily="34" charset="0"/>
              </a:rPr>
              <a:t>:</a:t>
            </a:r>
          </a:p>
          <a:p>
            <a:pPr lvl="0"/>
            <a:r>
              <a:rPr lang="pt-BR" sz="2400" b="1" dirty="0" err="1"/>
              <a:t>strTexto</a:t>
            </a:r>
            <a:r>
              <a:rPr lang="pt-BR" sz="2400" b="1" dirty="0"/>
              <a:t>:</a:t>
            </a:r>
            <a:r>
              <a:rPr lang="pt-BR" sz="2400" dirty="0"/>
              <a:t> variável que receberá o retorno da função;</a:t>
            </a:r>
          </a:p>
          <a:p>
            <a:pPr lvl="0"/>
            <a:r>
              <a:rPr lang="pt-BR" sz="2400" b="1" dirty="0" smtClean="0"/>
              <a:t>“0":</a:t>
            </a:r>
            <a:r>
              <a:rPr lang="pt-BR" sz="2400" dirty="0" smtClean="0"/>
              <a:t> </a:t>
            </a:r>
            <a:r>
              <a:rPr lang="pt-BR" sz="2400" dirty="0" err="1" smtClean="0"/>
              <a:t>caracter</a:t>
            </a:r>
            <a:r>
              <a:rPr lang="pt-BR" sz="2400" dirty="0" smtClean="0"/>
              <a:t> </a:t>
            </a:r>
            <a:r>
              <a:rPr lang="pt-BR" sz="2400" dirty="0"/>
              <a:t>que </a:t>
            </a:r>
            <a:r>
              <a:rPr lang="pt-BR" sz="2400" dirty="0" smtClean="0"/>
              <a:t>será repetido;</a:t>
            </a:r>
            <a:endParaRPr lang="pt-BR" sz="2400" dirty="0"/>
          </a:p>
          <a:p>
            <a:pPr lvl="0"/>
            <a:r>
              <a:rPr lang="pt-BR" sz="2400" b="1" dirty="0"/>
              <a:t>3:</a:t>
            </a:r>
            <a:r>
              <a:rPr lang="pt-BR" sz="2400" dirty="0"/>
              <a:t> número de vezes para repetir.</a:t>
            </a:r>
          </a:p>
          <a:p>
            <a:pPr marL="0" indent="0">
              <a:buNone/>
            </a:pPr>
            <a:endParaRPr lang="pt-BR" altLang="pt-BR" sz="1800" dirty="0" smtClean="0">
              <a:cs typeface="Times New Roman" panose="02020603050405020304" pitchFamily="18" charset="0"/>
            </a:endParaRP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416148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SomenteNumeros</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Permite apenas a digitação de números em determinado campo. Pode receber como parâmetros os caracteres especiais os quais podem ser aceitos</a:t>
            </a:r>
            <a:r>
              <a:rPr lang="pt-BR" sz="2200" dirty="0" smtClean="0"/>
              <a:t>.</a:t>
            </a:r>
          </a:p>
          <a:p>
            <a:pPr marL="0" indent="0">
              <a:buNone/>
            </a:pPr>
            <a:endParaRPr lang="pt-BR" sz="2200" dirty="0" smtClean="0"/>
          </a:p>
          <a:p>
            <a:pPr marL="0" indent="0">
              <a:buNone/>
            </a:pPr>
            <a:r>
              <a:rPr lang="en-US" sz="2400" dirty="0" err="1"/>
              <a:t>Retorno</a:t>
            </a:r>
            <a:r>
              <a:rPr lang="en-US" sz="2400" dirty="0"/>
              <a:t>: </a:t>
            </a:r>
            <a:r>
              <a:rPr lang="en-US" sz="2400" dirty="0" smtClean="0"/>
              <a:t>true/false.</a:t>
            </a:r>
            <a:endParaRPr lang="pt-BR" sz="2200" dirty="0"/>
          </a:p>
          <a:p>
            <a:pPr marL="0" indent="0">
              <a:buNone/>
            </a:pPr>
            <a:endParaRPr lang="pt-BR" sz="2200" dirty="0"/>
          </a:p>
          <a:p>
            <a:pPr eaLnBrk="1" hangingPunct="1">
              <a:spcBef>
                <a:spcPct val="0"/>
              </a:spcBef>
              <a:buClrTx/>
              <a:buFont typeface="Wingdings" panose="05000000000000000000" pitchFamily="2" charset="2"/>
              <a:buNone/>
            </a:pP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90087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cdCliente</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onKeyPress</a:t>
            </a:r>
            <a:r>
              <a:rPr lang="en-US" sz="1600" dirty="0">
                <a:latin typeface="Courier New" panose="02070309020205020404" pitchFamily="49" charset="0"/>
                <a:cs typeface="Courier New" panose="02070309020205020404" pitchFamily="49" charset="0"/>
              </a:rPr>
              <a:t>="return </a:t>
            </a:r>
            <a:r>
              <a:rPr lang="en-US" sz="1600" dirty="0" err="1">
                <a:latin typeface="Courier New" panose="02070309020205020404" pitchFamily="49" charset="0"/>
                <a:cs typeface="Courier New" panose="02070309020205020404" pitchFamily="49" charset="0"/>
              </a:rPr>
              <a:t>SomenteNumeros</a:t>
            </a:r>
            <a:r>
              <a:rPr lang="en-US" sz="1600" dirty="0" smtClean="0">
                <a:latin typeface="Courier New" panose="02070309020205020404" pitchFamily="49" charset="0"/>
                <a:cs typeface="Courier New" panose="02070309020205020404" pitchFamily="49" charset="0"/>
              </a:rPr>
              <a:t>();"&gt;</a:t>
            </a:r>
            <a:endParaRPr lang="pt-BR" sz="1600" dirty="0" smtClean="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&lt;INPUT type=text name=</a:t>
            </a:r>
            <a:r>
              <a:rPr lang="en-US" sz="1600" dirty="0" err="1" smtClean="0">
                <a:latin typeface="Courier New" panose="02070309020205020404" pitchFamily="49" charset="0"/>
                <a:cs typeface="Courier New" panose="02070309020205020404" pitchFamily="49" charset="0"/>
              </a:rPr>
              <a:t>dtInicial</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maxLength</a:t>
            </a:r>
            <a:r>
              <a:rPr lang="en-US" sz="1600" dirty="0" smtClean="0">
                <a:latin typeface="Courier New" panose="02070309020205020404" pitchFamily="49" charset="0"/>
                <a:cs typeface="Courier New" panose="02070309020205020404" pitchFamily="49" charset="0"/>
              </a:rPr>
              <a:t>=10 size=10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onKeyPress</a:t>
            </a:r>
            <a:r>
              <a:rPr lang="en-US" sz="1600" dirty="0">
                <a:latin typeface="Courier New" panose="02070309020205020404" pitchFamily="49" charset="0"/>
                <a:cs typeface="Courier New" panose="02070309020205020404" pitchFamily="49" charset="0"/>
              </a:rPr>
              <a:t>="return </a:t>
            </a:r>
            <a:r>
              <a:rPr lang="en-US" sz="1600" dirty="0" err="1">
                <a:latin typeface="Courier New" panose="02070309020205020404" pitchFamily="49" charset="0"/>
                <a:cs typeface="Courier New" panose="02070309020205020404" pitchFamily="49" charset="0"/>
              </a:rPr>
              <a:t>SomenteNumeros</a:t>
            </a:r>
            <a:r>
              <a:rPr lang="en-US" sz="1600" dirty="0">
                <a:latin typeface="Courier New" panose="02070309020205020404" pitchFamily="49" charset="0"/>
                <a:cs typeface="Courier New" panose="02070309020205020404" pitchFamily="49" charset="0"/>
              </a:rPr>
              <a:t>( '/' );"&gt;</a:t>
            </a:r>
            <a:endParaRPr lang="pt-BR"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vlInicial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maxLength</a:t>
            </a:r>
            <a:r>
              <a:rPr lang="en-US" sz="1600" dirty="0">
                <a:latin typeface="Courier New" panose="02070309020205020404" pitchFamily="49" charset="0"/>
                <a:cs typeface="Courier New" panose="02070309020205020404" pitchFamily="49" charset="0"/>
              </a:rPr>
              <a:t>=10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size=12</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onKeyPress</a:t>
            </a:r>
            <a:r>
              <a:rPr lang="en-US" sz="1600" dirty="0">
                <a:latin typeface="Courier New" panose="02070309020205020404" pitchFamily="49" charset="0"/>
                <a:cs typeface="Courier New" panose="02070309020205020404" pitchFamily="49" charset="0"/>
              </a:rPr>
              <a:t>="return </a:t>
            </a:r>
            <a:r>
              <a:rPr lang="en-US" sz="1600" dirty="0" err="1">
                <a:latin typeface="Courier New" panose="02070309020205020404" pitchFamily="49" charset="0"/>
                <a:cs typeface="Courier New" panose="02070309020205020404" pitchFamily="49" charset="0"/>
              </a:rPr>
              <a:t>SomenteNumeros</a:t>
            </a:r>
            <a:r>
              <a:rPr lang="en-US" sz="1600" dirty="0">
                <a:latin typeface="Courier New" panose="02070309020205020404" pitchFamily="49" charset="0"/>
                <a:cs typeface="Courier New" panose="02070309020205020404" pitchFamily="49" charset="0"/>
              </a:rPr>
              <a:t>( '.,' );"&gt;</a:t>
            </a:r>
            <a:endParaRPr lang="pt-BR" altLang="pt-BR" sz="1600" dirty="0" smtClean="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10" name="Texto explicativo retangular com cantos arredondados 9"/>
          <p:cNvSpPr/>
          <p:nvPr/>
        </p:nvSpPr>
        <p:spPr>
          <a:xfrm>
            <a:off x="5940152" y="1692328"/>
            <a:ext cx="2016224" cy="728560"/>
          </a:xfrm>
          <a:prstGeom prst="wedgeRoundRectCallout">
            <a:avLst>
              <a:gd name="adj1" fmla="val -80351"/>
              <a:gd name="adj2" fmla="val -4461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Aceitará a digitação apenas de números</a:t>
            </a:r>
            <a:endParaRPr lang="pt-BR" sz="1400" b="1" dirty="0">
              <a:solidFill>
                <a:schemeClr val="tx1"/>
              </a:solidFill>
            </a:endParaRPr>
          </a:p>
        </p:txBody>
      </p:sp>
      <p:sp>
        <p:nvSpPr>
          <p:cNvPr id="11" name="Texto explicativo retangular com cantos arredondados 10"/>
          <p:cNvSpPr/>
          <p:nvPr/>
        </p:nvSpPr>
        <p:spPr>
          <a:xfrm>
            <a:off x="5940152" y="3282309"/>
            <a:ext cx="2016224" cy="728560"/>
          </a:xfrm>
          <a:prstGeom prst="wedgeRoundRectCallout">
            <a:avLst>
              <a:gd name="adj1" fmla="val -78462"/>
              <a:gd name="adj2" fmla="val -55078"/>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Aceitará a digitação apenas de números e da barra</a:t>
            </a:r>
            <a:endParaRPr lang="pt-BR" sz="1400" b="1" dirty="0">
              <a:solidFill>
                <a:schemeClr val="tx1"/>
              </a:solidFill>
            </a:endParaRPr>
          </a:p>
        </p:txBody>
      </p:sp>
      <p:sp>
        <p:nvSpPr>
          <p:cNvPr id="12" name="Texto explicativo retangular com cantos arredondados 11"/>
          <p:cNvSpPr/>
          <p:nvPr/>
        </p:nvSpPr>
        <p:spPr>
          <a:xfrm>
            <a:off x="5940152" y="4783048"/>
            <a:ext cx="2016224" cy="728560"/>
          </a:xfrm>
          <a:prstGeom prst="wedgeRoundRectCallout">
            <a:avLst>
              <a:gd name="adj1" fmla="val -24606"/>
              <a:gd name="adj2" fmla="val -68152"/>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Aceitará a digitação apenas de números, do ponto e da vírgula</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4005330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subtr</a:t>
            </a:r>
            <a:r>
              <a:rPr lang="pt-BR" i="1" dirty="0" smtClean="0"/>
              <a:t>()</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Está função retorna parte de uma </a:t>
            </a:r>
            <a:r>
              <a:rPr lang="pt-BR" sz="2200" i="1" dirty="0" err="1"/>
              <a:t>string</a:t>
            </a:r>
            <a:r>
              <a:rPr lang="pt-BR" sz="2200" dirty="0"/>
              <a:t>.</a:t>
            </a:r>
          </a:p>
          <a:p>
            <a:pPr marL="0" indent="0">
              <a:buNone/>
            </a:pPr>
            <a:endParaRPr lang="pt-BR" sz="2200" dirty="0" smtClean="0"/>
          </a:p>
          <a:p>
            <a:pPr marL="0" indent="0">
              <a:buNone/>
            </a:pPr>
            <a:r>
              <a:rPr lang="pt-BR" sz="2200" b="1" dirty="0"/>
              <a:t>Sintaxe:</a:t>
            </a:r>
            <a:endParaRPr lang="pt-BR" sz="2200" dirty="0"/>
          </a:p>
          <a:p>
            <a:pPr marL="0" indent="0">
              <a:buNone/>
            </a:pPr>
            <a:r>
              <a:rPr lang="pt-BR" sz="1600" dirty="0" err="1" smtClean="0">
                <a:latin typeface="Courier New" panose="02070309020205020404" pitchFamily="49" charset="0"/>
                <a:cs typeface="Courier New" panose="02070309020205020404" pitchFamily="49" charset="0"/>
              </a:rPr>
              <a:t>strVar.substr</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nrPosInicio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nrCaracteres</a:t>
            </a:r>
            <a:r>
              <a:rPr lang="pt-BR" sz="1600" dirty="0">
                <a:latin typeface="Courier New" panose="02070309020205020404" pitchFamily="49" charset="0"/>
                <a:cs typeface="Courier New" panose="02070309020205020404" pitchFamily="49" charset="0"/>
              </a:rPr>
              <a:t> );</a:t>
            </a:r>
          </a:p>
          <a:p>
            <a:pPr marL="0" indent="0">
              <a:buNone/>
            </a:pPr>
            <a:r>
              <a:rPr lang="pt-BR" sz="2400" dirty="0"/>
              <a:t> </a:t>
            </a:r>
            <a:endParaRPr lang="pt-BR" sz="2400" dirty="0" smtClean="0"/>
          </a:p>
          <a:p>
            <a:pPr marL="0" indent="0">
              <a:buNone/>
            </a:pPr>
            <a:endParaRPr lang="pt-BR" sz="2400" dirty="0"/>
          </a:p>
          <a:p>
            <a:pPr marL="0" indent="0">
              <a:buNone/>
            </a:pPr>
            <a:r>
              <a:rPr lang="pt-BR" sz="2200" dirty="0"/>
              <a:t>Onde: </a:t>
            </a:r>
          </a:p>
          <a:p>
            <a:pPr lvl="0"/>
            <a:r>
              <a:rPr lang="pt-BR" sz="2200" b="1" dirty="0" err="1"/>
              <a:t>strVar</a:t>
            </a:r>
            <a:r>
              <a:rPr lang="pt-BR" sz="2200" b="1" dirty="0"/>
              <a:t>:</a:t>
            </a:r>
            <a:r>
              <a:rPr lang="pt-BR" sz="2200" dirty="0"/>
              <a:t> </a:t>
            </a:r>
            <a:r>
              <a:rPr lang="pt-BR" sz="2200" i="1" dirty="0" err="1"/>
              <a:t>string</a:t>
            </a:r>
            <a:r>
              <a:rPr lang="pt-BR" sz="2200" dirty="0"/>
              <a:t> original;</a:t>
            </a:r>
          </a:p>
          <a:p>
            <a:pPr lvl="0"/>
            <a:r>
              <a:rPr lang="pt-BR" sz="2200" b="1" dirty="0" err="1"/>
              <a:t>nrPosInicio</a:t>
            </a:r>
            <a:r>
              <a:rPr lang="pt-BR" sz="2200" b="1" dirty="0"/>
              <a:t>:</a:t>
            </a:r>
            <a:r>
              <a:rPr lang="pt-BR" sz="2200" dirty="0"/>
              <a:t> número inteiro que indica a posição inicial;</a:t>
            </a:r>
          </a:p>
          <a:p>
            <a:pPr lvl="0"/>
            <a:r>
              <a:rPr lang="pt-BR" sz="2200" b="1" dirty="0" err="1"/>
              <a:t>nrCaracteres</a:t>
            </a:r>
            <a:r>
              <a:rPr lang="pt-BR" sz="2200" b="1" dirty="0"/>
              <a:t>:</a:t>
            </a:r>
            <a:r>
              <a:rPr lang="pt-BR" sz="2200" dirty="0"/>
              <a:t> tamanho da </a:t>
            </a:r>
            <a:r>
              <a:rPr lang="pt-BR" sz="2200" i="1" dirty="0" err="1"/>
              <a:t>string</a:t>
            </a:r>
            <a:r>
              <a:rPr lang="pt-BR" sz="2200" dirty="0"/>
              <a:t> que irá retornar.</a:t>
            </a:r>
          </a:p>
          <a:p>
            <a:pPr marL="0" indent="0">
              <a:buNone/>
            </a:pPr>
            <a:endParaRPr lang="pt-BR" sz="2200" dirty="0"/>
          </a:p>
          <a:p>
            <a:pPr eaLnBrk="1" hangingPunct="1">
              <a:spcBef>
                <a:spcPct val="0"/>
              </a:spcBef>
              <a:buClrTx/>
              <a:buFont typeface="Wingdings" panose="05000000000000000000" pitchFamily="2" charset="2"/>
              <a:buNone/>
            </a:pP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23380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a:latin typeface="Courier New" panose="02070309020205020404" pitchFamily="49" charset="0"/>
                <a:cs typeface="Courier New" panose="02070309020205020404" pitchFamily="49" charset="0"/>
              </a:rPr>
              <a:t> var </a:t>
            </a:r>
            <a:r>
              <a:rPr lang="pt-BR" sz="1600" dirty="0" err="1">
                <a:latin typeface="Courier New" panose="02070309020205020404" pitchFamily="49" charset="0"/>
                <a:cs typeface="Courier New" panose="02070309020205020404" pitchFamily="49" charset="0"/>
              </a:rPr>
              <a:t>strVar</a:t>
            </a:r>
            <a:r>
              <a:rPr lang="pt-BR" sz="1600" dirty="0">
                <a:latin typeface="Courier New" panose="02070309020205020404" pitchFamily="49" charset="0"/>
                <a:cs typeface="Courier New" panose="02070309020205020404" pitchFamily="49" charset="0"/>
              </a:rPr>
              <a:t> = "Micro Focus </a:t>
            </a:r>
            <a:r>
              <a:rPr lang="pt-BR" sz="1600" dirty="0" err="1">
                <a:latin typeface="Courier New" panose="02070309020205020404" pitchFamily="49" charset="0"/>
                <a:cs typeface="Courier New" panose="02070309020205020404" pitchFamily="49" charset="0"/>
              </a:rPr>
              <a:t>NetExpress</a:t>
            </a:r>
            <a:r>
              <a:rPr lang="pt-BR" sz="1600" dirty="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strVar</a:t>
            </a:r>
            <a:r>
              <a:rPr lang="pt-BR" sz="1600" dirty="0">
                <a:latin typeface="Courier New" panose="02070309020205020404" pitchFamily="49" charset="0"/>
                <a:cs typeface="Courier New" panose="02070309020205020404" pitchFamily="49" charset="0"/>
              </a:rPr>
              <a:t> = </a:t>
            </a:r>
            <a:r>
              <a:rPr lang="pt-BR" sz="1600" dirty="0" err="1">
                <a:latin typeface="Courier New" panose="02070309020205020404" pitchFamily="49" charset="0"/>
                <a:cs typeface="Courier New" panose="02070309020205020404" pitchFamily="49" charset="0"/>
              </a:rPr>
              <a:t>strVar.substr</a:t>
            </a:r>
            <a:r>
              <a:rPr lang="pt-BR" sz="1600" dirty="0">
                <a:latin typeface="Courier New" panose="02070309020205020404" pitchFamily="49" charset="0"/>
                <a:cs typeface="Courier New" panose="02070309020205020404" pitchFamily="49" charset="0"/>
              </a:rPr>
              <a:t>( 6, 5 );</a:t>
            </a:r>
          </a:p>
          <a:p>
            <a:pPr marL="0" indent="0">
              <a:buNone/>
            </a:pP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strVar</a:t>
            </a:r>
            <a:r>
              <a:rPr lang="pt-BR" sz="1600" dirty="0">
                <a:latin typeface="Courier New" panose="02070309020205020404" pitchFamily="49" charset="0"/>
                <a:cs typeface="Courier New" panose="02070309020205020404" pitchFamily="49" charset="0"/>
              </a:rPr>
              <a:t> = "Focus";</a:t>
            </a: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algn="just">
              <a:spcBef>
                <a:spcPct val="0"/>
              </a:spcBef>
              <a:buNone/>
            </a:pPr>
            <a:r>
              <a:rPr lang="pt-BR" sz="2400" b="1" dirty="0" smtClean="0"/>
              <a:t>ATENÇÃO!</a:t>
            </a:r>
          </a:p>
          <a:p>
            <a:pPr algn="just">
              <a:spcBef>
                <a:spcPct val="0"/>
              </a:spcBef>
              <a:buNone/>
            </a:pPr>
            <a:r>
              <a:rPr lang="pt-BR" sz="2200" dirty="0" smtClean="0"/>
              <a:t>O </a:t>
            </a:r>
            <a:r>
              <a:rPr lang="pt-BR" sz="2200" dirty="0"/>
              <a:t>índice do primeiro caractere da </a:t>
            </a:r>
            <a:r>
              <a:rPr lang="pt-BR" sz="2200" i="1" dirty="0" err="1"/>
              <a:t>string</a:t>
            </a:r>
            <a:r>
              <a:rPr lang="pt-BR" sz="2200" dirty="0"/>
              <a:t> é zero.</a:t>
            </a: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1405868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subtring</a:t>
            </a:r>
            <a:r>
              <a:rPr lang="pt-BR" i="1" dirty="0" smtClean="0"/>
              <a:t>()</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Está função retorna parte de uma </a:t>
            </a:r>
            <a:r>
              <a:rPr lang="pt-BR" sz="2200" i="1" dirty="0" err="1"/>
              <a:t>string</a:t>
            </a:r>
            <a:r>
              <a:rPr lang="pt-BR" sz="2200" dirty="0"/>
              <a:t>.</a:t>
            </a:r>
          </a:p>
          <a:p>
            <a:pPr marL="0" indent="0">
              <a:buNone/>
            </a:pPr>
            <a:endParaRPr lang="pt-BR" sz="2200" dirty="0" smtClean="0"/>
          </a:p>
          <a:p>
            <a:pPr marL="0" indent="0">
              <a:buNone/>
            </a:pPr>
            <a:r>
              <a:rPr lang="pt-BR" sz="2200" b="1" dirty="0"/>
              <a:t>Sintaxe:</a:t>
            </a:r>
            <a:endParaRPr lang="pt-BR" sz="2200" dirty="0"/>
          </a:p>
          <a:p>
            <a:pPr marL="0" indent="0">
              <a:buNone/>
            </a:pPr>
            <a:r>
              <a:rPr lang="pt-BR" sz="1600" dirty="0" err="1" smtClean="0">
                <a:latin typeface="Courier New" panose="02070309020205020404" pitchFamily="49" charset="0"/>
                <a:cs typeface="Courier New" panose="02070309020205020404" pitchFamily="49" charset="0"/>
              </a:rPr>
              <a:t>strVar.substring</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nrPosInicio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nrPosFim</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a:t>
            </a:r>
          </a:p>
          <a:p>
            <a:pPr marL="0" indent="0">
              <a:buNone/>
            </a:pPr>
            <a:r>
              <a:rPr lang="pt-BR" sz="2400" dirty="0"/>
              <a:t> </a:t>
            </a:r>
            <a:endParaRPr lang="pt-BR" sz="2400" dirty="0" smtClean="0"/>
          </a:p>
          <a:p>
            <a:pPr marL="0" indent="0">
              <a:buNone/>
            </a:pPr>
            <a:endParaRPr lang="pt-BR" sz="2400" dirty="0"/>
          </a:p>
          <a:p>
            <a:pPr marL="0" indent="0">
              <a:buNone/>
            </a:pPr>
            <a:r>
              <a:rPr lang="pt-BR" sz="2200" dirty="0"/>
              <a:t>Onde: </a:t>
            </a:r>
          </a:p>
          <a:p>
            <a:pPr lvl="0"/>
            <a:r>
              <a:rPr lang="pt-BR" sz="2200" b="1" dirty="0" err="1"/>
              <a:t>strVar</a:t>
            </a:r>
            <a:r>
              <a:rPr lang="pt-BR" sz="2200" b="1" dirty="0"/>
              <a:t>:</a:t>
            </a:r>
            <a:r>
              <a:rPr lang="pt-BR" sz="2200" dirty="0"/>
              <a:t> </a:t>
            </a:r>
            <a:r>
              <a:rPr lang="pt-BR" sz="2200" i="1" dirty="0" err="1"/>
              <a:t>string</a:t>
            </a:r>
            <a:r>
              <a:rPr lang="pt-BR" sz="2200" dirty="0"/>
              <a:t> original;</a:t>
            </a:r>
          </a:p>
          <a:p>
            <a:pPr lvl="0"/>
            <a:r>
              <a:rPr lang="pt-BR" sz="2200" b="1" dirty="0" err="1"/>
              <a:t>nrPosInicio</a:t>
            </a:r>
            <a:r>
              <a:rPr lang="pt-BR" sz="2200" b="1" dirty="0"/>
              <a:t>:</a:t>
            </a:r>
            <a:r>
              <a:rPr lang="pt-BR" sz="2200" dirty="0"/>
              <a:t> número inteiro que indica a posição inicial;</a:t>
            </a:r>
          </a:p>
          <a:p>
            <a:pPr lvl="0"/>
            <a:r>
              <a:rPr lang="pt-BR" sz="2200" b="1" dirty="0" err="1"/>
              <a:t>nrPosFim</a:t>
            </a:r>
            <a:r>
              <a:rPr lang="pt-BR" sz="2200" b="1" dirty="0"/>
              <a:t>:</a:t>
            </a:r>
            <a:r>
              <a:rPr lang="pt-BR" sz="2200" dirty="0"/>
              <a:t> número inteiro que indica a posição final.</a:t>
            </a:r>
          </a:p>
          <a:p>
            <a:pPr marL="0" indent="0">
              <a:buNone/>
            </a:pPr>
            <a:endParaRPr lang="pt-BR" sz="2200" dirty="0"/>
          </a:p>
          <a:p>
            <a:pPr eaLnBrk="1" hangingPunct="1">
              <a:spcBef>
                <a:spcPct val="0"/>
              </a:spcBef>
              <a:buClrTx/>
              <a:buFont typeface="Wingdings" panose="05000000000000000000" pitchFamily="2" charset="2"/>
              <a:buNone/>
            </a:pP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2641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a:latin typeface="Courier New" panose="02070309020205020404" pitchFamily="49" charset="0"/>
                <a:cs typeface="Courier New" panose="02070309020205020404" pitchFamily="49" charset="0"/>
              </a:rPr>
              <a:t> var </a:t>
            </a:r>
            <a:r>
              <a:rPr lang="pt-BR" sz="1600" dirty="0" err="1">
                <a:latin typeface="Courier New" panose="02070309020205020404" pitchFamily="49" charset="0"/>
                <a:cs typeface="Courier New" panose="02070309020205020404" pitchFamily="49" charset="0"/>
              </a:rPr>
              <a:t>strVar</a:t>
            </a:r>
            <a:r>
              <a:rPr lang="pt-BR" sz="1600" dirty="0">
                <a:latin typeface="Courier New" panose="02070309020205020404" pitchFamily="49" charset="0"/>
                <a:cs typeface="Courier New" panose="02070309020205020404" pitchFamily="49" charset="0"/>
              </a:rPr>
              <a:t> = "Micro Focus </a:t>
            </a:r>
            <a:r>
              <a:rPr lang="pt-BR" sz="1600" dirty="0" err="1">
                <a:latin typeface="Courier New" panose="02070309020205020404" pitchFamily="49" charset="0"/>
                <a:cs typeface="Courier New" panose="02070309020205020404" pitchFamily="49" charset="0"/>
              </a:rPr>
              <a:t>NetExpress</a:t>
            </a:r>
            <a:r>
              <a:rPr lang="pt-BR" sz="1600" dirty="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strVar</a:t>
            </a:r>
            <a:r>
              <a:rPr lang="pt-BR" sz="1600" dirty="0">
                <a:latin typeface="Courier New" panose="02070309020205020404" pitchFamily="49" charset="0"/>
                <a:cs typeface="Courier New" panose="02070309020205020404" pitchFamily="49" charset="0"/>
              </a:rPr>
              <a:t> = </a:t>
            </a:r>
            <a:r>
              <a:rPr lang="pt-BR" sz="1600" dirty="0" err="1">
                <a:latin typeface="Courier New" panose="02070309020205020404" pitchFamily="49" charset="0"/>
                <a:cs typeface="Courier New" panose="02070309020205020404" pitchFamily="49" charset="0"/>
              </a:rPr>
              <a:t>strVar.substr</a:t>
            </a:r>
            <a:r>
              <a:rPr lang="pt-BR" sz="1600" dirty="0">
                <a:latin typeface="Courier New" panose="02070309020205020404" pitchFamily="49" charset="0"/>
                <a:cs typeface="Courier New" panose="02070309020205020404" pitchFamily="49" charset="0"/>
              </a:rPr>
              <a:t>( 6, </a:t>
            </a:r>
            <a:r>
              <a:rPr lang="pt-BR" sz="1600" dirty="0" smtClean="0">
                <a:latin typeface="Courier New" panose="02070309020205020404" pitchFamily="49" charset="0"/>
                <a:cs typeface="Courier New" panose="02070309020205020404" pitchFamily="49" charset="0"/>
              </a:rPr>
              <a:t>11 </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strVar</a:t>
            </a:r>
            <a:r>
              <a:rPr lang="pt-BR" sz="1600" dirty="0">
                <a:latin typeface="Courier New" panose="02070309020205020404" pitchFamily="49" charset="0"/>
                <a:cs typeface="Courier New" panose="02070309020205020404" pitchFamily="49" charset="0"/>
              </a:rPr>
              <a:t> = "Focus";</a:t>
            </a: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algn="just">
              <a:spcBef>
                <a:spcPct val="0"/>
              </a:spcBef>
              <a:buNone/>
            </a:pPr>
            <a:r>
              <a:rPr lang="pt-BR" sz="2400" b="1" dirty="0" smtClean="0"/>
              <a:t>ATENÇÃO!</a:t>
            </a:r>
          </a:p>
          <a:p>
            <a:pPr algn="just">
              <a:spcBef>
                <a:spcPct val="0"/>
              </a:spcBef>
              <a:buNone/>
            </a:pPr>
            <a:r>
              <a:rPr lang="pt-BR" sz="2200" dirty="0" smtClean="0"/>
              <a:t>O </a:t>
            </a:r>
            <a:r>
              <a:rPr lang="pt-BR" sz="2200" dirty="0"/>
              <a:t>índice do primeiro caractere da </a:t>
            </a:r>
            <a:r>
              <a:rPr lang="pt-BR" sz="2200" i="1" dirty="0" err="1"/>
              <a:t>string</a:t>
            </a:r>
            <a:r>
              <a:rPr lang="pt-BR" sz="2200" dirty="0"/>
              <a:t> é zero.</a:t>
            </a: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304605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ValidaCampos</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Todas as validações devem ser feitas no final da página, como por exemplo, no botão “Salvar”. </a:t>
            </a:r>
            <a:endParaRPr lang="pt-BR" sz="2200" dirty="0" smtClean="0"/>
          </a:p>
          <a:p>
            <a:pPr marL="0" indent="0">
              <a:buNone/>
            </a:pPr>
            <a:endParaRPr lang="pt-BR" sz="2200" dirty="0" smtClean="0"/>
          </a:p>
          <a:p>
            <a:pPr marL="0" indent="0">
              <a:buNone/>
            </a:pPr>
            <a:r>
              <a:rPr lang="pt-BR" sz="2200" dirty="0" smtClean="0"/>
              <a:t>Para </a:t>
            </a:r>
            <a:r>
              <a:rPr lang="pt-BR" sz="2200" dirty="0"/>
              <a:t>todos os campos que não podem ficar zerados ou em branco (vazios), deve-se inserir no objeto a propriedade </a:t>
            </a:r>
            <a:r>
              <a:rPr lang="pt-BR" sz="2200" dirty="0" err="1"/>
              <a:t>obrigatorio</a:t>
            </a:r>
            <a:r>
              <a:rPr lang="pt-BR" sz="2200" dirty="0"/>
              <a:t>=1 (minúsculo). </a:t>
            </a:r>
            <a:endParaRPr lang="pt-BR" sz="2200" dirty="0" smtClean="0"/>
          </a:p>
          <a:p>
            <a:pPr marL="0" indent="0">
              <a:buNone/>
            </a:pPr>
            <a:endParaRPr lang="pt-BR" sz="2200" dirty="0" smtClean="0"/>
          </a:p>
          <a:p>
            <a:pPr marL="0" indent="0">
              <a:buNone/>
            </a:pPr>
            <a:r>
              <a:rPr lang="pt-BR" sz="2200" dirty="0" smtClean="0"/>
              <a:t>A </a:t>
            </a:r>
            <a:r>
              <a:rPr lang="pt-BR" sz="2200" dirty="0"/>
              <a:t>função irá verificar todos os objetos e, se algum deles for nulo, irá emitir a mensagem “Informação inválida” e posicionar o foco no respectivo campo. </a:t>
            </a:r>
          </a:p>
          <a:p>
            <a:pPr marL="0" indent="0">
              <a:buNone/>
            </a:pPr>
            <a:endParaRPr lang="pt-BR" sz="2200" dirty="0" smtClean="0"/>
          </a:p>
        </p:txBody>
      </p:sp>
    </p:spTree>
    <p:custDataLst>
      <p:tags r:id="rId1"/>
    </p:custDataLst>
    <p:extLst>
      <p:ext uri="{BB962C8B-B14F-4D97-AF65-F5344CB8AC3E}">
        <p14:creationId xmlns:p14="http://schemas.microsoft.com/office/powerpoint/2010/main" val="117695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Seções padrão</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lvl="0" algn="just"/>
            <a:r>
              <a:rPr lang="pt-BR" sz="2200" b="1" dirty="0" smtClean="0"/>
              <a:t>0000</a:t>
            </a:r>
            <a:r>
              <a:rPr lang="pt-BR" sz="2200" b="1" dirty="0"/>
              <a:t>:</a:t>
            </a:r>
            <a:r>
              <a:rPr lang="pt-BR" sz="2200" dirty="0"/>
              <a:t> exclusivo para controle principal (chamar 1000, 2000, 3000 e fechar o programa</a:t>
            </a:r>
            <a:r>
              <a:rPr lang="pt-BR" sz="2200" dirty="0" smtClean="0"/>
              <a:t>);</a:t>
            </a:r>
            <a:endParaRPr lang="pt-BR" sz="2200" dirty="0"/>
          </a:p>
          <a:p>
            <a:pPr lvl="0" algn="just"/>
            <a:r>
              <a:rPr lang="pt-BR" sz="2200" b="1" dirty="0"/>
              <a:t>1000:</a:t>
            </a:r>
            <a:r>
              <a:rPr lang="pt-BR" sz="2200" dirty="0"/>
              <a:t> inicialização de arquivos, projetos e parâmetros do sistema</a:t>
            </a:r>
            <a:r>
              <a:rPr lang="pt-BR" sz="2200" dirty="0" smtClean="0"/>
              <a:t>;</a:t>
            </a:r>
            <a:endParaRPr lang="pt-BR" sz="2200" dirty="0"/>
          </a:p>
          <a:p>
            <a:pPr lvl="0" algn="just"/>
            <a:r>
              <a:rPr lang="pt-BR" sz="2200" b="1" dirty="0"/>
              <a:t>2000:</a:t>
            </a:r>
            <a:r>
              <a:rPr lang="pt-BR" sz="2200" dirty="0"/>
              <a:t> processamento;</a:t>
            </a:r>
          </a:p>
          <a:p>
            <a:pPr lvl="0" algn="just"/>
            <a:r>
              <a:rPr lang="pt-BR" sz="2200" b="1" dirty="0"/>
              <a:t>2999:</a:t>
            </a:r>
            <a:r>
              <a:rPr lang="pt-BR" sz="2200" dirty="0"/>
              <a:t> controle do </a:t>
            </a:r>
            <a:r>
              <a:rPr lang="pt-BR" sz="2200" i="1" dirty="0"/>
              <a:t>frame</a:t>
            </a:r>
            <a:r>
              <a:rPr lang="pt-BR" sz="2200" dirty="0"/>
              <a:t> oculto;</a:t>
            </a:r>
          </a:p>
          <a:p>
            <a:pPr lvl="0" algn="just"/>
            <a:r>
              <a:rPr lang="pt-BR" sz="2200" b="1" dirty="0"/>
              <a:t>3000:</a:t>
            </a:r>
            <a:r>
              <a:rPr lang="pt-BR" sz="2200" dirty="0"/>
              <a:t> finalização, utilizada para fechar arquivos, exceto para programas assíncronos</a:t>
            </a:r>
            <a:r>
              <a:rPr lang="pt-BR" sz="2200" dirty="0" smtClean="0"/>
              <a:t>;</a:t>
            </a:r>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7668344" y="4679729"/>
            <a:ext cx="931118" cy="80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555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dirty="0" smtClean="0"/>
              <a:t>No </a:t>
            </a:r>
            <a:r>
              <a:rPr lang="pt-BR" sz="2200" dirty="0"/>
              <a:t>HTML:</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dsProduto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a:t>
            </a:r>
            <a:r>
              <a:rPr lang="pt-BR" sz="1600" dirty="0" smtClean="0">
                <a:latin typeface="Courier New" panose="02070309020205020404" pitchFamily="49" charset="0"/>
                <a:cs typeface="Courier New" panose="02070309020205020404" pitchFamily="49" charset="0"/>
              </a:rPr>
              <a:t>&gt;</a:t>
            </a:r>
          </a:p>
          <a:p>
            <a:pPr marL="0" indent="0">
              <a:buNone/>
            </a:pPr>
            <a:r>
              <a:rPr lang="pt-BR" sz="1600" dirty="0" smtClean="0">
                <a:latin typeface="Courier New" panose="02070309020205020404" pitchFamily="49" charset="0"/>
                <a:cs typeface="Courier New" panose="02070309020205020404" pitchFamily="49" charset="0"/>
              </a:rPr>
              <a:t>&lt;INPUT </a:t>
            </a:r>
            <a:r>
              <a:rPr lang="pt-BR" sz="1600" dirty="0" err="1" smtClean="0">
                <a:latin typeface="Courier New" panose="02070309020205020404" pitchFamily="49" charset="0"/>
                <a:cs typeface="Courier New" panose="02070309020205020404" pitchFamily="49" charset="0"/>
              </a:rPr>
              <a:t>type</a:t>
            </a:r>
            <a:r>
              <a:rPr lang="pt-BR" sz="1600" dirty="0" smtClean="0">
                <a:latin typeface="Courier New" panose="02070309020205020404" pitchFamily="49" charset="0"/>
                <a:cs typeface="Courier New" panose="02070309020205020404" pitchFamily="49" charset="0"/>
              </a:rPr>
              <a:t>=</a:t>
            </a:r>
            <a:r>
              <a:rPr lang="pt-BR" sz="1600" dirty="0" err="1" smtClean="0">
                <a:latin typeface="Courier New" panose="02070309020205020404" pitchFamily="49" charset="0"/>
                <a:cs typeface="Courier New" panose="02070309020205020404" pitchFamily="49" charset="0"/>
              </a:rPr>
              <a:t>text</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name</a:t>
            </a:r>
            <a:r>
              <a:rPr lang="pt-BR" sz="1600" dirty="0" smtClean="0">
                <a:latin typeface="Courier New" panose="02070309020205020404" pitchFamily="49" charset="0"/>
                <a:cs typeface="Courier New" panose="02070309020205020404" pitchFamily="49" charset="0"/>
              </a:rPr>
              <a:t>=</a:t>
            </a:r>
            <a:r>
              <a:rPr lang="pt-BR" sz="1600" dirty="0" err="1" smtClean="0">
                <a:latin typeface="Courier New" panose="02070309020205020404" pitchFamily="49" charset="0"/>
                <a:cs typeface="Courier New" panose="02070309020205020404" pitchFamily="49" charset="0"/>
              </a:rPr>
              <a:t>tpProduto</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obrigatorio</a:t>
            </a:r>
            <a:r>
              <a:rPr lang="pt-BR" sz="1600" dirty="0" smtClean="0">
                <a:latin typeface="Courier New" panose="02070309020205020404" pitchFamily="49" charset="0"/>
                <a:cs typeface="Courier New" panose="02070309020205020404" pitchFamily="49" charset="0"/>
              </a:rPr>
              <a:t>=1&gt;</a:t>
            </a:r>
          </a:p>
          <a:p>
            <a:pPr marL="0" indent="0">
              <a:buNone/>
            </a:pPr>
            <a:r>
              <a:rPr lang="pt-PT" sz="1600" dirty="0"/>
              <a:t> </a:t>
            </a:r>
            <a:endParaRPr lang="pt-BR" sz="1600" dirty="0"/>
          </a:p>
          <a:p>
            <a:pPr marL="0" indent="0">
              <a:buNone/>
            </a:pPr>
            <a:r>
              <a:rPr lang="pt-BR" sz="2200" dirty="0"/>
              <a:t>No </a:t>
            </a:r>
            <a:r>
              <a:rPr lang="pt-BR" sz="2200" dirty="0" err="1"/>
              <a:t>JavaScript</a:t>
            </a:r>
            <a:r>
              <a:rPr lang="pt-BR" sz="2200" dirty="0"/>
              <a:t>:</a:t>
            </a:r>
          </a:p>
          <a:p>
            <a:pPr marL="0" indent="0">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ValidaCampos</a:t>
            </a:r>
            <a:r>
              <a:rPr lang="pt-BR" sz="1600" dirty="0" smtClean="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    //comandos</a:t>
            </a:r>
          </a:p>
          <a:p>
            <a:pPr marL="0" indent="0">
              <a:buNone/>
            </a:pP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algn="just">
              <a:spcBef>
                <a:spcPct val="0"/>
              </a:spcBef>
              <a:buNone/>
            </a:pPr>
            <a:r>
              <a:rPr lang="pt-BR" sz="2400" b="1" dirty="0" smtClean="0"/>
              <a:t>ATENÇÃO!</a:t>
            </a:r>
          </a:p>
          <a:p>
            <a:pPr algn="just">
              <a:spcBef>
                <a:spcPct val="0"/>
              </a:spcBef>
              <a:buNone/>
            </a:pPr>
            <a:r>
              <a:rPr lang="pt-BR" sz="2200" dirty="0" smtClean="0"/>
              <a:t>Caso </a:t>
            </a:r>
            <a:r>
              <a:rPr lang="pt-BR" sz="2200" dirty="0"/>
              <a:t>haja a necessidade de validar blocos, ou seja, </a:t>
            </a:r>
            <a:r>
              <a:rPr lang="pt-BR" sz="2200" dirty="0" smtClean="0"/>
              <a:t>uma</a:t>
            </a:r>
          </a:p>
          <a:p>
            <a:pPr algn="just">
              <a:spcBef>
                <a:spcPct val="0"/>
              </a:spcBef>
              <a:buNone/>
            </a:pPr>
            <a:r>
              <a:rPr lang="pt-BR" sz="2200" dirty="0" smtClean="0"/>
              <a:t>validação </a:t>
            </a:r>
            <a:r>
              <a:rPr lang="pt-BR" sz="2200" dirty="0"/>
              <a:t>independente de outra, </a:t>
            </a:r>
            <a:r>
              <a:rPr lang="pt-BR" sz="2200" dirty="0" smtClean="0"/>
              <a:t>pode-se declarar propriedades e </a:t>
            </a:r>
          </a:p>
          <a:p>
            <a:pPr algn="just">
              <a:spcBef>
                <a:spcPct val="0"/>
              </a:spcBef>
              <a:buNone/>
            </a:pPr>
            <a:r>
              <a:rPr lang="pt-BR" sz="2200" dirty="0" smtClean="0"/>
              <a:t>usá-las </a:t>
            </a:r>
            <a:r>
              <a:rPr lang="pt-BR" sz="2200" dirty="0"/>
              <a:t>separadamente.</a:t>
            </a: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310568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dirty="0" smtClean="0"/>
              <a:t>No </a:t>
            </a:r>
            <a:r>
              <a:rPr lang="pt-BR" sz="2200" dirty="0"/>
              <a:t>HTML:</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cdProduto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=1&gt;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tpProduto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obrigatorio</a:t>
            </a:r>
            <a:r>
              <a:rPr lang="en-US" sz="1600" dirty="0">
                <a:latin typeface="Courier New" panose="02070309020205020404" pitchFamily="49" charset="0"/>
                <a:cs typeface="Courier New" panose="02070309020205020404" pitchFamily="49" charset="0"/>
              </a:rPr>
              <a:t>=1&gt;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cdCliente</a:t>
            </a:r>
            <a:r>
              <a:rPr lang="en-US" sz="1600" dirty="0">
                <a:latin typeface="Courier New" panose="02070309020205020404" pitchFamily="49" charset="0"/>
                <a:cs typeface="Courier New" panose="02070309020205020404" pitchFamily="49" charset="0"/>
              </a:rPr>
              <a:t> obr1=1&gt;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SELECT name=</a:t>
            </a:r>
            <a:r>
              <a:rPr lang="en-US" sz="1600" dirty="0" err="1">
                <a:latin typeface="Courier New" panose="02070309020205020404" pitchFamily="49" charset="0"/>
                <a:cs typeface="Courier New" panose="02070309020205020404" pitchFamily="49" charset="0"/>
              </a:rPr>
              <a:t>tpCliente</a:t>
            </a:r>
            <a:r>
              <a:rPr lang="en-US" sz="1600" dirty="0">
                <a:latin typeface="Courier New" panose="02070309020205020404" pitchFamily="49" charset="0"/>
                <a:cs typeface="Courier New" panose="02070309020205020404" pitchFamily="49" charset="0"/>
              </a:rPr>
              <a:t> obr1=1&gt;&lt;/SELECT&gt;</a:t>
            </a:r>
            <a:endParaRPr lang="pt-BR" sz="1600" dirty="0">
              <a:latin typeface="Courier New" panose="02070309020205020404" pitchFamily="49" charset="0"/>
              <a:cs typeface="Courier New" panose="02070309020205020404" pitchFamily="49" charset="0"/>
            </a:endParaRPr>
          </a:p>
          <a:p>
            <a:pPr marL="0" indent="0">
              <a:buNone/>
            </a:pPr>
            <a:r>
              <a:rPr lang="pt-PT" sz="1600" dirty="0"/>
              <a:t> </a:t>
            </a:r>
            <a:endParaRPr lang="pt-PT" sz="1600" dirty="0" smtClean="0"/>
          </a:p>
          <a:p>
            <a:pPr marL="0" indent="0">
              <a:buNone/>
            </a:pPr>
            <a:endParaRPr lang="pt-BR" sz="1600" dirty="0"/>
          </a:p>
          <a:p>
            <a:pPr marL="0" indent="0">
              <a:buNone/>
            </a:pPr>
            <a:r>
              <a:rPr lang="pt-BR" sz="2200" dirty="0"/>
              <a:t>No </a:t>
            </a:r>
            <a:r>
              <a:rPr lang="pt-BR" sz="2200" dirty="0" err="1"/>
              <a:t>JavaScript</a:t>
            </a:r>
            <a:r>
              <a:rPr lang="pt-BR" sz="2200" dirty="0"/>
              <a:t>:</a:t>
            </a:r>
          </a:p>
          <a:p>
            <a:pPr marL="0" indent="0">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ValidaCampos</a:t>
            </a:r>
            <a:r>
              <a:rPr lang="pt-BR" sz="1600" dirty="0" smtClean="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    //comandos</a:t>
            </a:r>
          </a:p>
          <a:p>
            <a:pPr marL="0" indent="0">
              <a:buNone/>
            </a:pPr>
            <a:r>
              <a:rPr lang="pt-BR" sz="1600" dirty="0" smtClean="0">
                <a:latin typeface="Courier New" panose="02070309020205020404" pitchFamily="49" charset="0"/>
                <a:cs typeface="Courier New" panose="02070309020205020404" pitchFamily="49" charset="0"/>
              </a:rPr>
              <a:t>}</a:t>
            </a:r>
          </a:p>
          <a:p>
            <a:pPr marL="0" indent="0">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ValidaCampos</a:t>
            </a:r>
            <a:r>
              <a:rPr lang="pt-BR" sz="1600" dirty="0">
                <a:latin typeface="Courier New" panose="02070309020205020404" pitchFamily="49" charset="0"/>
                <a:cs typeface="Courier New" panose="02070309020205020404" pitchFamily="49" charset="0"/>
              </a:rPr>
              <a:t>( 'obr1' ) ){</a:t>
            </a:r>
          </a:p>
          <a:p>
            <a:pPr marL="0" indent="0">
              <a:buNone/>
            </a:pPr>
            <a:r>
              <a:rPr lang="pt-BR" sz="1600" dirty="0" smtClean="0">
                <a:latin typeface="Courier New" panose="02070309020205020404" pitchFamily="49" charset="0"/>
                <a:cs typeface="Courier New" panose="02070309020205020404" pitchFamily="49" charset="0"/>
              </a:rPr>
              <a:t>    //comandos</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endParaRPr lang="pt-BR" sz="16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2200" dirty="0" smtClean="0">
              <a:latin typeface="+mj-lt"/>
              <a:cs typeface="Arial" panose="020B0604020202020204" pitchFamily="34" charset="0"/>
            </a:endParaRP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11" name="Texto explicativo retangular com cantos arredondados 10"/>
          <p:cNvSpPr/>
          <p:nvPr/>
        </p:nvSpPr>
        <p:spPr>
          <a:xfrm>
            <a:off x="4067944" y="3933056"/>
            <a:ext cx="2016224" cy="432048"/>
          </a:xfrm>
          <a:prstGeom prst="wedgeRoundRectCallout">
            <a:avLst>
              <a:gd name="adj1" fmla="val -107751"/>
              <a:gd name="adj2" fmla="val -4515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Padrão </a:t>
            </a:r>
            <a:r>
              <a:rPr lang="pt-BR" sz="1400" b="1" dirty="0" err="1" smtClean="0">
                <a:solidFill>
                  <a:schemeClr val="tx1"/>
                </a:solidFill>
              </a:rPr>
              <a:t>obrigatorio</a:t>
            </a:r>
            <a:r>
              <a:rPr lang="pt-BR" sz="1400" b="1" dirty="0" smtClean="0">
                <a:solidFill>
                  <a:schemeClr val="tx1"/>
                </a:solidFill>
              </a:rPr>
              <a:t>=1</a:t>
            </a:r>
            <a:endParaRPr lang="pt-BR" sz="1400" b="1" dirty="0">
              <a:solidFill>
                <a:schemeClr val="tx1"/>
              </a:solidFill>
            </a:endParaRPr>
          </a:p>
        </p:txBody>
      </p:sp>
      <p:sp>
        <p:nvSpPr>
          <p:cNvPr id="12" name="Texto explicativo retangular com cantos arredondados 11"/>
          <p:cNvSpPr/>
          <p:nvPr/>
        </p:nvSpPr>
        <p:spPr>
          <a:xfrm>
            <a:off x="4067944" y="5048902"/>
            <a:ext cx="2016224" cy="468330"/>
          </a:xfrm>
          <a:prstGeom prst="wedgeRoundRectCallout">
            <a:avLst>
              <a:gd name="adj1" fmla="val -95468"/>
              <a:gd name="adj2" fmla="val -84842"/>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Nome da propriedade</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158609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Validação de Datas</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Deve-se utilizar a função </a:t>
            </a:r>
            <a:r>
              <a:rPr lang="pt-BR" sz="2200" dirty="0" err="1"/>
              <a:t>ValidaCampos</a:t>
            </a:r>
            <a:r>
              <a:rPr lang="pt-BR" sz="2200" dirty="0"/>
              <a:t>(). Além da propriedade </a:t>
            </a:r>
            <a:r>
              <a:rPr lang="pt-BR" sz="2200" dirty="0" err="1"/>
              <a:t>obrigatorio</a:t>
            </a:r>
            <a:r>
              <a:rPr lang="pt-BR" sz="2200" dirty="0"/>
              <a:t>=1, é necessário acrescentar outra propriedade, conforme a seguir:</a:t>
            </a:r>
          </a:p>
          <a:p>
            <a:pPr lvl="0"/>
            <a:r>
              <a:rPr lang="pt-BR" sz="2200" b="1" dirty="0"/>
              <a:t>para data completa:</a:t>
            </a:r>
            <a:r>
              <a:rPr lang="pt-BR" sz="2200" dirty="0"/>
              <a:t> data=1;</a:t>
            </a:r>
          </a:p>
          <a:p>
            <a:pPr lvl="0"/>
            <a:r>
              <a:rPr lang="pt-BR" sz="2200" b="1" dirty="0"/>
              <a:t>para mês/ano:</a:t>
            </a:r>
            <a:r>
              <a:rPr lang="pt-BR" sz="2200" dirty="0"/>
              <a:t> data=2;</a:t>
            </a:r>
          </a:p>
          <a:p>
            <a:pPr lvl="0"/>
            <a:r>
              <a:rPr lang="pt-BR" sz="2200" b="1" dirty="0"/>
              <a:t>para dia:</a:t>
            </a:r>
            <a:r>
              <a:rPr lang="pt-BR" sz="2200" dirty="0"/>
              <a:t> data=D (a letra D maiúscula);</a:t>
            </a:r>
          </a:p>
          <a:p>
            <a:pPr lvl="0"/>
            <a:r>
              <a:rPr lang="pt-BR" sz="2200" b="1" dirty="0"/>
              <a:t>para mês:</a:t>
            </a:r>
            <a:r>
              <a:rPr lang="pt-BR" sz="2200" dirty="0"/>
              <a:t> data=M (a letra M maiúscula);</a:t>
            </a:r>
          </a:p>
          <a:p>
            <a:pPr lvl="0"/>
            <a:r>
              <a:rPr lang="pt-BR" sz="2200" b="1" dirty="0"/>
              <a:t>para ano:</a:t>
            </a:r>
            <a:r>
              <a:rPr lang="pt-BR" sz="2200" dirty="0"/>
              <a:t> data=A (a letra A maiúscula).</a:t>
            </a:r>
          </a:p>
          <a:p>
            <a:pPr marL="0" indent="0">
              <a:buNone/>
            </a:pPr>
            <a:endParaRPr lang="pt-BR" sz="2200" dirty="0" smtClean="0"/>
          </a:p>
        </p:txBody>
      </p:sp>
    </p:spTree>
    <p:custDataLst>
      <p:tags r:id="rId1"/>
    </p:custDataLst>
    <p:extLst>
      <p:ext uri="{BB962C8B-B14F-4D97-AF65-F5344CB8AC3E}">
        <p14:creationId xmlns:p14="http://schemas.microsoft.com/office/powerpoint/2010/main" val="2026734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dirty="0" smtClean="0"/>
              <a:t>No </a:t>
            </a:r>
            <a:r>
              <a:rPr lang="pt-BR" sz="2200" dirty="0"/>
              <a:t>HTML:</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dtCompleta</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data=1&gt;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dtMesAno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data=2&gt;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dtDia</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data=D&gt;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dtMes</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data=M&gt;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dtAno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data=A&gt;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dtInicial</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data=1 </a:t>
            </a:r>
            <a:r>
              <a:rPr lang="pt-BR" sz="1600" dirty="0" err="1">
                <a:latin typeface="Courier New" panose="02070309020205020404" pitchFamily="49" charset="0"/>
                <a:cs typeface="Courier New" panose="02070309020205020404" pitchFamily="49" charset="0"/>
              </a:rPr>
              <a:t>IniFim</a:t>
            </a:r>
            <a:r>
              <a:rPr lang="pt-BR" sz="1600" dirty="0">
                <a:latin typeface="Courier New" panose="02070309020205020404" pitchFamily="49" charset="0"/>
                <a:cs typeface="Courier New" panose="02070309020205020404" pitchFamily="49" charset="0"/>
              </a:rPr>
              <a:t>=1&gt;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smtClean="0">
                <a:latin typeface="Courier New" panose="02070309020205020404" pitchFamily="49" charset="0"/>
                <a:cs typeface="Courier New" panose="02070309020205020404" pitchFamily="49" charset="0"/>
              </a:rPr>
              <a:t>type</a:t>
            </a:r>
            <a:r>
              <a:rPr lang="pt-BR" sz="1600" dirty="0" smtClean="0">
                <a:latin typeface="Courier New" panose="02070309020205020404" pitchFamily="49" charset="0"/>
                <a:cs typeface="Courier New" panose="02070309020205020404" pitchFamily="49" charset="0"/>
              </a:rPr>
              <a:t>=</a:t>
            </a:r>
            <a:r>
              <a:rPr lang="pt-BR" sz="1600" dirty="0" err="1" smtClean="0">
                <a:latin typeface="Courier New" panose="02070309020205020404" pitchFamily="49" charset="0"/>
                <a:cs typeface="Courier New" panose="02070309020205020404" pitchFamily="49" charset="0"/>
              </a:rPr>
              <a:t>text</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dtFinal</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obrigatorio</a:t>
            </a:r>
            <a:r>
              <a:rPr lang="pt-BR" sz="1600" dirty="0">
                <a:latin typeface="Courier New" panose="02070309020205020404" pitchFamily="49" charset="0"/>
                <a:cs typeface="Courier New" panose="02070309020205020404" pitchFamily="49" charset="0"/>
              </a:rPr>
              <a:t>=1 data=1 </a:t>
            </a:r>
            <a:r>
              <a:rPr lang="pt-BR" sz="1600" dirty="0" err="1">
                <a:latin typeface="Courier New" panose="02070309020205020404" pitchFamily="49" charset="0"/>
                <a:cs typeface="Courier New" panose="02070309020205020404" pitchFamily="49" charset="0"/>
              </a:rPr>
              <a:t>IniFim</a:t>
            </a:r>
            <a:r>
              <a:rPr lang="pt-BR" sz="1600" dirty="0">
                <a:latin typeface="Courier New" panose="02070309020205020404" pitchFamily="49" charset="0"/>
                <a:cs typeface="Courier New" panose="02070309020205020404" pitchFamily="49" charset="0"/>
              </a:rPr>
              <a:t>=1&gt;</a:t>
            </a:r>
            <a:r>
              <a:rPr lang="pt-PT" sz="1600" dirty="0">
                <a:latin typeface="Courier New" panose="02070309020205020404" pitchFamily="49" charset="0"/>
                <a:cs typeface="Courier New" panose="02070309020205020404" pitchFamily="49" charset="0"/>
              </a:rPr>
              <a:t> </a:t>
            </a:r>
            <a:endParaRPr lang="pt-PT" sz="1600" dirty="0" smtClean="0">
              <a:latin typeface="Courier New" panose="02070309020205020404" pitchFamily="49" charset="0"/>
              <a:cs typeface="Courier New" panose="02070309020205020404" pitchFamily="49" charset="0"/>
            </a:endParaRPr>
          </a:p>
          <a:p>
            <a:pPr marL="0" indent="0">
              <a:buNone/>
            </a:pPr>
            <a:endParaRPr lang="pt-PT" sz="2200" dirty="0" smtClean="0">
              <a:latin typeface="+mj-lt"/>
              <a:cs typeface="Courier New" panose="02070309020205020404" pitchFamily="49" charset="0"/>
            </a:endParaRPr>
          </a:p>
          <a:p>
            <a:pPr marL="0" indent="0">
              <a:buNone/>
            </a:pPr>
            <a:endParaRPr lang="pt-PT" sz="2200" dirty="0">
              <a:latin typeface="+mj-lt"/>
              <a:cs typeface="Courier New" panose="02070309020205020404" pitchFamily="49" charset="0"/>
            </a:endParaRPr>
          </a:p>
          <a:p>
            <a:pPr marL="0" indent="0">
              <a:buNone/>
            </a:pPr>
            <a:r>
              <a:rPr lang="pt-BR" sz="2400" b="1" dirty="0" smtClean="0">
                <a:latin typeface="+mj-lt"/>
              </a:rPr>
              <a:t>ATENÇÃO!</a:t>
            </a:r>
          </a:p>
          <a:p>
            <a:pPr marL="0" indent="0">
              <a:buNone/>
            </a:pPr>
            <a:r>
              <a:rPr lang="pt-BR" sz="2200" dirty="0" smtClean="0">
                <a:latin typeface="+mj-lt"/>
              </a:rPr>
              <a:t>Para </a:t>
            </a:r>
            <a:r>
              <a:rPr lang="pt-BR" sz="2200" dirty="0">
                <a:latin typeface="+mj-lt"/>
              </a:rPr>
              <a:t>campos os quais podem ter o formato 00/00/0000 e 99/99/9999, deve-se utilizar a propriedade </a:t>
            </a:r>
            <a:r>
              <a:rPr lang="pt-BR" sz="2200" dirty="0" err="1">
                <a:latin typeface="+mj-lt"/>
              </a:rPr>
              <a:t>IniFim</a:t>
            </a:r>
            <a:r>
              <a:rPr lang="pt-BR" sz="2200" dirty="0">
                <a:latin typeface="+mj-lt"/>
              </a:rPr>
              <a:t>=1.</a:t>
            </a:r>
          </a:p>
          <a:p>
            <a:pPr marL="0" indent="0">
              <a:buNone/>
            </a:pPr>
            <a:endParaRPr lang="pt-BR"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345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ValidaCNPJ</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Verifica se um CNPJ é válido. </a:t>
            </a:r>
            <a:endParaRPr lang="pt-BR" sz="2200" dirty="0" smtClean="0"/>
          </a:p>
          <a:p>
            <a:pPr marL="0" indent="0">
              <a:buNone/>
            </a:pPr>
            <a:r>
              <a:rPr lang="pt-BR" sz="2200" dirty="0"/>
              <a:t>Retorno: </a:t>
            </a:r>
            <a:r>
              <a:rPr lang="pt-BR" sz="2200" dirty="0" err="1"/>
              <a:t>true</a:t>
            </a:r>
            <a:r>
              <a:rPr lang="pt-BR" sz="2200" dirty="0"/>
              <a:t>/false</a:t>
            </a:r>
            <a:r>
              <a:rPr lang="pt-BR" sz="2200" dirty="0" smtClean="0"/>
              <a:t>.</a:t>
            </a:r>
          </a:p>
          <a:p>
            <a:pPr marL="0" indent="0">
              <a:buNone/>
            </a:pPr>
            <a:endParaRPr lang="pt-BR" sz="2200" dirty="0"/>
          </a:p>
          <a:p>
            <a:pPr marL="0" indent="0">
              <a:buNone/>
            </a:pPr>
            <a:r>
              <a:rPr lang="pt-BR" sz="2400" dirty="0"/>
              <a:t>Exemplo:</a:t>
            </a:r>
          </a:p>
          <a:p>
            <a:pPr marL="0" indent="0">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ValidaCNPJ</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nrCnpj</a:t>
            </a:r>
            <a:r>
              <a:rPr lang="pt-BR" sz="1600" dirty="0">
                <a:latin typeface="Courier New" panose="02070309020205020404" pitchFamily="49" charset="0"/>
                <a:cs typeface="Courier New" panose="02070309020205020404" pitchFamily="49" charset="0"/>
              </a:rPr>
              <a:t> )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alert</a:t>
            </a:r>
            <a:r>
              <a:rPr lang="pt-BR" sz="1600" dirty="0">
                <a:latin typeface="Courier New" panose="02070309020205020404" pitchFamily="49" charset="0"/>
                <a:cs typeface="Courier New" panose="02070309020205020404" pitchFamily="49" charset="0"/>
              </a:rPr>
              <a:t>( 'CNPJ inválido' );</a:t>
            </a:r>
          </a:p>
          <a:p>
            <a:pPr marL="0" indent="0">
              <a:buNone/>
            </a:pP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endParaRPr lang="pt-BR" sz="2200" dirty="0"/>
          </a:p>
          <a:p>
            <a:pPr marL="0" indent="0">
              <a:buNone/>
            </a:pPr>
            <a:endParaRPr lang="pt-BR" sz="2200" dirty="0" smtClean="0"/>
          </a:p>
        </p:txBody>
      </p:sp>
    </p:spTree>
    <p:custDataLst>
      <p:tags r:id="rId1"/>
    </p:custDataLst>
    <p:extLst>
      <p:ext uri="{BB962C8B-B14F-4D97-AF65-F5344CB8AC3E}">
        <p14:creationId xmlns:p14="http://schemas.microsoft.com/office/powerpoint/2010/main" val="257186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ValidaCPF</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Verifica se um </a:t>
            </a:r>
            <a:r>
              <a:rPr lang="pt-BR" sz="2200" dirty="0" smtClean="0"/>
              <a:t>CPF é </a:t>
            </a:r>
            <a:r>
              <a:rPr lang="pt-BR" sz="2200" dirty="0"/>
              <a:t>válido. </a:t>
            </a:r>
            <a:endParaRPr lang="pt-BR" sz="2200" dirty="0" smtClean="0"/>
          </a:p>
          <a:p>
            <a:pPr marL="0" indent="0">
              <a:buNone/>
            </a:pPr>
            <a:r>
              <a:rPr lang="pt-BR" sz="2200" dirty="0"/>
              <a:t>Retorno: </a:t>
            </a:r>
            <a:r>
              <a:rPr lang="pt-BR" sz="2200" dirty="0" err="1"/>
              <a:t>true</a:t>
            </a:r>
            <a:r>
              <a:rPr lang="pt-BR" sz="2200" dirty="0"/>
              <a:t>/false</a:t>
            </a:r>
            <a:r>
              <a:rPr lang="pt-BR" sz="2200" dirty="0" smtClean="0"/>
              <a:t>.</a:t>
            </a:r>
          </a:p>
          <a:p>
            <a:pPr marL="0" indent="0">
              <a:buNone/>
            </a:pPr>
            <a:endParaRPr lang="pt-BR" sz="2200" dirty="0"/>
          </a:p>
          <a:p>
            <a:pPr marL="0" indent="0">
              <a:buNone/>
            </a:pPr>
            <a:r>
              <a:rPr lang="pt-BR" sz="2400" dirty="0"/>
              <a:t>Exemplo:</a:t>
            </a:r>
          </a:p>
          <a:p>
            <a:pPr marL="0" indent="0">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ValidaCPF</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nrCpf</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alert</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'CPF </a:t>
            </a:r>
            <a:r>
              <a:rPr lang="pt-BR" sz="1600" dirty="0">
                <a:latin typeface="Courier New" panose="02070309020205020404" pitchFamily="49" charset="0"/>
                <a:cs typeface="Courier New" panose="02070309020205020404" pitchFamily="49" charset="0"/>
              </a:rPr>
              <a:t>inválido' );</a:t>
            </a:r>
          </a:p>
          <a:p>
            <a:pPr marL="0" indent="0">
              <a:buNone/>
            </a:pP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endParaRPr lang="pt-BR" sz="2200" dirty="0"/>
          </a:p>
          <a:p>
            <a:pPr marL="0" indent="0">
              <a:buNone/>
            </a:pPr>
            <a:endParaRPr lang="pt-BR" sz="2200" dirty="0" smtClean="0"/>
          </a:p>
        </p:txBody>
      </p:sp>
    </p:spTree>
    <p:custDataLst>
      <p:tags r:id="rId1"/>
    </p:custDataLst>
    <p:extLst>
      <p:ext uri="{BB962C8B-B14F-4D97-AF65-F5344CB8AC3E}">
        <p14:creationId xmlns:p14="http://schemas.microsoft.com/office/powerpoint/2010/main" val="257387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a:t>VerificaTeclaPress</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Esta função monitora o teclado e executa uma ação se determinada tecla for pressionada.</a:t>
            </a:r>
          </a:p>
          <a:p>
            <a:pPr marL="0" indent="0">
              <a:buNone/>
            </a:pPr>
            <a:endParaRPr lang="pt-BR" sz="2200" dirty="0"/>
          </a:p>
          <a:p>
            <a:pPr marL="0" indent="0">
              <a:buNone/>
            </a:pPr>
            <a:r>
              <a:rPr lang="pt-BR" sz="2400" dirty="0"/>
              <a:t>Exemplo:</a:t>
            </a:r>
          </a:p>
          <a:p>
            <a:pPr marL="0" indent="0">
              <a:buNone/>
            </a:pPr>
            <a:r>
              <a:rPr lang="pt-PT" sz="1600" dirty="0" smtClean="0">
                <a:latin typeface="Courier New" panose="02070309020205020404" pitchFamily="49" charset="0"/>
                <a:cs typeface="Courier New" panose="02070309020205020404" pitchFamily="49" charset="0"/>
              </a:rPr>
              <a:t>&lt;</a:t>
            </a:r>
            <a:r>
              <a:rPr lang="pt-PT" sz="1600" dirty="0">
                <a:latin typeface="Courier New" panose="02070309020205020404" pitchFamily="49" charset="0"/>
                <a:cs typeface="Courier New" panose="02070309020205020404" pitchFamily="49" charset="0"/>
              </a:rPr>
              <a:t>INPUT type=text name=irPara onKeyPress="VerificaTeclaPress( 13</a:t>
            </a:r>
            <a:r>
              <a:rPr lang="pt-PT" sz="1600" dirty="0" smtClean="0">
                <a:latin typeface="Courier New" panose="02070309020205020404" pitchFamily="49" charset="0"/>
                <a:cs typeface="Courier New" panose="02070309020205020404" pitchFamily="49" charset="0"/>
              </a:rPr>
              <a:t>, 'IrPara</a:t>
            </a:r>
            <a:r>
              <a:rPr lang="pt-PT" sz="1600" dirty="0">
                <a:latin typeface="Courier New" panose="02070309020205020404" pitchFamily="49" charset="0"/>
                <a:cs typeface="Courier New" panose="02070309020205020404" pitchFamily="49" charset="0"/>
              </a:rPr>
              <a:t>()' );"&gt;</a:t>
            </a:r>
            <a:endParaRPr lang="pt-BR" sz="1600" dirty="0">
              <a:latin typeface="Courier New" panose="02070309020205020404" pitchFamily="49" charset="0"/>
              <a:cs typeface="Courier New" panose="02070309020205020404" pitchFamily="49" charset="0"/>
            </a:endParaRPr>
          </a:p>
          <a:p>
            <a:endParaRPr lang="pt-BR" sz="2200" dirty="0">
              <a:latin typeface="+mj-lt"/>
            </a:endParaRPr>
          </a:p>
          <a:p>
            <a:pPr marL="0" indent="0">
              <a:buNone/>
            </a:pPr>
            <a:r>
              <a:rPr lang="pt-BR" sz="2200" dirty="0">
                <a:latin typeface="+mj-lt"/>
              </a:rPr>
              <a:t>Onde: </a:t>
            </a:r>
          </a:p>
          <a:p>
            <a:pPr lvl="0"/>
            <a:r>
              <a:rPr lang="pt-BR" sz="2200" b="1" dirty="0">
                <a:latin typeface="+mj-lt"/>
              </a:rPr>
              <a:t>13:</a:t>
            </a:r>
            <a:r>
              <a:rPr lang="pt-BR" sz="2200" dirty="0">
                <a:latin typeface="+mj-lt"/>
              </a:rPr>
              <a:t> código ASCII da tecla (</a:t>
            </a:r>
            <a:r>
              <a:rPr lang="pt-BR" sz="2200" i="1" dirty="0" err="1">
                <a:latin typeface="+mj-lt"/>
              </a:rPr>
              <a:t>enter</a:t>
            </a:r>
            <a:r>
              <a:rPr lang="pt-BR" sz="2200" dirty="0">
                <a:latin typeface="+mj-lt"/>
              </a:rPr>
              <a:t>, neste caso);</a:t>
            </a:r>
          </a:p>
          <a:p>
            <a:pPr lvl="0"/>
            <a:r>
              <a:rPr lang="pt-BR" sz="2200" b="1" dirty="0" err="1">
                <a:latin typeface="+mj-lt"/>
              </a:rPr>
              <a:t>IrPara</a:t>
            </a:r>
            <a:r>
              <a:rPr lang="pt-BR" sz="2200" b="1" dirty="0">
                <a:latin typeface="+mj-lt"/>
              </a:rPr>
              <a:t>():</a:t>
            </a:r>
            <a:r>
              <a:rPr lang="pt-BR" sz="2200" dirty="0">
                <a:latin typeface="+mj-lt"/>
              </a:rPr>
              <a:t> é a função que será executada caso o </a:t>
            </a:r>
            <a:r>
              <a:rPr lang="pt-BR" sz="2200" i="1" dirty="0" err="1">
                <a:latin typeface="+mj-lt"/>
              </a:rPr>
              <a:t>enter</a:t>
            </a:r>
            <a:r>
              <a:rPr lang="pt-BR" sz="2200" dirty="0">
                <a:latin typeface="+mj-lt"/>
              </a:rPr>
              <a:t> seja pressionado.</a:t>
            </a:r>
          </a:p>
          <a:p>
            <a:pPr marL="0" indent="0">
              <a:buNone/>
            </a:pPr>
            <a:endParaRPr lang="pt-BR" sz="2200" dirty="0"/>
          </a:p>
          <a:p>
            <a:pPr marL="0" indent="0">
              <a:buNone/>
            </a:pPr>
            <a:endParaRPr lang="pt-BR" sz="2200" dirty="0" smtClean="0"/>
          </a:p>
        </p:txBody>
      </p:sp>
    </p:spTree>
    <p:custDataLst>
      <p:tags r:id="rId1"/>
    </p:custDataLst>
    <p:extLst>
      <p:ext uri="{BB962C8B-B14F-4D97-AF65-F5344CB8AC3E}">
        <p14:creationId xmlns:p14="http://schemas.microsoft.com/office/powerpoint/2010/main" val="319996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algn="just">
              <a:lnSpc>
                <a:spcPct val="170000"/>
              </a:lnSpc>
            </a:pPr>
            <a:r>
              <a:rPr lang="pt-BR" sz="1800" dirty="0" smtClean="0"/>
              <a:t>Neste capítulo você recebeu o conhecimento necessário para:</a:t>
            </a:r>
          </a:p>
          <a:p>
            <a:pPr lvl="1" algn="just"/>
            <a:r>
              <a:rPr lang="pt-BR" sz="1800" dirty="0" smtClean="0"/>
              <a:t>Utilizar as principais </a:t>
            </a:r>
            <a:r>
              <a:rPr lang="pt-BR" sz="1800" dirty="0"/>
              <a:t>funções </a:t>
            </a:r>
            <a:r>
              <a:rPr lang="pt-BR" sz="1800" dirty="0" smtClean="0"/>
              <a:t>no </a:t>
            </a:r>
            <a:r>
              <a:rPr lang="pt-BR" sz="1800" dirty="0"/>
              <a:t>desenvolvimento de programas.</a:t>
            </a:r>
          </a:p>
          <a:p>
            <a:pPr lvl="1" algn="just"/>
            <a:endParaRPr lang="pt-BR" sz="1800" dirty="0" smtClean="0"/>
          </a:p>
          <a:p>
            <a:pPr marL="457200" lvl="1" indent="0" algn="just">
              <a:buNone/>
            </a:pPr>
            <a:endParaRPr lang="pt-BR" sz="1800" dirty="0" smtClean="0"/>
          </a:p>
          <a:p>
            <a:pPr lvl="1">
              <a:lnSpc>
                <a:spcPct val="170000"/>
              </a:lnSpc>
            </a:pPr>
            <a:endParaRPr lang="pt-BR" sz="1800"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4080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lgn="just"/>
            <a:r>
              <a:rPr lang="pt-BR" dirty="0" smtClean="0"/>
              <a:t>Utilizar os principais eventos do HTML.</a:t>
            </a:r>
          </a:p>
          <a:p>
            <a:pPr lvl="1"/>
            <a:endParaRPr lang="pt-BR" dirty="0" smtClean="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4000" dirty="0">
                <a:latin typeface="Calibri" charset="0"/>
              </a:rPr>
              <a:t>Capítulo </a:t>
            </a:r>
            <a:r>
              <a:rPr lang="pt-BR" sz="4000" dirty="0" smtClean="0">
                <a:latin typeface="Calibri" charset="0"/>
              </a:rPr>
              <a:t>5 – Eventos do HTML</a:t>
            </a:r>
            <a:endParaRPr lang="pt-BR" sz="40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extLst>
      <p:ext uri="{BB962C8B-B14F-4D97-AF65-F5344CB8AC3E}">
        <p14:creationId xmlns:p14="http://schemas.microsoft.com/office/powerpoint/2010/main" val="47957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onBeforeDeactivate</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Este evento é ativado antes de sair do campo. Se for necessário validar um campo texto na saída e o usuário teclar o </a:t>
            </a:r>
            <a:r>
              <a:rPr lang="pt-BR" sz="2200" i="1" dirty="0" err="1"/>
              <a:t>tab</a:t>
            </a:r>
            <a:r>
              <a:rPr lang="pt-BR" sz="2200" dirty="0"/>
              <a:t>, o evento será ativado antes do foco sair do campo, dando tempo para fazer todas as validações sem ir para o próximo campo, como acontece com o </a:t>
            </a:r>
            <a:r>
              <a:rPr lang="pt-BR" sz="2200" i="1" dirty="0" err="1"/>
              <a:t>onBlur</a:t>
            </a:r>
            <a:r>
              <a:rPr lang="pt-BR" sz="2200" dirty="0"/>
              <a:t>.</a:t>
            </a:r>
          </a:p>
          <a:p>
            <a:pPr marL="0" indent="0">
              <a:buNone/>
            </a:pPr>
            <a:endParaRPr lang="pt-BR" sz="2200" dirty="0"/>
          </a:p>
          <a:p>
            <a:pPr marL="0" indent="0">
              <a:buNone/>
            </a:pPr>
            <a:r>
              <a:rPr lang="pt-BR" sz="2400" dirty="0"/>
              <a:t>Exemplo:</a:t>
            </a:r>
          </a:p>
          <a:p>
            <a:pPr marL="0" indent="0">
              <a:buNone/>
            </a:pPr>
            <a:r>
              <a:rPr lang="pt-PT" sz="1600" dirty="0" smtClean="0">
                <a:latin typeface="Courier New" panose="02070309020205020404" pitchFamily="49" charset="0"/>
                <a:cs typeface="Courier New" panose="02070309020205020404" pitchFamily="49" charset="0"/>
              </a:rPr>
              <a:t>&lt;</a:t>
            </a:r>
            <a:r>
              <a:rPr lang="pt-PT" sz="1600" dirty="0">
                <a:latin typeface="Courier New" panose="02070309020205020404" pitchFamily="49" charset="0"/>
                <a:cs typeface="Courier New" panose="02070309020205020404" pitchFamily="49" charset="0"/>
              </a:rPr>
              <a:t>INPUT name=dtInicial size=10 maxlength=10 obrigatorio=1 data=1      </a:t>
            </a:r>
            <a:endParaRPr lang="pt-BR" sz="1600" dirty="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a:t>
            </a:r>
            <a:r>
              <a:rPr lang="pt-PT" sz="1600" dirty="0" smtClean="0">
                <a:latin typeface="Courier New" panose="02070309020205020404" pitchFamily="49" charset="0"/>
                <a:cs typeface="Courier New" panose="02070309020205020404" pitchFamily="49" charset="0"/>
              </a:rPr>
              <a:t>onBeforeDeactivate</a:t>
            </a:r>
            <a:r>
              <a:rPr lang="pt-PT" sz="1600" dirty="0">
                <a:latin typeface="Courier New" panose="02070309020205020404" pitchFamily="49" charset="0"/>
                <a:cs typeface="Courier New" panose="02070309020205020404" pitchFamily="49" charset="0"/>
              </a:rPr>
              <a:t>="FormataCampo( this, '99/99/9999' </a:t>
            </a:r>
            <a:r>
              <a:rPr lang="pt-PT" sz="1600" dirty="0" smtClean="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904824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Seções padrão</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lvl="0" algn="just"/>
            <a:r>
              <a:rPr lang="pt-BR" sz="2200" b="1" dirty="0" smtClean="0"/>
              <a:t>6000:</a:t>
            </a:r>
            <a:r>
              <a:rPr lang="pt-BR" sz="2200" dirty="0" smtClean="0"/>
              <a:t> seção exclusiva do processo assíncrono (processo em </a:t>
            </a:r>
            <a:r>
              <a:rPr lang="pt-BR" sz="2200" i="1" dirty="0" smtClean="0"/>
              <a:t>background</a:t>
            </a:r>
            <a:r>
              <a:rPr lang="pt-BR" sz="2200" dirty="0" smtClean="0"/>
              <a:t>, sem </a:t>
            </a:r>
            <a:r>
              <a:rPr lang="pt-BR" sz="2200" i="1" dirty="0" smtClean="0"/>
              <a:t>display</a:t>
            </a:r>
            <a:r>
              <a:rPr lang="pt-BR" sz="2200" dirty="0" smtClean="0"/>
              <a:t> em tela);</a:t>
            </a:r>
          </a:p>
          <a:p>
            <a:pPr lvl="0" algn="just"/>
            <a:r>
              <a:rPr lang="pt-BR" sz="2200" b="1" dirty="0" smtClean="0"/>
              <a:t>8000:</a:t>
            </a:r>
            <a:r>
              <a:rPr lang="pt-BR" sz="2200" dirty="0" smtClean="0"/>
              <a:t> telas em HTML e </a:t>
            </a:r>
            <a:r>
              <a:rPr lang="pt-BR" sz="2200" i="1" dirty="0" smtClean="0"/>
              <a:t>scripts</a:t>
            </a:r>
            <a:r>
              <a:rPr lang="pt-BR" sz="2200" dirty="0" smtClean="0"/>
              <a:t>, sendo que não pode ser usado para o </a:t>
            </a:r>
            <a:r>
              <a:rPr lang="pt-BR" sz="2200" i="1" dirty="0" smtClean="0"/>
              <a:t>frame</a:t>
            </a:r>
            <a:r>
              <a:rPr lang="pt-BR" sz="2200" dirty="0" smtClean="0"/>
              <a:t> oculto;</a:t>
            </a:r>
          </a:p>
          <a:p>
            <a:pPr lvl="0" algn="just"/>
            <a:r>
              <a:rPr lang="pt-BR" sz="2200" b="1" dirty="0" smtClean="0"/>
              <a:t>8100:</a:t>
            </a:r>
            <a:r>
              <a:rPr lang="pt-BR" sz="2200" dirty="0" smtClean="0"/>
              <a:t> HTML padrão, apenas para </a:t>
            </a:r>
            <a:r>
              <a:rPr lang="pt-BR" sz="2200" i="1" dirty="0" smtClean="0"/>
              <a:t>copies;</a:t>
            </a:r>
            <a:endParaRPr lang="pt-BR" sz="2200" dirty="0" smtClean="0"/>
          </a:p>
          <a:p>
            <a:pPr lvl="0" algn="just"/>
            <a:r>
              <a:rPr lang="pt-BR" sz="2200" b="1" dirty="0" smtClean="0"/>
              <a:t>8500:</a:t>
            </a:r>
            <a:r>
              <a:rPr lang="pt-BR" sz="2200" dirty="0" smtClean="0"/>
              <a:t> HTML e </a:t>
            </a:r>
            <a:r>
              <a:rPr lang="pt-BR" sz="2200" i="1" dirty="0" smtClean="0"/>
              <a:t>scripts</a:t>
            </a:r>
            <a:r>
              <a:rPr lang="pt-BR" sz="2200" dirty="0" smtClean="0"/>
              <a:t>, exclusivo para o </a:t>
            </a:r>
            <a:r>
              <a:rPr lang="pt-BR" sz="2200" i="1" dirty="0" smtClean="0"/>
              <a:t>frame</a:t>
            </a:r>
            <a:r>
              <a:rPr lang="pt-BR" sz="2200" dirty="0" smtClean="0"/>
              <a:t> oculto;</a:t>
            </a:r>
          </a:p>
          <a:p>
            <a:pPr lvl="0" algn="just"/>
            <a:r>
              <a:rPr lang="pt-BR" sz="2200" b="1" dirty="0" smtClean="0"/>
              <a:t>9000:</a:t>
            </a:r>
            <a:r>
              <a:rPr lang="pt-BR" sz="2200" dirty="0" smtClean="0"/>
              <a:t> seções genéricas que podem ser chamadas de qualquer parte do programa.</a:t>
            </a:r>
          </a:p>
          <a:p>
            <a:pPr marL="0" lvl="0" indent="0">
              <a:buNone/>
            </a:pPr>
            <a:endParaRPr lang="pt-BR" sz="1800" dirty="0"/>
          </a:p>
        </p:txBody>
      </p:sp>
    </p:spTree>
    <p:custDataLst>
      <p:tags r:id="rId1"/>
    </p:custDataLst>
    <p:extLst>
      <p:ext uri="{BB962C8B-B14F-4D97-AF65-F5344CB8AC3E}">
        <p14:creationId xmlns:p14="http://schemas.microsoft.com/office/powerpoint/2010/main" val="1408086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onBeforeUnload</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smtClean="0"/>
              <a:t>Este evento ocorre quando o usuário fecha a tela no “x”.</a:t>
            </a:r>
          </a:p>
          <a:p>
            <a:pPr marL="0" indent="0">
              <a:buNone/>
            </a:pPr>
            <a:r>
              <a:rPr lang="pt-BR" sz="2200" dirty="0" smtClean="0"/>
              <a:t>É declarado no </a:t>
            </a:r>
            <a:r>
              <a:rPr lang="pt-BR" sz="2200" dirty="0" err="1" smtClean="0"/>
              <a:t>JavaScript</a:t>
            </a:r>
            <a:r>
              <a:rPr lang="pt-BR" sz="2200" dirty="0" smtClean="0"/>
              <a:t>.</a:t>
            </a:r>
          </a:p>
          <a:p>
            <a:pPr marL="0" indent="0">
              <a:buNone/>
            </a:pPr>
            <a:endParaRPr lang="pt-BR" sz="2200" dirty="0" smtClean="0"/>
          </a:p>
          <a:p>
            <a:pPr marL="0" indent="0">
              <a:buNone/>
            </a:pPr>
            <a:r>
              <a:rPr lang="pt-BR" sz="2400" dirty="0" smtClean="0"/>
              <a:t>Exemplo:</a:t>
            </a:r>
          </a:p>
          <a:p>
            <a:pPr marL="0" indent="0">
              <a:buNone/>
            </a:pPr>
            <a:r>
              <a:rPr lang="pt-PT" sz="1600" dirty="0" smtClean="0">
                <a:latin typeface="Courier New" panose="02070309020205020404" pitchFamily="49" charset="0"/>
                <a:cs typeface="Courier New" panose="02070309020205020404" pitchFamily="49" charset="0"/>
              </a:rPr>
              <a:t>&lt;</a:t>
            </a:r>
            <a:r>
              <a:rPr lang="pt-PT" sz="1600" dirty="0">
                <a:latin typeface="Courier New" panose="02070309020205020404" pitchFamily="49" charset="0"/>
                <a:cs typeface="Courier New" panose="02070309020205020404" pitchFamily="49" charset="0"/>
              </a:rPr>
              <a:t>SCRIPT LANGUAGE=javascript FOR=window </a:t>
            </a:r>
            <a:r>
              <a:rPr lang="pt-PT" sz="1600" dirty="0" smtClean="0">
                <a:latin typeface="Courier New" panose="02070309020205020404" pitchFamily="49" charset="0"/>
                <a:cs typeface="Courier New" panose="02070309020205020404" pitchFamily="49" charset="0"/>
              </a:rPr>
              <a:t>  </a:t>
            </a:r>
          </a:p>
          <a:p>
            <a:pPr marL="0" indent="0">
              <a:buNone/>
            </a:pPr>
            <a:r>
              <a:rPr lang="pt-PT" sz="1600" dirty="0">
                <a:latin typeface="Courier New" panose="02070309020205020404" pitchFamily="49" charset="0"/>
                <a:cs typeface="Courier New" panose="02070309020205020404" pitchFamily="49" charset="0"/>
              </a:rPr>
              <a:t> </a:t>
            </a:r>
            <a:r>
              <a:rPr lang="pt-PT" sz="1600" dirty="0" smtClean="0">
                <a:latin typeface="Courier New" panose="02070309020205020404" pitchFamily="49" charset="0"/>
                <a:cs typeface="Courier New" panose="02070309020205020404" pitchFamily="49" charset="0"/>
              </a:rPr>
              <a:t>EVENT=onbeforeunload&gt;</a:t>
            </a:r>
          </a:p>
          <a:p>
            <a:pPr marL="0" indent="0">
              <a:buNone/>
            </a:pPr>
            <a:r>
              <a:rPr lang="pt-PT" sz="1600" dirty="0" smtClean="0">
                <a:latin typeface="Courier New" panose="02070309020205020404" pitchFamily="49" charset="0"/>
                <a:cs typeface="Courier New" panose="02070309020205020404" pitchFamily="49" charset="0"/>
              </a:rPr>
              <a:t>    alert( 'A tela será fechada' );</a:t>
            </a:r>
            <a:endParaRPr lang="pt-PT" sz="1600" dirty="0">
              <a:latin typeface="Courier New" panose="02070309020205020404" pitchFamily="49" charset="0"/>
              <a:cs typeface="Courier New" panose="02070309020205020404" pitchFamily="49" charset="0"/>
            </a:endParaRPr>
          </a:p>
          <a:p>
            <a:pPr marL="0" indent="0">
              <a:buNone/>
            </a:pPr>
            <a:r>
              <a:rPr lang="pt-PT" sz="1600" dirty="0" smtClean="0">
                <a:latin typeface="Courier New" panose="02070309020205020404" pitchFamily="49" charset="0"/>
                <a:cs typeface="Courier New" panose="02070309020205020404" pitchFamily="49" charset="0"/>
              </a:rPr>
              <a:t>&lt;/SCRIPT&gt;</a:t>
            </a: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8474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onBlur</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Este evento acontece quando o objeto perde o foco do teclado</a:t>
            </a:r>
            <a:r>
              <a:rPr lang="pt-BR" sz="2200" dirty="0" smtClean="0"/>
              <a:t>.</a:t>
            </a:r>
          </a:p>
          <a:p>
            <a:pPr marL="0" indent="0">
              <a:buNone/>
            </a:pPr>
            <a:endParaRPr lang="pt-BR" sz="2200" dirty="0" smtClean="0"/>
          </a:p>
          <a:p>
            <a:pPr marL="0" indent="0">
              <a:buNone/>
            </a:pPr>
            <a:endParaRPr lang="pt-BR" sz="2200" dirty="0"/>
          </a:p>
          <a:p>
            <a:pPr marL="0" indent="0">
              <a:buNone/>
            </a:pPr>
            <a:r>
              <a:rPr lang="pt-BR" sz="2400" b="1" dirty="0" smtClean="0"/>
              <a:t>ATENÇÃO!</a:t>
            </a:r>
          </a:p>
          <a:p>
            <a:pPr marL="0" indent="0">
              <a:buNone/>
            </a:pPr>
            <a:r>
              <a:rPr lang="pt-BR" sz="2200" dirty="0" smtClean="0"/>
              <a:t>A </a:t>
            </a:r>
            <a:r>
              <a:rPr lang="pt-BR" sz="2200" dirty="0"/>
              <a:t>função Salvar() é executada antes do evento </a:t>
            </a:r>
            <a:r>
              <a:rPr lang="pt-BR" sz="2200" i="1" dirty="0" err="1"/>
              <a:t>onBlur</a:t>
            </a:r>
            <a:r>
              <a:rPr lang="pt-BR" sz="2200" dirty="0"/>
              <a:t>. Isto ocorre quando a tecla de atalho </a:t>
            </a:r>
            <a:r>
              <a:rPr lang="pt-BR" sz="2200" dirty="0" err="1"/>
              <a:t>Alt+S</a:t>
            </a:r>
            <a:r>
              <a:rPr lang="pt-BR" sz="2200" dirty="0"/>
              <a:t> é pressionada, ou mesmo se o usuário clica diretamente no botão com o </a:t>
            </a:r>
            <a:r>
              <a:rPr lang="pt-BR" sz="2200" i="1" dirty="0"/>
              <a:t>mouse</a:t>
            </a:r>
            <a:r>
              <a:rPr lang="pt-BR" sz="2200" dirty="0"/>
              <a:t>. Por isso, é muito importante saber se o evento </a:t>
            </a:r>
            <a:r>
              <a:rPr lang="pt-BR" sz="2200" i="1" dirty="0" err="1"/>
              <a:t>onBlur</a:t>
            </a:r>
            <a:r>
              <a:rPr lang="pt-BR" sz="2200" dirty="0"/>
              <a:t> vai interferir na função Salvar().</a:t>
            </a:r>
          </a:p>
          <a:p>
            <a:pPr marL="0" indent="0">
              <a:buNone/>
            </a:pPr>
            <a:endParaRPr lang="pt-BR" sz="2200" dirty="0"/>
          </a:p>
        </p:txBody>
      </p:sp>
    </p:spTree>
    <p:custDataLst>
      <p:tags r:id="rId1"/>
    </p:custDataLst>
    <p:extLst>
      <p:ext uri="{BB962C8B-B14F-4D97-AF65-F5344CB8AC3E}">
        <p14:creationId xmlns:p14="http://schemas.microsoft.com/office/powerpoint/2010/main" val="1199252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dirty="0" smtClean="0"/>
              <a:t>No </a:t>
            </a:r>
            <a:r>
              <a:rPr lang="pt-BR" sz="2200" dirty="0"/>
              <a:t>HTML:</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INPUT </a:t>
            </a:r>
            <a:r>
              <a:rPr lang="pt-BR" sz="1600" dirty="0" err="1">
                <a:latin typeface="Courier New" panose="02070309020205020404" pitchFamily="49" charset="0"/>
                <a:cs typeface="Courier New" panose="02070309020205020404" pitchFamily="49" charset="0"/>
              </a:rPr>
              <a:t>type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text</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dtInicial</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size</a:t>
            </a:r>
            <a:r>
              <a:rPr lang="pt-BR" sz="1600" dirty="0">
                <a:latin typeface="Courier New" panose="02070309020205020404" pitchFamily="49" charset="0"/>
                <a:cs typeface="Courier New" panose="02070309020205020404" pitchFamily="49" charset="0"/>
              </a:rPr>
              <a:t>=10 </a:t>
            </a:r>
            <a:r>
              <a:rPr lang="pt-BR" sz="1600" dirty="0" err="1">
                <a:latin typeface="Courier New" panose="02070309020205020404" pitchFamily="49" charset="0"/>
                <a:cs typeface="Courier New" panose="02070309020205020404" pitchFamily="49" charset="0"/>
              </a:rPr>
              <a:t>maxlength</a:t>
            </a:r>
            <a:r>
              <a:rPr lang="pt-BR" sz="1600" dirty="0">
                <a:latin typeface="Courier New" panose="02070309020205020404" pitchFamily="49" charset="0"/>
                <a:cs typeface="Courier New" panose="02070309020205020404" pitchFamily="49" charset="0"/>
              </a:rPr>
              <a:t>=10 </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obrigatorio</a:t>
            </a:r>
            <a:r>
              <a:rPr lang="pt-BR" sz="1600" dirty="0" smtClean="0">
                <a:latin typeface="Courier New" panose="02070309020205020404" pitchFamily="49" charset="0"/>
                <a:cs typeface="Courier New" panose="02070309020205020404" pitchFamily="49" charset="0"/>
              </a:rPr>
              <a:t>=1 </a:t>
            </a:r>
            <a:r>
              <a:rPr lang="pt-BR" sz="1600" dirty="0">
                <a:latin typeface="Courier New" panose="02070309020205020404" pitchFamily="49" charset="0"/>
                <a:cs typeface="Courier New" panose="02070309020205020404" pitchFamily="49" charset="0"/>
              </a:rPr>
              <a:t>data=1      </a:t>
            </a:r>
          </a:p>
          <a:p>
            <a:pPr marL="0" indent="0">
              <a:buNone/>
            </a:pPr>
            <a:r>
              <a:rPr lang="pt-BR" sz="1600" dirty="0">
                <a:latin typeface="Courier New" panose="02070309020205020404" pitchFamily="49" charset="0"/>
                <a:cs typeface="Courier New" panose="02070309020205020404" pitchFamily="49" charset="0"/>
              </a:rPr>
              <a:t> </a:t>
            </a:r>
            <a:r>
              <a:rPr lang="pt-PT" sz="1600" dirty="0" smtClean="0">
                <a:latin typeface="Courier New" panose="02070309020205020404" pitchFamily="49" charset="0"/>
                <a:cs typeface="Courier New" panose="02070309020205020404" pitchFamily="49" charset="0"/>
              </a:rPr>
              <a:t>onBlur</a:t>
            </a:r>
            <a:r>
              <a:rPr lang="pt-PT" sz="1600" dirty="0">
                <a:latin typeface="Courier New" panose="02070309020205020404" pitchFamily="49" charset="0"/>
                <a:cs typeface="Courier New" panose="02070309020205020404" pitchFamily="49" charset="0"/>
              </a:rPr>
              <a:t>="FormataCampo( this, '99/99/9999' );"&gt;</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BUTTON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=Salvar </a:t>
            </a:r>
            <a:r>
              <a:rPr lang="pt-BR" sz="1600" dirty="0" err="1">
                <a:latin typeface="Courier New" panose="02070309020205020404" pitchFamily="49" charset="0"/>
                <a:cs typeface="Courier New" panose="02070309020205020404" pitchFamily="49" charset="0"/>
              </a:rPr>
              <a:t>AccessKey</a:t>
            </a:r>
            <a:r>
              <a:rPr lang="pt-BR" sz="1600" dirty="0">
                <a:latin typeface="Courier New" panose="02070309020205020404" pitchFamily="49" charset="0"/>
                <a:cs typeface="Courier New" panose="02070309020205020404" pitchFamily="49" charset="0"/>
              </a:rPr>
              <a:t>="S" </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onClick</a:t>
            </a:r>
            <a:r>
              <a:rPr lang="pt-BR" sz="1600" dirty="0">
                <a:latin typeface="Courier New" panose="02070309020205020404" pitchFamily="49" charset="0"/>
                <a:cs typeface="Courier New" panose="02070309020205020404" pitchFamily="49" charset="0"/>
              </a:rPr>
              <a:t>="Salvar();"&gt;Salvar&lt;/BUTTON&gt;</a:t>
            </a:r>
            <a:endParaRPr lang="pt-PT" sz="1600" dirty="0">
              <a:latin typeface="Courier New" panose="02070309020205020404" pitchFamily="49" charset="0"/>
              <a:cs typeface="Courier New" panose="02070309020205020404" pitchFamily="49" charset="0"/>
            </a:endParaRPr>
          </a:p>
          <a:p>
            <a:pPr marL="0" indent="0">
              <a:buNone/>
            </a:pPr>
            <a:endParaRPr lang="pt-BR" sz="1600" dirty="0" smtClean="0">
              <a:latin typeface="Courier New" panose="02070309020205020404" pitchFamily="49" charset="0"/>
              <a:cs typeface="Courier New" panose="02070309020205020404" pitchFamily="49" charset="0"/>
            </a:endParaRPr>
          </a:p>
          <a:p>
            <a:pPr marL="0" indent="0">
              <a:buNone/>
            </a:pPr>
            <a:endParaRPr lang="pt-BR" sz="1600" dirty="0" smtClean="0">
              <a:latin typeface="Courier New" panose="02070309020205020404" pitchFamily="49" charset="0"/>
              <a:cs typeface="Courier New" panose="02070309020205020404" pitchFamily="49" charset="0"/>
            </a:endParaRPr>
          </a:p>
          <a:p>
            <a:pPr marL="0" indent="0">
              <a:buNone/>
            </a:pPr>
            <a:r>
              <a:rPr lang="pt-BR" sz="2200" dirty="0"/>
              <a:t>No </a:t>
            </a:r>
            <a:r>
              <a:rPr lang="pt-BR" sz="2200" dirty="0" err="1"/>
              <a:t>JavaScript</a:t>
            </a:r>
            <a:r>
              <a:rPr lang="pt-BR" sz="2200" dirty="0"/>
              <a:t>: </a:t>
            </a:r>
          </a:p>
          <a:p>
            <a:pPr marL="0" indent="0">
              <a:buNone/>
            </a:pPr>
            <a:r>
              <a:rPr lang="pt-BR" sz="1600" dirty="0" err="1" smtClean="0">
                <a:latin typeface="Courier New" panose="02070309020205020404" pitchFamily="49" charset="0"/>
                <a:cs typeface="Courier New" panose="02070309020205020404" pitchFamily="49" charset="0"/>
              </a:rPr>
              <a:t>function</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Salvar(){</a:t>
            </a:r>
          </a:p>
          <a:p>
            <a:pPr marL="0" indent="0">
              <a:buNone/>
            </a:pP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ValidaCampos</a:t>
            </a: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EnviarFormulario</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endParaRPr lang="pt-BR"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013204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dirty="0"/>
              <a:t>O usuário digita a data e pressiona </a:t>
            </a:r>
            <a:r>
              <a:rPr lang="pt-BR" sz="2200" dirty="0" err="1"/>
              <a:t>Alt+S</a:t>
            </a:r>
            <a:r>
              <a:rPr lang="pt-BR" sz="2200" dirty="0"/>
              <a:t> (dentro do </a:t>
            </a:r>
            <a:r>
              <a:rPr lang="pt-BR" sz="2200" i="1" dirty="0"/>
              <a:t>input</a:t>
            </a:r>
            <a:r>
              <a:rPr lang="pt-BR" sz="2200" dirty="0"/>
              <a:t>). Caso a função Salvar() possua a validação da data (que no exemplo é obrigatória), ocorrerá um erro, pois a máscara ainda não foi atualizada. Neste caso, deve-se repetir a formatação da data na função Salvar(). A validação continua no campo referente à data.</a:t>
            </a:r>
          </a:p>
          <a:p>
            <a:pPr marL="0" indent="0">
              <a:buNone/>
            </a:pPr>
            <a:endParaRPr lang="pt-BR" sz="1600" dirty="0" smtClean="0">
              <a:latin typeface="Courier New" panose="02070309020205020404" pitchFamily="49" charset="0"/>
              <a:cs typeface="Courier New" panose="02070309020205020404" pitchFamily="49" charset="0"/>
            </a:endParaRPr>
          </a:p>
          <a:p>
            <a:pPr marL="0" indent="0">
              <a:buNone/>
            </a:pPr>
            <a:r>
              <a:rPr lang="pt-BR" sz="2400" dirty="0" smtClean="0"/>
              <a:t>Exemplo:</a:t>
            </a:r>
            <a:endParaRPr lang="pt-BR" sz="2400" dirty="0"/>
          </a:p>
          <a:p>
            <a:pPr marL="0" indent="0">
              <a:buNone/>
            </a:pPr>
            <a:r>
              <a:rPr lang="pt-BR" sz="1600" dirty="0" err="1" smtClean="0">
                <a:latin typeface="Courier New" panose="02070309020205020404" pitchFamily="49" charset="0"/>
                <a:cs typeface="Courier New" panose="02070309020205020404" pitchFamily="49" charset="0"/>
              </a:rPr>
              <a:t>function</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Salvar(){</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FormataCampo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document.all.dtInicial.value</a:t>
            </a:r>
            <a:r>
              <a:rPr lang="pt-BR" sz="1600" dirty="0">
                <a:latin typeface="Courier New" panose="02070309020205020404" pitchFamily="49" charset="0"/>
                <a:cs typeface="Courier New" panose="02070309020205020404" pitchFamily="49" charset="0"/>
              </a:rPr>
              <a:t>, '99/99/9999' );        </a:t>
            </a:r>
          </a:p>
          <a:p>
            <a:pPr marL="0" indent="0">
              <a:buNone/>
            </a:pPr>
            <a:r>
              <a:rPr lang="en-US" sz="1600" dirty="0" smtClean="0">
                <a:latin typeface="Courier New" panose="02070309020205020404" pitchFamily="49" charset="0"/>
                <a:cs typeface="Courier New" panose="02070309020205020404" pitchFamily="49" charset="0"/>
              </a:rPr>
              <a:t>    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ValidaCampos</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EnviarFormulario</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13022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onChange</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a:t>Este evento ocorre quando o conteúdo de um objeto é alterado.</a:t>
            </a:r>
          </a:p>
          <a:p>
            <a:pPr marL="0" indent="0">
              <a:buNone/>
            </a:pPr>
            <a:endParaRPr lang="pt-BR" sz="2200" dirty="0"/>
          </a:p>
          <a:p>
            <a:pPr marL="0" indent="0">
              <a:buNone/>
            </a:pPr>
            <a:r>
              <a:rPr lang="pt-BR" sz="2400" dirty="0"/>
              <a:t>Exemplo:</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SELECT class=combo name=</a:t>
            </a:r>
            <a:r>
              <a:rPr lang="en-US" sz="1600" dirty="0" err="1">
                <a:latin typeface="Courier New" panose="02070309020205020404" pitchFamily="49" charset="0"/>
                <a:cs typeface="Courier New" panose="02070309020205020404" pitchFamily="49" charset="0"/>
              </a:rPr>
              <a:t>cdEspecie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onChange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HabilitaCampos</a:t>
            </a:r>
            <a:r>
              <a:rPr lang="en-US" sz="1600" dirty="0">
                <a:latin typeface="Courier New" panose="02070309020205020404" pitchFamily="49" charset="0"/>
                <a:cs typeface="Courier New" panose="02070309020205020404" pitchFamily="49" charset="0"/>
              </a:rPr>
              <a:t>();"&gt;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OPTION value=""&gt;-- </a:t>
            </a:r>
            <a:r>
              <a:rPr lang="en-US" sz="1600" dirty="0" err="1">
                <a:latin typeface="Courier New" panose="02070309020205020404" pitchFamily="49" charset="0"/>
                <a:cs typeface="Courier New" panose="02070309020205020404" pitchFamily="49" charset="0"/>
              </a:rPr>
              <a:t>Selecionar</a:t>
            </a:r>
            <a:r>
              <a:rPr lang="en-US" sz="1600" dirty="0">
                <a:latin typeface="Courier New" panose="02070309020205020404" pitchFamily="49" charset="0"/>
                <a:cs typeface="Courier New" panose="02070309020205020404" pitchFamily="49" charset="0"/>
              </a:rPr>
              <a:t> --&lt;/OPTION&gt;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SELECT&gt;</a:t>
            </a:r>
            <a:endParaRPr lang="pt-BR" sz="1600" dirty="0">
              <a:latin typeface="Courier New" panose="02070309020205020404" pitchFamily="49" charset="0"/>
              <a:cs typeface="Courier New" panose="02070309020205020404" pitchFamily="49" charset="0"/>
            </a:endParaRPr>
          </a:p>
          <a:p>
            <a:pPr marL="0" indent="0">
              <a:buNone/>
            </a:pPr>
            <a:endParaRPr lang="pt-BR" sz="2200" dirty="0"/>
          </a:p>
        </p:txBody>
      </p:sp>
    </p:spTree>
    <p:custDataLst>
      <p:tags r:id="rId1"/>
    </p:custDataLst>
    <p:extLst>
      <p:ext uri="{BB962C8B-B14F-4D97-AF65-F5344CB8AC3E}">
        <p14:creationId xmlns:p14="http://schemas.microsoft.com/office/powerpoint/2010/main" val="121032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onClick</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a:t>Este evento ocorre quando o </a:t>
            </a:r>
            <a:r>
              <a:rPr lang="pt-BR" sz="2400" dirty="0" smtClean="0"/>
              <a:t>usuário </a:t>
            </a:r>
            <a:r>
              <a:rPr lang="pt-BR" sz="2400" dirty="0"/>
              <a:t>clica sobre um objeto.</a:t>
            </a:r>
            <a:endParaRPr lang="pt-BR" sz="2200" dirty="0"/>
          </a:p>
          <a:p>
            <a:pPr marL="0" indent="0">
              <a:buNone/>
            </a:pPr>
            <a:endParaRPr lang="pt-BR" sz="2200" b="1" dirty="0" smtClean="0"/>
          </a:p>
          <a:p>
            <a:pPr marL="0" indent="0">
              <a:buNone/>
            </a:pPr>
            <a:r>
              <a:rPr lang="pt-BR" sz="2400" dirty="0" smtClean="0"/>
              <a:t>Exemplo</a:t>
            </a:r>
            <a:r>
              <a:rPr lang="pt-BR" sz="2400" dirty="0"/>
              <a: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class=checkbox type=checkbox name=</a:t>
            </a:r>
            <a:r>
              <a:rPr lang="en-US" sz="1600" dirty="0" err="1">
                <a:latin typeface="Courier New" panose="02070309020205020404" pitchFamily="49" charset="0"/>
                <a:cs typeface="Courier New" panose="02070309020205020404" pitchFamily="49" charset="0"/>
              </a:rPr>
              <a:t>idTipo</a:t>
            </a:r>
            <a:r>
              <a:rPr lang="en-US" sz="1600" dirty="0">
                <a:latin typeface="Courier New" panose="02070309020205020404" pitchFamily="49" charset="0"/>
                <a:cs typeface="Courier New" panose="02070309020205020404" pitchFamily="49" charset="0"/>
              </a:rPr>
              <a:t> value='S'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onClick</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HabilitaCampos</a:t>
            </a:r>
            <a:r>
              <a:rPr lang="pt-BR" sz="1600" dirty="0">
                <a:latin typeface="Courier New" panose="02070309020205020404" pitchFamily="49" charset="0"/>
                <a:cs typeface="Courier New" panose="02070309020205020404" pitchFamily="49" charset="0"/>
              </a:rPr>
              <a:t>();"&gt;</a:t>
            </a:r>
          </a:p>
          <a:p>
            <a:pPr marL="0" indent="0">
              <a:buNone/>
            </a:pPr>
            <a:endParaRPr lang="pt-BR" sz="2200" dirty="0"/>
          </a:p>
        </p:txBody>
      </p:sp>
    </p:spTree>
    <p:custDataLst>
      <p:tags r:id="rId1"/>
    </p:custDataLst>
    <p:extLst>
      <p:ext uri="{BB962C8B-B14F-4D97-AF65-F5344CB8AC3E}">
        <p14:creationId xmlns:p14="http://schemas.microsoft.com/office/powerpoint/2010/main" val="302224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onFocus</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smtClean="0"/>
              <a:t>Ocorre </a:t>
            </a:r>
            <a:r>
              <a:rPr lang="pt-BR" sz="2400" dirty="0"/>
              <a:t>quando o objeto recebe o foco.</a:t>
            </a:r>
          </a:p>
          <a:p>
            <a:pPr marL="0" indent="0">
              <a:buNone/>
            </a:pPr>
            <a:endParaRPr lang="pt-BR" sz="2200" b="1" dirty="0" smtClean="0"/>
          </a:p>
          <a:p>
            <a:pPr marL="0" indent="0">
              <a:buNone/>
            </a:pPr>
            <a:r>
              <a:rPr lang="pt-BR" sz="2400" dirty="0" smtClean="0"/>
              <a:t>Exemplo</a:t>
            </a:r>
            <a:r>
              <a:rPr lang="pt-BR" sz="2400" dirty="0"/>
              <a: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cdAcao</a:t>
            </a:r>
            <a:r>
              <a:rPr lang="en-US" sz="1600" dirty="0">
                <a:latin typeface="Courier New" panose="02070309020205020404" pitchFamily="49" charset="0"/>
                <a:cs typeface="Courier New" panose="02070309020205020404" pitchFamily="49" charset="0"/>
              </a:rPr>
              <a:t> size=3 </a:t>
            </a:r>
            <a:r>
              <a:rPr lang="en-US" sz="1600" dirty="0" err="1" smtClean="0">
                <a:latin typeface="Courier New" panose="02070309020205020404" pitchFamily="49" charset="0"/>
                <a:cs typeface="Courier New" panose="02070309020205020404" pitchFamily="49" charset="0"/>
              </a:rPr>
              <a:t>maxlength</a:t>
            </a:r>
            <a:r>
              <a:rPr lang="en-US" sz="1600" dirty="0" smtClean="0">
                <a:latin typeface="Courier New" panose="02070309020205020404" pitchFamily="49" charset="0"/>
                <a:cs typeface="Courier New" panose="02070309020205020404" pitchFamily="49" charset="0"/>
              </a:rPr>
              <a:t>=3   </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onFocus</a:t>
            </a:r>
            <a:r>
              <a:rPr lang="en-US" sz="1600" dirty="0">
                <a:latin typeface="Courier New" panose="02070309020205020404" pitchFamily="49" charset="0"/>
                <a:cs typeface="Courier New" panose="02070309020205020404" pitchFamily="49" charset="0"/>
              </a:rPr>
              <a:t>="select();"&gt;</a:t>
            </a:r>
            <a:endParaRPr lang="pt-BR" sz="1600" dirty="0">
              <a:latin typeface="Courier New" panose="02070309020205020404" pitchFamily="49" charset="0"/>
              <a:cs typeface="Courier New" panose="02070309020205020404" pitchFamily="49" charset="0"/>
            </a:endParaRPr>
          </a:p>
          <a:p>
            <a:pPr marL="0" indent="0">
              <a:buNone/>
            </a:pPr>
            <a:endParaRPr lang="pt-BR" sz="2200" dirty="0"/>
          </a:p>
        </p:txBody>
      </p:sp>
    </p:spTree>
    <p:custDataLst>
      <p:tags r:id="rId1"/>
    </p:custDataLst>
    <p:extLst>
      <p:ext uri="{BB962C8B-B14F-4D97-AF65-F5344CB8AC3E}">
        <p14:creationId xmlns:p14="http://schemas.microsoft.com/office/powerpoint/2010/main" val="1806462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onKeyDown</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smtClean="0"/>
              <a:t>Este </a:t>
            </a:r>
            <a:r>
              <a:rPr lang="pt-BR" sz="2400" dirty="0"/>
              <a:t>evento ocorre quando uma tecla é pressionada.</a:t>
            </a:r>
          </a:p>
          <a:p>
            <a:pPr marL="0" indent="0">
              <a:buNone/>
            </a:pPr>
            <a:endParaRPr lang="pt-BR" sz="2400" dirty="0"/>
          </a:p>
          <a:p>
            <a:pPr marL="0" indent="0">
              <a:buNone/>
            </a:pPr>
            <a:r>
              <a:rPr lang="pt-BR" sz="2400" dirty="0" smtClean="0"/>
              <a:t>Exemplo</a:t>
            </a:r>
            <a:r>
              <a:rPr lang="pt-BR" sz="2400" dirty="0"/>
              <a: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SELECT class=combo name=</a:t>
            </a:r>
            <a:r>
              <a:rPr lang="en-US" sz="1600" dirty="0" err="1">
                <a:latin typeface="Courier New" panose="02070309020205020404" pitchFamily="49" charset="0"/>
                <a:cs typeface="Courier New" panose="02070309020205020404" pitchFamily="49" charset="0"/>
              </a:rPr>
              <a:t>cdEspecie</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onKeyDown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DigitaCombo</a:t>
            </a:r>
            <a:r>
              <a:rPr lang="en-US" sz="1600" dirty="0">
                <a:latin typeface="Courier New" panose="02070309020205020404" pitchFamily="49" charset="0"/>
                <a:cs typeface="Courier New" panose="02070309020205020404" pitchFamily="49" charset="0"/>
              </a:rPr>
              <a:t>( this );"&gt;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&lt;</a:t>
            </a:r>
            <a:r>
              <a:rPr lang="en-US" sz="1600" dirty="0">
                <a:latin typeface="Courier New" panose="02070309020205020404" pitchFamily="49" charset="0"/>
                <a:cs typeface="Courier New" panose="02070309020205020404" pitchFamily="49" charset="0"/>
              </a:rPr>
              <a:t>OPTION value=""&gt;-- </a:t>
            </a:r>
            <a:r>
              <a:rPr lang="en-US" sz="1600" dirty="0" err="1">
                <a:latin typeface="Courier New" panose="02070309020205020404" pitchFamily="49" charset="0"/>
                <a:cs typeface="Courier New" panose="02070309020205020404" pitchFamily="49" charset="0"/>
              </a:rPr>
              <a:t>Selecionar</a:t>
            </a:r>
            <a:r>
              <a:rPr lang="en-US" sz="1600" dirty="0">
                <a:latin typeface="Courier New" panose="02070309020205020404" pitchFamily="49" charset="0"/>
                <a:cs typeface="Courier New" panose="02070309020205020404" pitchFamily="49" charset="0"/>
              </a:rPr>
              <a:t> --&lt;/OPTION</a:t>
            </a:r>
            <a:r>
              <a:rPr lang="en-US" sz="1600" dirty="0" smtClean="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SELECT&gt;</a:t>
            </a:r>
            <a:endParaRPr lang="pt-BR" sz="1600" dirty="0">
              <a:latin typeface="Courier New" panose="02070309020205020404" pitchFamily="49" charset="0"/>
              <a:cs typeface="Courier New" panose="02070309020205020404" pitchFamily="49" charset="0"/>
            </a:endParaRPr>
          </a:p>
          <a:p>
            <a:pPr marL="0" indent="0">
              <a:buNone/>
            </a:pPr>
            <a:endParaRPr lang="pt-BR" sz="1600" dirty="0" smtClean="0">
              <a:latin typeface="Courier New" panose="02070309020205020404" pitchFamily="49" charset="0"/>
              <a:cs typeface="Courier New" panose="02070309020205020404" pitchFamily="49" charset="0"/>
            </a:endParaRPr>
          </a:p>
          <a:p>
            <a:pPr marL="0" indent="0">
              <a:buNone/>
            </a:pPr>
            <a:endParaRPr lang="pt-BR" sz="2200" dirty="0"/>
          </a:p>
        </p:txBody>
      </p:sp>
    </p:spTree>
    <p:custDataLst>
      <p:tags r:id="rId1"/>
    </p:custDataLst>
    <p:extLst>
      <p:ext uri="{BB962C8B-B14F-4D97-AF65-F5344CB8AC3E}">
        <p14:creationId xmlns:p14="http://schemas.microsoft.com/office/powerpoint/2010/main" val="221152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onKeyPress</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a:t>Este evento é ativado quando o usuário pressiona uma tecla </a:t>
            </a:r>
            <a:r>
              <a:rPr lang="pt-BR" sz="2400" dirty="0" smtClean="0"/>
              <a:t>alfanumérica; ou seja; não é executado para o teclas como o </a:t>
            </a:r>
            <a:r>
              <a:rPr lang="pt-BR" sz="2400" i="1" dirty="0" err="1" smtClean="0"/>
              <a:t>enter</a:t>
            </a:r>
            <a:r>
              <a:rPr lang="pt-BR" sz="2400" dirty="0" smtClean="0"/>
              <a:t> e o </a:t>
            </a:r>
            <a:r>
              <a:rPr lang="pt-BR" sz="2400" i="1" dirty="0" err="1" smtClean="0"/>
              <a:t>backspace</a:t>
            </a:r>
            <a:r>
              <a:rPr lang="pt-BR" sz="2400" dirty="0" smtClean="0"/>
              <a:t>.</a:t>
            </a:r>
            <a:endParaRPr lang="pt-BR" sz="2400" dirty="0"/>
          </a:p>
          <a:p>
            <a:pPr marL="0" indent="0">
              <a:buNone/>
            </a:pPr>
            <a:endParaRPr lang="pt-BR" sz="2400" dirty="0"/>
          </a:p>
          <a:p>
            <a:pPr marL="0" indent="0">
              <a:buNone/>
            </a:pPr>
            <a:r>
              <a:rPr lang="pt-BR" sz="2400" dirty="0" smtClean="0"/>
              <a:t>Exemplo</a:t>
            </a:r>
            <a:r>
              <a:rPr lang="pt-BR" sz="2400" dirty="0"/>
              <a: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cdAcao</a:t>
            </a:r>
            <a:r>
              <a:rPr lang="en-US" sz="1600" dirty="0">
                <a:latin typeface="Courier New" panose="02070309020205020404" pitchFamily="49" charset="0"/>
                <a:cs typeface="Courier New" panose="02070309020205020404" pitchFamily="49" charset="0"/>
              </a:rPr>
              <a:t> size=3 </a:t>
            </a:r>
            <a:r>
              <a:rPr lang="en-US" sz="1600" dirty="0" err="1">
                <a:latin typeface="Courier New" panose="02070309020205020404" pitchFamily="49" charset="0"/>
                <a:cs typeface="Courier New" panose="02070309020205020404" pitchFamily="49" charset="0"/>
              </a:rPr>
              <a:t>maxlength</a:t>
            </a:r>
            <a:r>
              <a:rPr lang="en-US" sz="1600" dirty="0">
                <a:latin typeface="Courier New" panose="02070309020205020404" pitchFamily="49" charset="0"/>
                <a:cs typeface="Courier New" panose="02070309020205020404" pitchFamily="49" charset="0"/>
              </a:rPr>
              <a:t>=3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onKeyPress</a:t>
            </a:r>
            <a:r>
              <a:rPr lang="en-US" sz="1600" dirty="0">
                <a:latin typeface="Courier New" panose="02070309020205020404" pitchFamily="49" charset="0"/>
                <a:cs typeface="Courier New" panose="02070309020205020404" pitchFamily="49" charset="0"/>
              </a:rPr>
              <a:t>="return </a:t>
            </a:r>
            <a:r>
              <a:rPr lang="en-US" sz="1600" dirty="0" err="1">
                <a:latin typeface="Courier New" panose="02070309020205020404" pitchFamily="49" charset="0"/>
                <a:cs typeface="Courier New" panose="02070309020205020404" pitchFamily="49" charset="0"/>
              </a:rPr>
              <a:t>SomenteNumeros</a:t>
            </a:r>
            <a:r>
              <a:rPr lang="en-US" sz="1600" dirty="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a:p>
            <a:pPr marL="0" indent="0">
              <a:buNone/>
            </a:pPr>
            <a:endParaRPr lang="pt-BR" sz="2200" dirty="0"/>
          </a:p>
        </p:txBody>
      </p:sp>
    </p:spTree>
    <p:custDataLst>
      <p:tags r:id="rId1"/>
    </p:custDataLst>
    <p:extLst>
      <p:ext uri="{BB962C8B-B14F-4D97-AF65-F5344CB8AC3E}">
        <p14:creationId xmlns:p14="http://schemas.microsoft.com/office/powerpoint/2010/main" val="411227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onKeyUp</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a:t>Ocorre quando o usuário solta uma tecla.</a:t>
            </a:r>
          </a:p>
          <a:p>
            <a:pPr marL="0" indent="0">
              <a:buNone/>
            </a:pPr>
            <a:endParaRPr lang="pt-BR" sz="2400" dirty="0"/>
          </a:p>
          <a:p>
            <a:pPr marL="0" indent="0">
              <a:buNone/>
            </a:pPr>
            <a:r>
              <a:rPr lang="pt-BR" sz="2400" dirty="0" smtClean="0"/>
              <a:t>Exemplo</a:t>
            </a:r>
            <a:r>
              <a:rPr lang="pt-BR" sz="2400" dirty="0"/>
              <a: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cdAcao</a:t>
            </a:r>
            <a:r>
              <a:rPr lang="en-US" sz="1600" dirty="0">
                <a:latin typeface="Courier New" panose="02070309020205020404" pitchFamily="49" charset="0"/>
                <a:cs typeface="Courier New" panose="02070309020205020404" pitchFamily="49" charset="0"/>
              </a:rPr>
              <a:t> size=3 </a:t>
            </a:r>
            <a:r>
              <a:rPr lang="en-US" sz="1600" dirty="0" err="1">
                <a:latin typeface="Courier New" panose="02070309020205020404" pitchFamily="49" charset="0"/>
                <a:cs typeface="Courier New" panose="02070309020205020404" pitchFamily="49" charset="0"/>
              </a:rPr>
              <a:t>maxlength</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onKeyUp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VerificaCodigo</a:t>
            </a:r>
            <a:r>
              <a:rPr lang="en-US" sz="1600" dirty="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326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Conteúdo 9"/>
          <p:cNvSpPr>
            <a:spLocks noGrp="1"/>
          </p:cNvSpPr>
          <p:nvPr>
            <p:ph sz="quarter" idx="10"/>
          </p:nvPr>
        </p:nvSpPr>
        <p:spPr/>
        <p:txBody>
          <a:bodyPr/>
          <a:lstStyle/>
          <a:p>
            <a:pPr marL="0" indent="0">
              <a:buNone/>
            </a:pPr>
            <a:r>
              <a:rPr lang="pt-BR" sz="1800" b="1" dirty="0" smtClean="0"/>
              <a:t>Cadastros</a:t>
            </a:r>
            <a:endParaRPr lang="pt-BR" sz="1800" b="1" dirty="0"/>
          </a:p>
        </p:txBody>
      </p:sp>
      <p:sp>
        <p:nvSpPr>
          <p:cNvPr id="11" name="Espaço Reservado para Conteúdo 10"/>
          <p:cNvSpPr>
            <a:spLocks noGrp="1"/>
          </p:cNvSpPr>
          <p:nvPr>
            <p:ph sz="quarter" idx="11"/>
          </p:nvPr>
        </p:nvSpPr>
        <p:spPr/>
        <p:txBody>
          <a:bodyPr/>
          <a:lstStyle/>
          <a:p>
            <a:pPr marL="0" indent="0">
              <a:buNone/>
            </a:pPr>
            <a:r>
              <a:rPr lang="pt-BR" sz="1800" b="1" dirty="0"/>
              <a:t>Pesquisas</a:t>
            </a:r>
          </a:p>
        </p:txBody>
      </p:sp>
      <p:sp>
        <p:nvSpPr>
          <p:cNvPr id="12" name="Espaço Reservado para Conteúdo 11"/>
          <p:cNvSpPr>
            <a:spLocks noGrp="1"/>
          </p:cNvSpPr>
          <p:nvPr>
            <p:ph sz="quarter" idx="12"/>
          </p:nvPr>
        </p:nvSpPr>
        <p:spPr/>
        <p:txBody>
          <a:bodyPr/>
          <a:lstStyle/>
          <a:p>
            <a:pPr marL="0" indent="0">
              <a:buNone/>
            </a:pPr>
            <a:r>
              <a:rPr lang="pt-BR" sz="1800" b="1" dirty="0" smtClean="0"/>
              <a:t>Relatórios</a:t>
            </a:r>
            <a:endParaRPr lang="pt-BR" sz="1800" b="1" dirty="0"/>
          </a:p>
        </p:txBody>
      </p:sp>
      <p:sp>
        <p:nvSpPr>
          <p:cNvPr id="13" name="Espaço Reservado para Conteúdo 12"/>
          <p:cNvSpPr>
            <a:spLocks noGrp="1"/>
          </p:cNvSpPr>
          <p:nvPr>
            <p:ph sz="quarter" idx="13"/>
          </p:nvPr>
        </p:nvSpPr>
        <p:spPr/>
        <p:txBody>
          <a:bodyPr/>
          <a:lstStyle/>
          <a:p>
            <a:pPr marL="0" indent="0">
              <a:buNone/>
            </a:pPr>
            <a:r>
              <a:rPr lang="pt-BR" sz="1800" b="1" dirty="0" smtClean="0"/>
              <a:t>Relatórios multi-frame</a:t>
            </a:r>
            <a:endParaRPr lang="pt-BR" sz="1800" b="1" dirty="0"/>
          </a:p>
        </p:txBody>
      </p:sp>
      <p:sp>
        <p:nvSpPr>
          <p:cNvPr id="14" name="Espaço Reservado para Conteúdo 13"/>
          <p:cNvSpPr>
            <a:spLocks noGrp="1"/>
          </p:cNvSpPr>
          <p:nvPr>
            <p:ph sz="quarter" idx="14"/>
          </p:nvPr>
        </p:nvSpPr>
        <p:spPr/>
        <p:txBody>
          <a:bodyPr/>
          <a:lstStyle/>
          <a:p>
            <a:pPr marL="0" indent="0">
              <a:buNone/>
            </a:pPr>
            <a:r>
              <a:rPr lang="pt-BR" sz="1800" b="1" dirty="0" smtClean="0"/>
              <a:t>Programas assíncronos</a:t>
            </a:r>
            <a:endParaRPr lang="pt-BR" sz="1800" b="1" dirty="0"/>
          </a:p>
        </p:txBody>
      </p:sp>
      <p:sp>
        <p:nvSpPr>
          <p:cNvPr id="15" name="Espaço Reservado para Conteúdo 14"/>
          <p:cNvSpPr>
            <a:spLocks noGrp="1"/>
          </p:cNvSpPr>
          <p:nvPr>
            <p:ph sz="quarter" idx="15"/>
          </p:nvPr>
        </p:nvSpPr>
        <p:spPr>
          <a:ln>
            <a:noFill/>
          </a:ln>
        </p:spPr>
        <p:txBody>
          <a:bodyPr/>
          <a:lstStyle/>
          <a:p>
            <a:pPr lvl="0"/>
            <a:endParaRPr lang="pt-BR" sz="1800" b="1" dirty="0" smtClean="0"/>
          </a:p>
          <a:p>
            <a:pPr lvl="0"/>
            <a:r>
              <a:rPr lang="pt-BR" sz="2000" dirty="0" smtClean="0"/>
              <a:t>0000-controle</a:t>
            </a:r>
          </a:p>
          <a:p>
            <a:pPr lvl="0"/>
            <a:r>
              <a:rPr lang="pt-BR" sz="2000" dirty="0" smtClean="0"/>
              <a:t>1000-inicializacao</a:t>
            </a:r>
            <a:endParaRPr lang="pt-BR" sz="2000" dirty="0"/>
          </a:p>
          <a:p>
            <a:pPr lvl="0"/>
            <a:r>
              <a:rPr lang="pt-BR" sz="2000" dirty="0"/>
              <a:t>1100-monta-projeto</a:t>
            </a:r>
          </a:p>
          <a:p>
            <a:pPr lvl="0"/>
            <a:r>
              <a:rPr lang="pt-BR" sz="2000" dirty="0"/>
              <a:t>2000-processamento</a:t>
            </a:r>
          </a:p>
          <a:p>
            <a:pPr lvl="0"/>
            <a:r>
              <a:rPr lang="pt-BR" sz="2000" dirty="0"/>
              <a:t>2000-controle-programa</a:t>
            </a:r>
          </a:p>
          <a:p>
            <a:pPr lvl="0"/>
            <a:r>
              <a:rPr lang="pt-BR" sz="2000" dirty="0"/>
              <a:t>2200-carrega-registro</a:t>
            </a:r>
          </a:p>
          <a:p>
            <a:pPr lvl="0"/>
            <a:r>
              <a:rPr lang="pt-BR" sz="2000" dirty="0"/>
              <a:t>2201-posiciona-registro</a:t>
            </a:r>
          </a:p>
          <a:p>
            <a:pPr lvl="0"/>
            <a:r>
              <a:rPr lang="pt-BR" sz="2000" dirty="0"/>
              <a:t>2250-move-dados-f-formulario</a:t>
            </a:r>
          </a:p>
          <a:p>
            <a:pPr lvl="0"/>
            <a:r>
              <a:rPr lang="pt-BR" sz="2000" dirty="0"/>
              <a:t>2600-salvar</a:t>
            </a:r>
          </a:p>
          <a:p>
            <a:pPr marL="0" lvl="0" indent="0">
              <a:buNone/>
            </a:pPr>
            <a:r>
              <a:rPr lang="pt-BR" sz="1800" b="1" dirty="0" smtClean="0"/>
              <a:t> </a:t>
            </a:r>
            <a:endParaRPr lang="pt-BR" sz="1800" dirty="0"/>
          </a:p>
          <a:p>
            <a:endParaRPr lang="pt-BR" sz="1800" dirty="0"/>
          </a:p>
        </p:txBody>
      </p:sp>
      <p:sp>
        <p:nvSpPr>
          <p:cNvPr id="33" name="Retângulo 32"/>
          <p:cNvSpPr/>
          <p:nvPr/>
        </p:nvSpPr>
        <p:spPr>
          <a:xfrm>
            <a:off x="4688448" y="1128478"/>
            <a:ext cx="3816424"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ct val="20000"/>
              </a:spcBef>
              <a:buFont typeface="Arial" charset="0"/>
              <a:buChar char="•"/>
            </a:pPr>
            <a:endParaRPr lang="pt-BR" sz="2000" dirty="0" smtClean="0">
              <a:solidFill>
                <a:schemeClr val="tx1"/>
              </a:solidFill>
            </a:endParaRPr>
          </a:p>
          <a:p>
            <a:pPr marL="342900" indent="-342900">
              <a:spcBef>
                <a:spcPct val="20000"/>
              </a:spcBef>
              <a:buFont typeface="Arial" charset="0"/>
              <a:buChar char="•"/>
            </a:pPr>
            <a:r>
              <a:rPr lang="pt-BR" sz="2000" dirty="0" smtClean="0">
                <a:solidFill>
                  <a:schemeClr val="tx1"/>
                </a:solidFill>
              </a:rPr>
              <a:t>2650-move-formulario-arquivo </a:t>
            </a:r>
            <a:endParaRPr lang="pt-BR" sz="2000" dirty="0">
              <a:solidFill>
                <a:schemeClr val="tx1"/>
              </a:solidFill>
            </a:endParaRPr>
          </a:p>
          <a:p>
            <a:pPr marL="342900" indent="-342900">
              <a:spcBef>
                <a:spcPct val="20000"/>
              </a:spcBef>
              <a:buFont typeface="Arial" charset="0"/>
              <a:buChar char="•"/>
            </a:pPr>
            <a:r>
              <a:rPr lang="pt-BR" sz="2000" dirty="0">
                <a:solidFill>
                  <a:schemeClr val="tx1"/>
                </a:solidFill>
              </a:rPr>
              <a:t>2700-excluir</a:t>
            </a:r>
          </a:p>
          <a:p>
            <a:pPr marL="342900" indent="-342900">
              <a:spcBef>
                <a:spcPct val="20000"/>
              </a:spcBef>
              <a:buFont typeface="Arial" charset="0"/>
              <a:buChar char="•"/>
            </a:pPr>
            <a:r>
              <a:rPr lang="pt-BR" sz="2000" dirty="0">
                <a:solidFill>
                  <a:schemeClr val="tx1"/>
                </a:solidFill>
              </a:rPr>
              <a:t>2900-validacoes</a:t>
            </a:r>
          </a:p>
          <a:p>
            <a:pPr marL="342900" indent="-342900">
              <a:spcBef>
                <a:spcPct val="20000"/>
              </a:spcBef>
              <a:buFont typeface="Arial" charset="0"/>
              <a:buChar char="•"/>
            </a:pPr>
            <a:r>
              <a:rPr lang="pt-BR" sz="2000" dirty="0">
                <a:solidFill>
                  <a:schemeClr val="tx1"/>
                </a:solidFill>
              </a:rPr>
              <a:t>2999-controle-frame</a:t>
            </a:r>
          </a:p>
          <a:p>
            <a:pPr marL="342900" indent="-342900">
              <a:spcBef>
                <a:spcPct val="20000"/>
              </a:spcBef>
              <a:buFont typeface="Arial" charset="0"/>
              <a:buChar char="•"/>
            </a:pPr>
            <a:r>
              <a:rPr lang="pt-BR" sz="2000" dirty="0">
                <a:solidFill>
                  <a:schemeClr val="tx1"/>
                </a:solidFill>
              </a:rPr>
              <a:t>3000-finalizacao</a:t>
            </a:r>
          </a:p>
          <a:p>
            <a:pPr marL="342900" indent="-342900">
              <a:spcBef>
                <a:spcPct val="20000"/>
              </a:spcBef>
              <a:buFont typeface="Arial" charset="0"/>
              <a:buChar char="•"/>
            </a:pPr>
            <a:r>
              <a:rPr lang="pt-BR" sz="2000" dirty="0">
                <a:solidFill>
                  <a:schemeClr val="tx1"/>
                </a:solidFill>
              </a:rPr>
              <a:t>8000-scripts-tela</a:t>
            </a:r>
          </a:p>
          <a:p>
            <a:pPr marL="342900" indent="-342900">
              <a:spcBef>
                <a:spcPct val="20000"/>
              </a:spcBef>
              <a:buFont typeface="Arial" charset="0"/>
              <a:buChar char="•"/>
            </a:pPr>
            <a:r>
              <a:rPr lang="pt-BR" sz="2000" dirty="0">
                <a:solidFill>
                  <a:schemeClr val="tx1"/>
                </a:solidFill>
              </a:rPr>
              <a:t>8000-tela</a:t>
            </a:r>
          </a:p>
          <a:p>
            <a:pPr marL="342900" indent="-342900">
              <a:spcBef>
                <a:spcPct val="20000"/>
              </a:spcBef>
              <a:buFont typeface="Arial" charset="0"/>
              <a:buChar char="•"/>
            </a:pPr>
            <a:r>
              <a:rPr lang="pt-BR" sz="2000" dirty="0">
                <a:solidFill>
                  <a:schemeClr val="tx1"/>
                </a:solidFill>
              </a:rPr>
              <a:t>8500-move-dados-para-tela</a:t>
            </a:r>
          </a:p>
          <a:p>
            <a:pPr marL="342900" indent="-342900">
              <a:spcBef>
                <a:spcPct val="20000"/>
              </a:spcBef>
              <a:buFont typeface="Arial" charset="0"/>
              <a:buChar char="•"/>
            </a:pPr>
            <a:r>
              <a:rPr lang="pt-BR" sz="2000" dirty="0" smtClean="0">
                <a:solidFill>
                  <a:schemeClr val="tx1"/>
                </a:solidFill>
              </a:rPr>
              <a:t>8500-controles-tela</a:t>
            </a: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p:txBody>
      </p:sp>
    </p:spTree>
    <p:custDataLst>
      <p:tags r:id="rId1"/>
    </p:custDataLst>
    <p:extLst>
      <p:ext uri="{BB962C8B-B14F-4D97-AF65-F5344CB8AC3E}">
        <p14:creationId xmlns:p14="http://schemas.microsoft.com/office/powerpoint/2010/main" val="3342048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algn="just">
              <a:lnSpc>
                <a:spcPct val="170000"/>
              </a:lnSpc>
            </a:pPr>
            <a:r>
              <a:rPr lang="pt-BR" sz="1800" dirty="0" smtClean="0"/>
              <a:t>Neste capítulo você recebeu o conhecimento necessário para:</a:t>
            </a:r>
          </a:p>
          <a:p>
            <a:pPr lvl="1" algn="just"/>
            <a:r>
              <a:rPr lang="pt-BR" sz="1800" dirty="0" smtClean="0"/>
              <a:t>Utilizar os principais eventos do HTML.</a:t>
            </a:r>
            <a:endParaRPr lang="pt-BR" sz="1800" dirty="0"/>
          </a:p>
          <a:p>
            <a:pPr marL="457200" lvl="1" indent="0" algn="just">
              <a:buNone/>
            </a:pPr>
            <a:endParaRPr lang="pt-BR" sz="1800" dirty="0" smtClean="0"/>
          </a:p>
          <a:p>
            <a:pPr lvl="1">
              <a:lnSpc>
                <a:spcPct val="170000"/>
              </a:lnSpc>
            </a:pPr>
            <a:endParaRPr lang="pt-BR" sz="1800"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241196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lgn="just"/>
            <a:r>
              <a:rPr lang="pt-BR" dirty="0" smtClean="0"/>
              <a:t>Utilizar as principais funções e comandos do </a:t>
            </a:r>
            <a:r>
              <a:rPr lang="pt-BR" dirty="0" err="1" smtClean="0"/>
              <a:t>Cobol</a:t>
            </a:r>
            <a:r>
              <a:rPr lang="pt-BR" dirty="0" smtClean="0"/>
              <a:t>.</a:t>
            </a:r>
          </a:p>
          <a:p>
            <a:pPr lvl="1"/>
            <a:endParaRPr lang="pt-BR" dirty="0" smtClean="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3700" dirty="0">
                <a:latin typeface="Calibri" charset="0"/>
              </a:rPr>
              <a:t>Capítulo </a:t>
            </a:r>
            <a:r>
              <a:rPr lang="pt-BR" sz="3700" dirty="0" smtClean="0">
                <a:latin typeface="Calibri" charset="0"/>
              </a:rPr>
              <a:t>6 – Funções e Comandos do </a:t>
            </a:r>
            <a:r>
              <a:rPr lang="pt-BR" sz="3700" dirty="0" err="1" smtClean="0">
                <a:latin typeface="Calibri" charset="0"/>
              </a:rPr>
              <a:t>Cobol</a:t>
            </a:r>
            <a:endParaRPr lang="pt-BR" sz="37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extLst>
      <p:ext uri="{BB962C8B-B14F-4D97-AF65-F5344CB8AC3E}">
        <p14:creationId xmlns:p14="http://schemas.microsoft.com/office/powerpoint/2010/main" val="15873743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CBL_</a:t>
            </a:r>
            <a:r>
              <a:rPr lang="pt-BR" i="1" dirty="0"/>
              <a:t>CHECK_FILE_EXIST</a:t>
            </a:r>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Comando para verificar a existência de um arquivo.</a:t>
            </a:r>
          </a:p>
          <a:p>
            <a:pPr marL="0" indent="0">
              <a:buNone/>
            </a:pPr>
            <a:endParaRPr lang="pt-BR" sz="2200" dirty="0" smtClean="0"/>
          </a:p>
          <a:p>
            <a:pPr marL="0" indent="0">
              <a:buNone/>
            </a:pPr>
            <a:r>
              <a:rPr lang="en-US" sz="2200" b="1" dirty="0" err="1"/>
              <a:t>Sintaxe</a:t>
            </a:r>
            <a:r>
              <a:rPr lang="en-US" sz="2200" b="1" dirty="0"/>
              <a:t>:</a:t>
            </a:r>
            <a:endParaRPr lang="pt-BR" sz="2200" dirty="0"/>
          </a:p>
          <a:p>
            <a:pPr marL="0" indent="0">
              <a:buNone/>
            </a:pPr>
            <a:r>
              <a:rPr lang="en-US" sz="1600" dirty="0" smtClean="0">
                <a:latin typeface="Courier New" panose="02070309020205020404" pitchFamily="49" charset="0"/>
                <a:cs typeface="Courier New" panose="02070309020205020404" pitchFamily="49" charset="0"/>
              </a:rPr>
              <a:t>call </a:t>
            </a:r>
            <a:r>
              <a:rPr lang="en-US" sz="1600" dirty="0">
                <a:latin typeface="Courier New" panose="02070309020205020404" pitchFamily="49" charset="0"/>
                <a:cs typeface="Courier New" panose="02070309020205020404" pitchFamily="49" charset="0"/>
              </a:rPr>
              <a:t>"CBL_CHECK_FILE_EXIST"</a:t>
            </a:r>
            <a:endParaRPr lang="pt-BR" sz="1600" dirty="0">
              <a:latin typeface="Courier New" panose="02070309020205020404" pitchFamily="49" charset="0"/>
              <a:cs typeface="Courier New" panose="02070309020205020404" pitchFamily="49" charset="0"/>
            </a:endParaRPr>
          </a:p>
          <a:p>
            <a:pPr marL="0" indent="0">
              <a:buNone/>
            </a:pPr>
            <a:endParaRPr lang="pt-BR" sz="2200" dirty="0" smtClean="0"/>
          </a:p>
          <a:p>
            <a:pPr marL="0" indent="0">
              <a:buNone/>
            </a:pPr>
            <a:endParaRPr lang="pt-BR" sz="2200" b="1" dirty="0" smtClean="0"/>
          </a:p>
          <a:p>
            <a:pPr marL="0" indent="0">
              <a:buNone/>
            </a:pPr>
            <a:endParaRPr lang="pt-BR" sz="2200" dirty="0"/>
          </a:p>
        </p:txBody>
      </p:sp>
    </p:spTree>
    <p:custDataLst>
      <p:tags r:id="rId1"/>
    </p:custDataLst>
    <p:extLst>
      <p:ext uri="{BB962C8B-B14F-4D97-AF65-F5344CB8AC3E}">
        <p14:creationId xmlns:p14="http://schemas.microsoft.com/office/powerpoint/2010/main" val="5409225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move spaces                            to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-file-name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f-</a:t>
            </a:r>
            <a:r>
              <a:rPr lang="en-US" sz="1600" dirty="0" err="1" smtClean="0">
                <a:latin typeface="Courier New" panose="02070309020205020404" pitchFamily="49" charset="0"/>
                <a:cs typeface="Courier New" panose="02070309020205020404" pitchFamily="49" charset="0"/>
              </a:rPr>
              <a:t>dt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mes-historico</a:t>
            </a:r>
            <a:r>
              <a:rPr lang="en-US" sz="1600" dirty="0" smtClean="0">
                <a:latin typeface="Courier New" panose="02070309020205020404" pitchFamily="49" charset="0"/>
                <a:cs typeface="Courier New" panose="02070309020205020404" pitchFamily="49" charset="0"/>
              </a:rPr>
              <a:t>                to wid-mes-004h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f-</a:t>
            </a:r>
            <a:r>
              <a:rPr lang="en-US" sz="1600" dirty="0" err="1" smtClean="0">
                <a:latin typeface="Courier New" panose="02070309020205020404" pitchFamily="49" charset="0"/>
                <a:cs typeface="Courier New" panose="02070309020205020404" pitchFamily="49" charset="0"/>
              </a:rPr>
              <a:t>dt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ano-historico</a:t>
            </a:r>
            <a:r>
              <a:rPr lang="en-US" sz="1600" dirty="0" smtClean="0">
                <a:latin typeface="Courier New" panose="02070309020205020404" pitchFamily="49" charset="0"/>
                <a:cs typeface="Courier New" panose="02070309020205020404" pitchFamily="49" charset="0"/>
              </a:rPr>
              <a:t>                to wid-ano-004h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err="1" smtClean="0">
                <a:latin typeface="Courier New" panose="02070309020205020404" pitchFamily="49" charset="0"/>
                <a:cs typeface="Courier New" panose="02070309020205020404" pitchFamily="49" charset="0"/>
              </a:rPr>
              <a:t>lnk</a:t>
            </a:r>
            <a:r>
              <a:rPr lang="en-US" sz="1600" dirty="0" smtClean="0">
                <a:latin typeface="Courier New" panose="02070309020205020404" pitchFamily="49" charset="0"/>
                <a:cs typeface="Courier New" panose="02070309020205020404" pitchFamily="49" charset="0"/>
              </a:rPr>
              <a:t>-cd-filial                     to wid-unb-004h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lnk-dtbPath</a:t>
            </a:r>
            <a:r>
              <a:rPr lang="en-US" sz="1600" dirty="0" smtClean="0">
                <a:latin typeface="Courier New" panose="02070309020205020404" pitchFamily="49" charset="0"/>
                <a:cs typeface="Courier New" panose="02070309020205020404" pitchFamily="49" charset="0"/>
              </a:rPr>
              <a:t> delimited by "  ", "/", wid-efd004h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into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-file-name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call "CBL_CHECK_FILE_EXIST"            using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-file-name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-file-details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returning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-status-code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if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-status-code &lt;&gt; </a:t>
            </a:r>
            <a:r>
              <a:rPr lang="en-US" sz="1600" dirty="0" err="1" smtClean="0">
                <a:latin typeface="Courier New" panose="02070309020205020404" pitchFamily="49" charset="0"/>
                <a:cs typeface="Courier New" panose="02070309020205020404" pitchFamily="49" charset="0"/>
              </a:rPr>
              <a:t>zeros</a:t>
            </a:r>
            <a:r>
              <a:rPr lang="en-US" sz="1600" dirty="0" smtClean="0">
                <a:latin typeface="Courier New" panose="02070309020205020404" pitchFamily="49" charset="0"/>
                <a:cs typeface="Courier New" panose="02070309020205020404" pitchFamily="49" charset="0"/>
              </a:rPr>
              <a:t>                          </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move "Erro..."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whs</a:t>
            </a:r>
            <a:r>
              <a:rPr lang="pt-BR" sz="1600" dirty="0" smtClean="0">
                <a:latin typeface="Courier New" panose="02070309020205020404" pitchFamily="49" charset="0"/>
                <a:cs typeface="Courier New" panose="02070309020205020404" pitchFamily="49" charset="0"/>
              </a:rPr>
              <a:t>-mensagem                      </a:t>
            </a:r>
          </a:p>
          <a:p>
            <a:pPr marL="0" indent="0">
              <a:buNone/>
            </a:pPr>
            <a:r>
              <a:rPr lang="en-US" sz="1600" dirty="0" smtClean="0">
                <a:latin typeface="Courier New" panose="02070309020205020404" pitchFamily="49" charset="0"/>
                <a:cs typeface="Courier New" panose="02070309020205020404" pitchFamily="49" charset="0"/>
              </a:rPr>
              <a:t>else                                                  </a:t>
            </a:r>
          </a:p>
          <a:p>
            <a:pPr marL="0" indent="0">
              <a:buNone/>
            </a:pPr>
            <a:r>
              <a:rPr lang="pt-BR" sz="1600" dirty="0" smtClean="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end-if</a:t>
            </a:r>
            <a:endParaRPr lang="pt-BR" sz="1600" dirty="0" smtClean="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a:t>
            </a:r>
            <a:endParaRPr lang="pt-PT" sz="1600" dirty="0" smtClean="0">
              <a:latin typeface="Courier New" panose="02070309020205020404" pitchFamily="49" charset="0"/>
              <a:cs typeface="Courier New" panose="02070309020205020404" pitchFamily="49" charset="0"/>
            </a:endParaRPr>
          </a:p>
          <a:p>
            <a:pPr marL="0" indent="0">
              <a:buNone/>
            </a:pPr>
            <a:endParaRPr lang="pt-PT" sz="2200" dirty="0" smtClean="0">
              <a:latin typeface="+mj-lt"/>
              <a:cs typeface="Courier New" panose="02070309020205020404" pitchFamily="49" charset="0"/>
            </a:endParaRPr>
          </a:p>
          <a:p>
            <a:pPr marL="0" indent="0">
              <a:buNone/>
            </a:pPr>
            <a:endParaRPr lang="pt-PT" sz="2200" dirty="0">
              <a:latin typeface="+mj-lt"/>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6" name="Texto explicativo retangular com cantos arredondados 5"/>
          <p:cNvSpPr/>
          <p:nvPr/>
        </p:nvSpPr>
        <p:spPr>
          <a:xfrm>
            <a:off x="7624718" y="1160470"/>
            <a:ext cx="1512168" cy="432048"/>
          </a:xfrm>
          <a:prstGeom prst="wedgeRoundRectCallout">
            <a:avLst>
              <a:gd name="adj1" fmla="val -48212"/>
              <a:gd name="adj2" fmla="val 280446"/>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Nome do arquivo</a:t>
            </a:r>
            <a:endParaRPr lang="pt-BR" sz="1400" b="1" dirty="0">
              <a:solidFill>
                <a:schemeClr val="tx1"/>
              </a:solidFill>
            </a:endParaRPr>
          </a:p>
        </p:txBody>
      </p:sp>
      <p:sp>
        <p:nvSpPr>
          <p:cNvPr id="7" name="Texto explicativo retangular com cantos arredondados 6"/>
          <p:cNvSpPr/>
          <p:nvPr/>
        </p:nvSpPr>
        <p:spPr>
          <a:xfrm>
            <a:off x="3563888" y="3339466"/>
            <a:ext cx="1764196" cy="432048"/>
          </a:xfrm>
          <a:prstGeom prst="wedgeRoundRectCallout">
            <a:avLst>
              <a:gd name="adj1" fmla="val 94124"/>
              <a:gd name="adj2" fmla="val -41903"/>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Detalhes do arquivo</a:t>
            </a:r>
            <a:endParaRPr lang="pt-BR" sz="1400" b="1" dirty="0">
              <a:solidFill>
                <a:schemeClr val="tx1"/>
              </a:solidFill>
            </a:endParaRPr>
          </a:p>
        </p:txBody>
      </p:sp>
      <p:sp>
        <p:nvSpPr>
          <p:cNvPr id="8" name="Texto explicativo retangular com cantos arredondados 7"/>
          <p:cNvSpPr/>
          <p:nvPr/>
        </p:nvSpPr>
        <p:spPr>
          <a:xfrm>
            <a:off x="6660232" y="4653136"/>
            <a:ext cx="1815008" cy="432048"/>
          </a:xfrm>
          <a:prstGeom prst="wedgeRoundRectCallout">
            <a:avLst>
              <a:gd name="adj1" fmla="val 11327"/>
              <a:gd name="adj2" fmla="val -253546"/>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Status do arquivo</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2274095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CBL_</a:t>
            </a:r>
            <a:r>
              <a:rPr lang="pt-BR" i="1" dirty="0"/>
              <a:t>DEBUGBREAK</a:t>
            </a:r>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Este comando força o </a:t>
            </a:r>
            <a:r>
              <a:rPr lang="pt-BR" sz="2200" i="1" dirty="0"/>
              <a:t>debug</a:t>
            </a:r>
            <a:r>
              <a:rPr lang="pt-BR" sz="2200" dirty="0"/>
              <a:t> de um programa mesmo que o </a:t>
            </a:r>
            <a:r>
              <a:rPr lang="pt-BR" sz="2200" dirty="0" err="1"/>
              <a:t>NetExpress</a:t>
            </a:r>
            <a:r>
              <a:rPr lang="pt-BR" sz="2200" dirty="0"/>
              <a:t> não esteja aberto, invocando o mesmo e parando exatamente na linha do comando.</a:t>
            </a:r>
          </a:p>
          <a:p>
            <a:pPr marL="0" indent="0">
              <a:buNone/>
            </a:pPr>
            <a:endParaRPr lang="pt-BR" sz="2200" dirty="0" smtClean="0"/>
          </a:p>
          <a:p>
            <a:pPr marL="0" indent="0">
              <a:buNone/>
            </a:pPr>
            <a:r>
              <a:rPr lang="en-US" sz="2200" b="1" dirty="0" err="1"/>
              <a:t>Sintaxe</a:t>
            </a:r>
            <a:r>
              <a:rPr lang="en-US" sz="2200" b="1" dirty="0"/>
              <a:t>:</a:t>
            </a:r>
            <a:endParaRPr lang="pt-BR" sz="2200" dirty="0"/>
          </a:p>
          <a:p>
            <a:pPr marL="0" indent="0">
              <a:buNone/>
            </a:pPr>
            <a:r>
              <a:rPr lang="en-US" sz="1600" dirty="0" smtClean="0">
                <a:latin typeface="Courier New" panose="02070309020205020404" pitchFamily="49" charset="0"/>
                <a:cs typeface="Courier New" panose="02070309020205020404" pitchFamily="49" charset="0"/>
              </a:rPr>
              <a:t>call </a:t>
            </a:r>
            <a:r>
              <a:rPr lang="en-US" sz="1600" dirty="0">
                <a:latin typeface="Courier New" panose="02070309020205020404" pitchFamily="49" charset="0"/>
                <a:cs typeface="Courier New" panose="02070309020205020404" pitchFamily="49" charset="0"/>
              </a:rPr>
              <a:t>"CBL_DEBUGBREAK"</a:t>
            </a:r>
            <a:endParaRPr lang="pt-BR" sz="1600" dirty="0">
              <a:latin typeface="Courier New" panose="02070309020205020404" pitchFamily="49" charset="0"/>
              <a:cs typeface="Courier New" panose="02070309020205020404" pitchFamily="49" charset="0"/>
            </a:endParaRPr>
          </a:p>
          <a:p>
            <a:pPr marL="0" indent="0">
              <a:buNone/>
            </a:pPr>
            <a:endParaRPr lang="pt-BR" sz="2200" dirty="0" smtClean="0"/>
          </a:p>
          <a:p>
            <a:pPr marL="0" indent="0">
              <a:buNone/>
            </a:pPr>
            <a:endParaRPr lang="pt-BR" sz="2200" b="1" dirty="0" smtClean="0"/>
          </a:p>
          <a:p>
            <a:pPr marL="0" indent="0">
              <a:buNone/>
            </a:pPr>
            <a:endParaRPr lang="pt-BR" sz="2200" dirty="0"/>
          </a:p>
        </p:txBody>
      </p:sp>
    </p:spTree>
    <p:custDataLst>
      <p:tags r:id="rId1"/>
    </p:custDataLst>
    <p:extLst>
      <p:ext uri="{BB962C8B-B14F-4D97-AF65-F5344CB8AC3E}">
        <p14:creationId xmlns:p14="http://schemas.microsoft.com/office/powerpoint/2010/main" val="129397922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Inspect</a:t>
            </a:r>
            <a:r>
              <a:rPr lang="pt-BR" i="1" dirty="0" smtClean="0"/>
              <a:t>/</a:t>
            </a:r>
            <a:r>
              <a:rPr lang="pt-BR" i="1" dirty="0" err="1" smtClean="0"/>
              <a:t>Replacing</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Os comandos </a:t>
            </a:r>
            <a:r>
              <a:rPr lang="pt-BR" sz="2200" i="1" dirty="0" err="1"/>
              <a:t>inspect</a:t>
            </a:r>
            <a:r>
              <a:rPr lang="pt-BR" sz="2200" dirty="0"/>
              <a:t> e </a:t>
            </a:r>
            <a:r>
              <a:rPr lang="pt-BR" sz="2200" i="1" dirty="0" err="1"/>
              <a:t>replacing</a:t>
            </a:r>
            <a:r>
              <a:rPr lang="pt-BR" sz="2200" dirty="0"/>
              <a:t> são utilizados para substituir um caractere ou um conjunto de caracteres em uma </a:t>
            </a:r>
            <a:r>
              <a:rPr lang="pt-BR" sz="2200" i="1" dirty="0" err="1"/>
              <a:t>string</a:t>
            </a:r>
            <a:r>
              <a:rPr lang="pt-BR" sz="2200" dirty="0" smtClean="0"/>
              <a:t>.</a:t>
            </a:r>
          </a:p>
          <a:p>
            <a:pPr marL="0" indent="0">
              <a:buNone/>
            </a:pPr>
            <a:endParaRPr lang="pt-BR" sz="2400" dirty="0" smtClean="0"/>
          </a:p>
          <a:p>
            <a:pPr marL="0" indent="0">
              <a:buNone/>
            </a:pPr>
            <a:endParaRPr lang="pt-BR" sz="2400" dirty="0"/>
          </a:p>
          <a:p>
            <a:pPr marL="0" indent="0">
              <a:buNone/>
            </a:pPr>
            <a:r>
              <a:rPr lang="pt-BR" sz="2400" b="1" dirty="0"/>
              <a:t>ATENÇÃO!</a:t>
            </a:r>
          </a:p>
          <a:p>
            <a:pPr marL="0" indent="0">
              <a:buNone/>
            </a:pPr>
            <a:r>
              <a:rPr lang="pt-BR" sz="2200" dirty="0" smtClean="0"/>
              <a:t>Para </a:t>
            </a:r>
            <a:r>
              <a:rPr lang="pt-BR" sz="2200" dirty="0"/>
              <a:t>utilizar este comando, a </a:t>
            </a:r>
            <a:r>
              <a:rPr lang="pt-BR" sz="2200" i="1" dirty="0" err="1"/>
              <a:t>string</a:t>
            </a:r>
            <a:r>
              <a:rPr lang="pt-BR" sz="2200" dirty="0"/>
              <a:t> de origem e a </a:t>
            </a:r>
            <a:r>
              <a:rPr lang="pt-BR" sz="2200" i="1" dirty="0" err="1"/>
              <a:t>string</a:t>
            </a:r>
            <a:r>
              <a:rPr lang="pt-BR" sz="2200" dirty="0"/>
              <a:t> de substituição devem ter o mesmo tamanho.</a:t>
            </a:r>
          </a:p>
          <a:p>
            <a:pPr marL="0" indent="0">
              <a:buNone/>
            </a:pPr>
            <a:endParaRPr lang="pt-BR" sz="2400" dirty="0"/>
          </a:p>
          <a:p>
            <a:pPr marL="0" indent="0">
              <a:buNone/>
            </a:pPr>
            <a:endParaRPr lang="pt-BR" sz="2200" dirty="0" smtClean="0"/>
          </a:p>
        </p:txBody>
      </p:sp>
    </p:spTree>
    <p:custDataLst>
      <p:tags r:id="rId1"/>
    </p:custDataLst>
    <p:extLst>
      <p:ext uri="{BB962C8B-B14F-4D97-AF65-F5344CB8AC3E}">
        <p14:creationId xmlns:p14="http://schemas.microsoft.com/office/powerpoint/2010/main" val="281229773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lgn="just">
              <a:buNone/>
            </a:pPr>
            <a:r>
              <a:rPr lang="pt-BR" sz="2200" dirty="0" smtClean="0"/>
              <a:t>Para </a:t>
            </a:r>
            <a:r>
              <a:rPr lang="pt-BR" sz="2200" dirty="0"/>
              <a:t>substituir aspas duplas, as quais podem estar em alguma informação da base de dados, deve-se utilizar os comandos </a:t>
            </a:r>
            <a:r>
              <a:rPr lang="pt-BR" sz="2200" dirty="0" err="1"/>
              <a:t>inspect</a:t>
            </a:r>
            <a:r>
              <a:rPr lang="pt-BR" sz="2200" dirty="0"/>
              <a:t> e </a:t>
            </a:r>
            <a:r>
              <a:rPr lang="pt-BR" sz="2200" dirty="0" err="1"/>
              <a:t>replacing</a:t>
            </a:r>
            <a:r>
              <a:rPr lang="pt-BR" sz="2200" dirty="0"/>
              <a:t> do COBOL:</a:t>
            </a: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inspect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-nm-</a:t>
            </a:r>
            <a:r>
              <a:rPr lang="en-US" sz="1600" dirty="0" err="1">
                <a:latin typeface="Courier New" panose="02070309020205020404" pitchFamily="49" charset="0"/>
                <a:cs typeface="Courier New" panose="02070309020205020404" pitchFamily="49" charset="0"/>
              </a:rPr>
              <a:t>cliente</a:t>
            </a:r>
            <a:r>
              <a:rPr lang="en-US" sz="1600" dirty="0">
                <a:latin typeface="Courier New" panose="02070309020205020404" pitchFamily="49" charset="0"/>
                <a:cs typeface="Courier New" panose="02070309020205020404" pitchFamily="49" charset="0"/>
              </a:rPr>
              <a:t> replacing all '"' by "'"</a:t>
            </a:r>
            <a:endParaRPr lang="pt-BR" sz="1600" dirty="0">
              <a:latin typeface="Courier New" panose="02070309020205020404" pitchFamily="49" charset="0"/>
              <a:cs typeface="Courier New" panose="02070309020205020404" pitchFamily="49" charset="0"/>
            </a:endParaRPr>
          </a:p>
          <a:p>
            <a:pPr marL="0" indent="0">
              <a:buNone/>
            </a:pPr>
            <a:r>
              <a:rPr lang="en-US" sz="2400" dirty="0"/>
              <a:t> </a:t>
            </a:r>
            <a:endParaRPr lang="pt-BR" sz="2400" dirty="0"/>
          </a:p>
          <a:p>
            <a:pPr marL="0" indent="0">
              <a:buNone/>
            </a:pPr>
            <a:r>
              <a:rPr lang="pt-BR" sz="2400" dirty="0"/>
              <a:t>Onde:	</a:t>
            </a:r>
          </a:p>
          <a:p>
            <a:r>
              <a:rPr lang="pt-BR" sz="2200" b="1" dirty="0"/>
              <a:t>ws-</a:t>
            </a:r>
            <a:r>
              <a:rPr lang="pt-BR" sz="2200" b="1" dirty="0" err="1"/>
              <a:t>nm</a:t>
            </a:r>
            <a:r>
              <a:rPr lang="pt-BR" sz="2200" b="1" dirty="0"/>
              <a:t>-cliente: </a:t>
            </a:r>
            <a:r>
              <a:rPr lang="pt-BR" sz="2200" dirty="0"/>
              <a:t>variável alfanumérica;</a:t>
            </a:r>
          </a:p>
          <a:p>
            <a:r>
              <a:rPr lang="pt-BR" sz="2200" b="1" dirty="0" smtClean="0"/>
              <a:t>“: </a:t>
            </a:r>
            <a:r>
              <a:rPr lang="pt-BR" sz="2200" dirty="0" err="1" smtClean="0"/>
              <a:t>string</a:t>
            </a:r>
            <a:r>
              <a:rPr lang="pt-BR" sz="2200" dirty="0" smtClean="0"/>
              <a:t> original;</a:t>
            </a:r>
            <a:endParaRPr lang="pt-BR" sz="2200" dirty="0"/>
          </a:p>
          <a:p>
            <a:r>
              <a:rPr lang="pt-BR" sz="2200" b="1" dirty="0"/>
              <a:t>‘: </a:t>
            </a:r>
            <a:r>
              <a:rPr lang="pt-BR" sz="2200" dirty="0" err="1"/>
              <a:t>string</a:t>
            </a:r>
            <a:r>
              <a:rPr lang="pt-BR" sz="2200" dirty="0"/>
              <a:t> </a:t>
            </a:r>
            <a:r>
              <a:rPr lang="pt-BR" sz="2200" dirty="0" smtClean="0"/>
              <a:t>de </a:t>
            </a:r>
            <a:r>
              <a:rPr lang="pt-BR" sz="2200" dirty="0"/>
              <a:t>substituição.</a:t>
            </a:r>
          </a:p>
          <a:p>
            <a:pPr marL="0" indent="0">
              <a:buNone/>
            </a:pPr>
            <a:r>
              <a:rPr lang="pt-PT" sz="1600" dirty="0">
                <a:latin typeface="Courier New" panose="02070309020205020404" pitchFamily="49" charset="0"/>
                <a:cs typeface="Courier New" panose="02070309020205020404" pitchFamily="49" charset="0"/>
              </a:rPr>
              <a:t> </a:t>
            </a:r>
            <a:endParaRPr lang="pt-PT" sz="1600" dirty="0" smtClean="0">
              <a:latin typeface="Courier New" panose="02070309020205020404" pitchFamily="49" charset="0"/>
              <a:cs typeface="Courier New" panose="02070309020205020404" pitchFamily="49" charset="0"/>
            </a:endParaRPr>
          </a:p>
          <a:p>
            <a:pPr marL="0" indent="0">
              <a:buNone/>
            </a:pPr>
            <a:endParaRPr lang="pt-PT" sz="2200" dirty="0" smtClean="0">
              <a:latin typeface="+mj-lt"/>
              <a:cs typeface="Courier New" panose="02070309020205020404" pitchFamily="49" charset="0"/>
            </a:endParaRPr>
          </a:p>
          <a:p>
            <a:pPr marL="0" indent="0">
              <a:buNone/>
            </a:pPr>
            <a:endParaRPr lang="pt-PT" sz="2200" dirty="0">
              <a:latin typeface="+mj-lt"/>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86683415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Integer</a:t>
            </a:r>
            <a:r>
              <a:rPr lang="pt-BR" i="1" dirty="0" smtClean="0"/>
              <a:t>-</a:t>
            </a:r>
            <a:r>
              <a:rPr lang="pt-BR" i="1" dirty="0" err="1" smtClean="0"/>
              <a:t>of</a:t>
            </a:r>
            <a:r>
              <a:rPr lang="pt-BR" i="1" dirty="0" smtClean="0"/>
              <a:t>-data </a:t>
            </a:r>
            <a:r>
              <a:rPr lang="pt-BR" dirty="0" smtClean="0"/>
              <a:t>e</a:t>
            </a:r>
            <a:r>
              <a:rPr lang="pt-BR" i="1" dirty="0" smtClean="0"/>
              <a:t> Date-</a:t>
            </a:r>
            <a:r>
              <a:rPr lang="pt-BR" i="1" dirty="0" err="1" smtClean="0"/>
              <a:t>of</a:t>
            </a:r>
            <a:r>
              <a:rPr lang="pt-BR" i="1" dirty="0" smtClean="0"/>
              <a:t>-</a:t>
            </a:r>
            <a:r>
              <a:rPr lang="pt-BR" i="1" dirty="0" err="1" smtClean="0"/>
              <a:t>integer</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smtClean="0"/>
              <a:t>A </a:t>
            </a:r>
            <a:r>
              <a:rPr lang="pt-BR" sz="2400" dirty="0"/>
              <a:t>função </a:t>
            </a:r>
            <a:r>
              <a:rPr lang="pt-BR" sz="2400" i="1" dirty="0" err="1"/>
              <a:t>integer</a:t>
            </a:r>
            <a:r>
              <a:rPr lang="pt-BR" sz="2400" i="1" dirty="0"/>
              <a:t>-</a:t>
            </a:r>
            <a:r>
              <a:rPr lang="pt-BR" sz="2400" i="1" dirty="0" err="1"/>
              <a:t>of</a:t>
            </a:r>
            <a:r>
              <a:rPr lang="pt-BR" sz="2400" i="1" dirty="0"/>
              <a:t>-date</a:t>
            </a:r>
            <a:r>
              <a:rPr lang="pt-BR" sz="2400" dirty="0"/>
              <a:t> converte uma data em um número inteiro que representa a quantidade de dias que sucedem 31/12/1600. A data a ser convertida deve estar </a:t>
            </a:r>
            <a:r>
              <a:rPr lang="pt-BR" sz="2400" dirty="0" smtClean="0"/>
              <a:t>invertida.</a:t>
            </a:r>
          </a:p>
          <a:p>
            <a:pPr marL="0" indent="0">
              <a:buNone/>
            </a:pPr>
            <a:endParaRPr lang="pt-BR" sz="2400" dirty="0"/>
          </a:p>
          <a:p>
            <a:pPr marL="0" indent="0">
              <a:buNone/>
            </a:pPr>
            <a:r>
              <a:rPr lang="pt-BR" sz="2400" dirty="0" smtClean="0"/>
              <a:t>A </a:t>
            </a:r>
            <a:r>
              <a:rPr lang="pt-BR" sz="2400" dirty="0"/>
              <a:t>função </a:t>
            </a:r>
            <a:r>
              <a:rPr lang="pt-BR" sz="2400" i="1" dirty="0"/>
              <a:t>date-</a:t>
            </a:r>
            <a:r>
              <a:rPr lang="pt-BR" sz="2400" i="1" dirty="0" err="1"/>
              <a:t>of</a:t>
            </a:r>
            <a:r>
              <a:rPr lang="pt-BR" sz="2400" i="1" dirty="0"/>
              <a:t>-</a:t>
            </a:r>
            <a:r>
              <a:rPr lang="pt-BR" sz="2400" i="1" dirty="0" err="1"/>
              <a:t>integer</a:t>
            </a:r>
            <a:r>
              <a:rPr lang="pt-BR" sz="2400" dirty="0"/>
              <a:t> converte o número de dias em data invertida</a:t>
            </a:r>
            <a:r>
              <a:rPr lang="pt-BR" sz="2400" dirty="0" smtClean="0"/>
              <a:t>.</a:t>
            </a:r>
          </a:p>
          <a:p>
            <a:pPr marL="0" indent="0">
              <a:buNone/>
            </a:pPr>
            <a:endParaRPr lang="pt-BR" sz="2400" dirty="0"/>
          </a:p>
          <a:p>
            <a:pPr marL="0" indent="0">
              <a:buNone/>
            </a:pPr>
            <a:r>
              <a:rPr lang="pt-BR" sz="2400" dirty="0"/>
              <a:t>Utiliza a variável </a:t>
            </a:r>
            <a:r>
              <a:rPr lang="pt-BR" sz="2400" dirty="0" smtClean="0"/>
              <a:t>numero-dias que está </a:t>
            </a:r>
            <a:r>
              <a:rPr lang="pt-BR" sz="2400" dirty="0"/>
              <a:t>declarada no </a:t>
            </a:r>
            <a:r>
              <a:rPr lang="pt-BR" sz="2400" dirty="0" err="1"/>
              <a:t>copy</a:t>
            </a:r>
            <a:r>
              <a:rPr lang="pt-BR" sz="2400" dirty="0"/>
              <a:t> </a:t>
            </a:r>
            <a:r>
              <a:rPr lang="pt-BR" sz="2400" dirty="0" smtClean="0"/>
              <a:t>PCW900.cpy, o </a:t>
            </a:r>
            <a:r>
              <a:rPr lang="pt-BR" sz="2400" dirty="0"/>
              <a:t>qual faz parte de todos os programas.</a:t>
            </a:r>
          </a:p>
          <a:p>
            <a:pPr marL="0" indent="0">
              <a:buNone/>
            </a:pPr>
            <a:endParaRPr lang="pt-BR" sz="2400" dirty="0"/>
          </a:p>
          <a:p>
            <a:pPr marL="0" indent="0">
              <a:buNone/>
            </a:pPr>
            <a:endParaRPr lang="pt-BR" sz="2200" dirty="0" smtClean="0"/>
          </a:p>
          <a:p>
            <a:pPr marL="0" indent="0">
              <a:buNone/>
            </a:pPr>
            <a:endParaRPr lang="pt-BR" sz="2200" dirty="0" smtClean="0"/>
          </a:p>
          <a:p>
            <a:pPr marL="0" indent="0">
              <a:buNone/>
            </a:pPr>
            <a:endParaRPr lang="pt-BR" sz="2200" b="1" dirty="0" smtClean="0"/>
          </a:p>
          <a:p>
            <a:pPr marL="0" indent="0">
              <a:buNone/>
            </a:pPr>
            <a:endParaRPr lang="pt-BR" sz="2200" dirty="0"/>
          </a:p>
        </p:txBody>
      </p:sp>
    </p:spTree>
    <p:custDataLst>
      <p:tags r:id="rId1"/>
    </p:custDataLst>
    <p:extLst>
      <p:ext uri="{BB962C8B-B14F-4D97-AF65-F5344CB8AC3E}">
        <p14:creationId xmlns:p14="http://schemas.microsoft.com/office/powerpoint/2010/main" val="69096861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smtClean="0">
                <a:latin typeface="Courier New" panose="02070309020205020404" pitchFamily="49" charset="0"/>
                <a:cs typeface="Courier New" panose="02070309020205020404" pitchFamily="49" charset="0"/>
              </a:rPr>
              <a:t>03 </a:t>
            </a:r>
            <a:r>
              <a:rPr lang="pt-BR" sz="1600" dirty="0">
                <a:latin typeface="Courier New" panose="02070309020205020404" pitchFamily="49" charset="0"/>
                <a:cs typeface="Courier New" panose="02070309020205020404" pitchFamily="49" charset="0"/>
              </a:rPr>
              <a:t>ws-</a:t>
            </a:r>
            <a:r>
              <a:rPr lang="pt-BR" sz="1600" dirty="0" err="1">
                <a:latin typeface="Courier New" panose="02070309020205020404" pitchFamily="49" charset="0"/>
                <a:cs typeface="Courier New" panose="02070309020205020404" pitchFamily="49" charset="0"/>
              </a:rPr>
              <a:t>dt</a:t>
            </a:r>
            <a:r>
              <a:rPr lang="pt-BR" sz="1600" dirty="0">
                <a:latin typeface="Courier New" panose="02070309020205020404" pitchFamily="49" charset="0"/>
                <a:cs typeface="Courier New" panose="02070309020205020404" pitchFamily="49" charset="0"/>
              </a:rPr>
              <a:t>-invertida                    </a:t>
            </a:r>
            <a:r>
              <a:rPr lang="pt-BR" sz="1600" dirty="0" err="1" smtClean="0">
                <a:latin typeface="Courier New" panose="02070309020205020404" pitchFamily="49" charset="0"/>
                <a:cs typeface="Courier New" panose="02070309020205020404" pitchFamily="49" charset="0"/>
              </a:rPr>
              <a:t>pic</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9(08) </a:t>
            </a:r>
            <a:r>
              <a:rPr lang="pt-BR" sz="1600" dirty="0" err="1">
                <a:latin typeface="Courier New" panose="02070309020205020404" pitchFamily="49" charset="0"/>
                <a:cs typeface="Courier New" panose="02070309020205020404" pitchFamily="49" charset="0"/>
              </a:rPr>
              <a:t>value</a:t>
            </a:r>
            <a:r>
              <a:rPr lang="pt-BR" sz="1600" dirty="0">
                <a:latin typeface="Courier New" panose="02070309020205020404" pitchFamily="49" charset="0"/>
                <a:cs typeface="Courier New" panose="02070309020205020404" pitchFamily="49" charset="0"/>
              </a:rPr>
              <a:t> zeros.</a:t>
            </a:r>
          </a:p>
          <a:p>
            <a:pPr marL="0" indent="0">
              <a:buNone/>
            </a:pPr>
            <a:r>
              <a:rPr lang="pt-BR" sz="1600" dirty="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a:latin typeface="Courier New" panose="02070309020205020404" pitchFamily="49" charset="0"/>
                <a:cs typeface="Courier New" panose="02070309020205020404" pitchFamily="49" charset="0"/>
              </a:rPr>
              <a:t>20001231                         </a:t>
            </a:r>
            <a:r>
              <a:rPr lang="en-US" sz="1600" dirty="0" smtClean="0">
                <a:latin typeface="Courier New" panose="02070309020205020404" pitchFamily="49" charset="0"/>
                <a:cs typeface="Courier New" panose="02070309020205020404" pitchFamily="49" charset="0"/>
              </a:rPr>
              <a:t>to </a:t>
            </a:r>
            <a:r>
              <a:rPr lang="en-US" sz="1600" dirty="0" err="1">
                <a:latin typeface="Courier New" panose="02070309020205020404" pitchFamily="49" charset="0"/>
                <a:cs typeface="Courier New" panose="02070309020205020404" pitchFamily="49" charset="0"/>
              </a:rPr>
              <a:t>ws-dt-invertida</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a:latin typeface="Courier New" panose="02070309020205020404" pitchFamily="49" charset="0"/>
                <a:cs typeface="Courier New" panose="02070309020205020404" pitchFamily="49" charset="0"/>
              </a:rPr>
              <a:t>function integer-of-date( </a:t>
            </a:r>
            <a:r>
              <a:rPr lang="en-US" sz="1600" dirty="0" err="1">
                <a:latin typeface="Courier New" panose="02070309020205020404" pitchFamily="49" charset="0"/>
                <a:cs typeface="Courier New" panose="02070309020205020404" pitchFamily="49" charset="0"/>
              </a:rPr>
              <a:t>ws-dt-invertida</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to </a:t>
            </a:r>
            <a:r>
              <a:rPr lang="en-US" sz="1600" dirty="0" err="1" smtClean="0">
                <a:latin typeface="Courier New" panose="02070309020205020404" pitchFamily="49" charset="0"/>
                <a:cs typeface="Courier New" panose="02070309020205020404" pitchFamily="49" charset="0"/>
              </a:rPr>
              <a:t>numero-dias</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add </a:t>
            </a:r>
            <a:r>
              <a:rPr lang="en-US" sz="1600" dirty="0">
                <a:latin typeface="Courier New" panose="02070309020205020404" pitchFamily="49" charset="0"/>
                <a:cs typeface="Courier New" panose="02070309020205020404" pitchFamily="49" charset="0"/>
              </a:rPr>
              <a:t>1 </a:t>
            </a:r>
            <a:r>
              <a:rPr lang="en-US" sz="1600" dirty="0" smtClean="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numwero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dias</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a:latin typeface="Courier New" panose="02070309020205020404" pitchFamily="49" charset="0"/>
                <a:cs typeface="Courier New" panose="02070309020205020404" pitchFamily="49" charset="0"/>
              </a:rPr>
              <a:t>function date-of-integer( </a:t>
            </a:r>
            <a:r>
              <a:rPr lang="en-US" sz="1600" dirty="0" err="1">
                <a:latin typeface="Courier New" panose="02070309020205020404" pitchFamily="49" charset="0"/>
                <a:cs typeface="Courier New" panose="02070309020205020404" pitchFamily="49" charset="0"/>
              </a:rPr>
              <a:t>numero-dias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ws-dt-invertida</a:t>
            </a:r>
            <a:r>
              <a:rPr lang="en-US" sz="1600" dirty="0">
                <a:latin typeface="Courier New" panose="02070309020205020404" pitchFamily="49" charset="0"/>
                <a:cs typeface="Courier New" panose="02070309020205020404" pitchFamily="49" charset="0"/>
              </a:rPr>
              <a:t>.</a:t>
            </a:r>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13" name="Texto explicativo retangular com cantos arredondados 12"/>
          <p:cNvSpPr/>
          <p:nvPr/>
        </p:nvSpPr>
        <p:spPr>
          <a:xfrm>
            <a:off x="1187624" y="2853287"/>
            <a:ext cx="3852428" cy="359689"/>
          </a:xfrm>
          <a:prstGeom prst="wedgeRoundRectCallout">
            <a:avLst>
              <a:gd name="adj1" fmla="val 92829"/>
              <a:gd name="adj2" fmla="val -88125"/>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 resultado será numero-dias = 146097</a:t>
            </a:r>
            <a:endParaRPr lang="pt-BR" sz="1400" b="1" dirty="0">
              <a:solidFill>
                <a:schemeClr val="tx1"/>
              </a:solidFill>
            </a:endParaRPr>
          </a:p>
        </p:txBody>
      </p:sp>
      <p:sp>
        <p:nvSpPr>
          <p:cNvPr id="15" name="Texto explicativo retangular com cantos arredondados 14"/>
          <p:cNvSpPr/>
          <p:nvPr/>
        </p:nvSpPr>
        <p:spPr>
          <a:xfrm>
            <a:off x="1187624" y="4905792"/>
            <a:ext cx="3852428" cy="395415"/>
          </a:xfrm>
          <a:prstGeom prst="wedgeRoundRectCallout">
            <a:avLst>
              <a:gd name="adj1" fmla="val 92829"/>
              <a:gd name="adj2" fmla="val -83948"/>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 resultado será </a:t>
            </a:r>
            <a:r>
              <a:rPr lang="pt-BR" sz="1400" b="1" dirty="0">
                <a:solidFill>
                  <a:schemeClr val="tx1"/>
                </a:solidFill>
              </a:rPr>
              <a:t>ws-data-invertida = 20010101</a:t>
            </a:r>
          </a:p>
        </p:txBody>
      </p:sp>
    </p:spTree>
    <p:custDataLst>
      <p:tags r:id="rId1"/>
    </p:custDataLst>
    <p:extLst>
      <p:ext uri="{BB962C8B-B14F-4D97-AF65-F5344CB8AC3E}">
        <p14:creationId xmlns:p14="http://schemas.microsoft.com/office/powerpoint/2010/main" val="13908676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NumVal</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A função </a:t>
            </a:r>
            <a:r>
              <a:rPr lang="pt-BR" sz="2200" i="1" dirty="0" err="1"/>
              <a:t>numval</a:t>
            </a:r>
            <a:r>
              <a:rPr lang="pt-BR" sz="2200" dirty="0"/>
              <a:t> pode converter uma </a:t>
            </a:r>
            <a:r>
              <a:rPr lang="pt-BR" sz="2200" i="1" dirty="0" err="1"/>
              <a:t>string</a:t>
            </a:r>
            <a:r>
              <a:rPr lang="pt-BR" sz="2200" dirty="0"/>
              <a:t> com vírgula em um campo numérico com decimais, sem que seja necessário retirar a vírgula antes.</a:t>
            </a:r>
          </a:p>
          <a:p>
            <a:pPr marL="0" indent="0">
              <a:buNone/>
            </a:pPr>
            <a:endParaRPr lang="pt-BR" sz="2400" dirty="0" smtClean="0"/>
          </a:p>
          <a:p>
            <a:pPr marL="0" indent="0">
              <a:buNone/>
            </a:pPr>
            <a:r>
              <a:rPr lang="pt-BR" sz="2200" b="1" dirty="0" smtClean="0"/>
              <a:t>Exemplo:</a:t>
            </a:r>
          </a:p>
          <a:p>
            <a:pPr marL="0" indent="0">
              <a:buNone/>
            </a:pPr>
            <a:r>
              <a:rPr lang="en-US" sz="1600" dirty="0" smtClean="0">
                <a:latin typeface="Courier New" panose="02070309020205020404" pitchFamily="49" charset="0"/>
                <a:cs typeface="Courier New" panose="02070309020205020404" pitchFamily="49" charset="0"/>
              </a:rPr>
              <a:t>03 </a:t>
            </a:r>
            <a:r>
              <a:rPr lang="en-US" sz="1600" dirty="0">
                <a:latin typeface="Courier New" panose="02070309020205020404" pitchFamily="49" charset="0"/>
                <a:cs typeface="Courier New" panose="02070309020205020404" pitchFamily="49" charset="0"/>
              </a:rPr>
              <a:t>ws-vl-campo-1                   </a:t>
            </a:r>
            <a:r>
              <a:rPr lang="en-US" sz="1600" dirty="0" smtClean="0">
                <a:latin typeface="Courier New" panose="02070309020205020404" pitchFamily="49" charset="0"/>
                <a:cs typeface="Courier New" panose="02070309020205020404" pitchFamily="49" charset="0"/>
              </a:rPr>
              <a:t> pic </a:t>
            </a:r>
            <a:r>
              <a:rPr lang="en-US" sz="1600" dirty="0">
                <a:latin typeface="Courier New" panose="02070309020205020404" pitchFamily="49" charset="0"/>
                <a:cs typeface="Courier New" panose="02070309020205020404" pitchFamily="49" charset="0"/>
              </a:rPr>
              <a:t>x(10)    value spaces.</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03 </a:t>
            </a:r>
            <a:r>
              <a:rPr lang="en-US" sz="1600" dirty="0">
                <a:latin typeface="Courier New" panose="02070309020205020404" pitchFamily="49" charset="0"/>
                <a:cs typeface="Courier New" panose="02070309020205020404" pitchFamily="49" charset="0"/>
              </a:rPr>
              <a:t>ws-vl-campo-2                   </a:t>
            </a:r>
            <a:r>
              <a:rPr lang="en-US" sz="1600" dirty="0" smtClean="0">
                <a:latin typeface="Courier New" panose="02070309020205020404" pitchFamily="49" charset="0"/>
                <a:cs typeface="Courier New" panose="02070309020205020404" pitchFamily="49" charset="0"/>
              </a:rPr>
              <a:t> pic </a:t>
            </a:r>
            <a:r>
              <a:rPr lang="en-US" sz="1600" dirty="0">
                <a:latin typeface="Courier New" panose="02070309020205020404" pitchFamily="49" charset="0"/>
                <a:cs typeface="Courier New" panose="02070309020205020404" pitchFamily="49" charset="0"/>
              </a:rPr>
              <a:t>9(04)v99 value spaces.</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a:latin typeface="Courier New" panose="02070309020205020404" pitchFamily="49" charset="0"/>
                <a:cs typeface="Courier New" panose="02070309020205020404" pitchFamily="49" charset="0"/>
              </a:rPr>
              <a:t>"1,64"                         </a:t>
            </a:r>
            <a:r>
              <a:rPr lang="en-US" sz="1600" dirty="0" smtClean="0">
                <a:latin typeface="Courier New" panose="02070309020205020404" pitchFamily="49" charset="0"/>
                <a:cs typeface="Courier New" panose="02070309020205020404" pitchFamily="49" charset="0"/>
              </a:rPr>
              <a:t>to </a:t>
            </a:r>
            <a:r>
              <a:rPr lang="en-US" sz="1600" dirty="0">
                <a:latin typeface="Courier New" panose="02070309020205020404" pitchFamily="49" charset="0"/>
                <a:cs typeface="Courier New" panose="02070309020205020404" pitchFamily="49" charset="0"/>
              </a:rPr>
              <a:t>ws-vl-campo-1</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numval</a:t>
            </a:r>
            <a:r>
              <a:rPr lang="en-US" sz="1600" dirty="0">
                <a:latin typeface="Courier New" panose="02070309020205020404" pitchFamily="49" charset="0"/>
                <a:cs typeface="Courier New" panose="02070309020205020404" pitchFamily="49" charset="0"/>
              </a:rPr>
              <a:t>(ws-vl-campo-1) </a:t>
            </a:r>
            <a:r>
              <a:rPr lang="en-US" sz="1600" dirty="0" smtClean="0">
                <a:latin typeface="Courier New" panose="02070309020205020404" pitchFamily="49" charset="0"/>
                <a:cs typeface="Courier New" panose="02070309020205020404" pitchFamily="49" charset="0"/>
              </a:rPr>
              <a:t>to </a:t>
            </a:r>
            <a:r>
              <a:rPr lang="en-US" sz="1600" dirty="0">
                <a:latin typeface="Courier New" panose="02070309020205020404" pitchFamily="49" charset="0"/>
                <a:cs typeface="Courier New" panose="02070309020205020404" pitchFamily="49" charset="0"/>
              </a:rPr>
              <a:t>ws-vl-campo-2</a:t>
            </a:r>
          </a:p>
          <a:p>
            <a:pPr marL="0" indent="0">
              <a:buNone/>
            </a:pPr>
            <a:endParaRPr lang="pt-BR" sz="1600" dirty="0">
              <a:latin typeface="Courier New" panose="02070309020205020404" pitchFamily="49" charset="0"/>
              <a:cs typeface="Courier New" panose="02070309020205020404" pitchFamily="49" charset="0"/>
            </a:endParaRPr>
          </a:p>
          <a:p>
            <a:pPr marL="0" indent="0">
              <a:buNone/>
            </a:pPr>
            <a:endParaRPr lang="pt-BR" sz="2200" dirty="0" smtClean="0"/>
          </a:p>
          <a:p>
            <a:pPr marL="0" indent="0">
              <a:buNone/>
            </a:pPr>
            <a:endParaRPr lang="pt-BR" sz="2200" dirty="0" smtClean="0"/>
          </a:p>
          <a:p>
            <a:pPr marL="0" indent="0">
              <a:buNone/>
            </a:pPr>
            <a:endParaRPr lang="pt-BR" sz="2200" b="1" dirty="0" smtClean="0"/>
          </a:p>
          <a:p>
            <a:pPr marL="0" indent="0">
              <a:buNone/>
            </a:pPr>
            <a:endParaRPr lang="pt-BR" sz="2200" dirty="0"/>
          </a:p>
        </p:txBody>
      </p:sp>
      <p:sp>
        <p:nvSpPr>
          <p:cNvPr id="7" name="Texto explicativo retangular com cantos arredondados 6"/>
          <p:cNvSpPr/>
          <p:nvPr/>
        </p:nvSpPr>
        <p:spPr>
          <a:xfrm>
            <a:off x="2645786" y="5229200"/>
            <a:ext cx="3852428" cy="325700"/>
          </a:xfrm>
          <a:prstGeom prst="wedgeRoundRectCallout">
            <a:avLst>
              <a:gd name="adj1" fmla="val 50114"/>
              <a:gd name="adj2" fmla="val -164731"/>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 resultado </a:t>
            </a:r>
            <a:r>
              <a:rPr lang="pt-BR" sz="1400" b="1" dirty="0">
                <a:solidFill>
                  <a:schemeClr val="tx1"/>
                </a:solidFill>
              </a:rPr>
              <a:t>será ws-vl-campo-2  =  0001,64</a:t>
            </a:r>
          </a:p>
        </p:txBody>
      </p:sp>
    </p:spTree>
    <p:custDataLst>
      <p:tags r:id="rId1"/>
    </p:custDataLst>
    <p:extLst>
      <p:ext uri="{BB962C8B-B14F-4D97-AF65-F5344CB8AC3E}">
        <p14:creationId xmlns:p14="http://schemas.microsoft.com/office/powerpoint/2010/main" val="3554041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Conteúdo 9"/>
          <p:cNvSpPr>
            <a:spLocks noGrp="1"/>
          </p:cNvSpPr>
          <p:nvPr>
            <p:ph sz="quarter" idx="10"/>
          </p:nvPr>
        </p:nvSpPr>
        <p:spPr/>
        <p:txBody>
          <a:bodyPr/>
          <a:lstStyle/>
          <a:p>
            <a:pPr marL="0" indent="0">
              <a:buNone/>
            </a:pPr>
            <a:r>
              <a:rPr lang="pt-BR" sz="1800" b="1" dirty="0" smtClean="0"/>
              <a:t>Cadastros</a:t>
            </a:r>
            <a:endParaRPr lang="pt-BR" sz="1800" b="1" dirty="0"/>
          </a:p>
        </p:txBody>
      </p:sp>
      <p:sp>
        <p:nvSpPr>
          <p:cNvPr id="11" name="Espaço Reservado para Conteúdo 10"/>
          <p:cNvSpPr>
            <a:spLocks noGrp="1"/>
          </p:cNvSpPr>
          <p:nvPr>
            <p:ph sz="quarter" idx="11"/>
          </p:nvPr>
        </p:nvSpPr>
        <p:spPr/>
        <p:txBody>
          <a:bodyPr/>
          <a:lstStyle/>
          <a:p>
            <a:pPr marL="0" indent="0">
              <a:buNone/>
            </a:pPr>
            <a:r>
              <a:rPr lang="pt-BR" sz="1800" b="1" dirty="0"/>
              <a:t>Pesquisas</a:t>
            </a:r>
          </a:p>
        </p:txBody>
      </p:sp>
      <p:sp>
        <p:nvSpPr>
          <p:cNvPr id="12" name="Espaço Reservado para Conteúdo 11"/>
          <p:cNvSpPr>
            <a:spLocks noGrp="1"/>
          </p:cNvSpPr>
          <p:nvPr>
            <p:ph sz="quarter" idx="12"/>
          </p:nvPr>
        </p:nvSpPr>
        <p:spPr/>
        <p:txBody>
          <a:bodyPr/>
          <a:lstStyle/>
          <a:p>
            <a:pPr marL="0" indent="0">
              <a:buNone/>
            </a:pPr>
            <a:r>
              <a:rPr lang="pt-BR" sz="1800" b="1" dirty="0" smtClean="0"/>
              <a:t>Relatórios</a:t>
            </a:r>
            <a:endParaRPr lang="pt-BR" sz="1800" b="1" dirty="0"/>
          </a:p>
        </p:txBody>
      </p:sp>
      <p:sp>
        <p:nvSpPr>
          <p:cNvPr id="15" name="Espaço Reservado para Conteúdo 14"/>
          <p:cNvSpPr>
            <a:spLocks noGrp="1"/>
          </p:cNvSpPr>
          <p:nvPr>
            <p:ph sz="quarter" idx="15"/>
          </p:nvPr>
        </p:nvSpPr>
        <p:spPr>
          <a:ln>
            <a:noFill/>
          </a:ln>
        </p:spPr>
        <p:txBody>
          <a:bodyPr/>
          <a:lstStyle/>
          <a:p>
            <a:pPr lvl="0"/>
            <a:endParaRPr lang="pt-BR" sz="2000" dirty="0" smtClean="0"/>
          </a:p>
          <a:p>
            <a:pPr lvl="0"/>
            <a:r>
              <a:rPr lang="pt-BR" sz="2000" dirty="0"/>
              <a:t>0000-controle</a:t>
            </a:r>
          </a:p>
          <a:p>
            <a:pPr lvl="0"/>
            <a:r>
              <a:rPr lang="pt-BR" sz="2000" dirty="0"/>
              <a:t>1000-inicializacao</a:t>
            </a:r>
          </a:p>
          <a:p>
            <a:pPr lvl="0"/>
            <a:r>
              <a:rPr lang="pt-BR" sz="2000" dirty="0"/>
              <a:t>2000-processamento</a:t>
            </a:r>
          </a:p>
          <a:p>
            <a:pPr lvl="0"/>
            <a:r>
              <a:rPr lang="pt-BR" sz="2000" dirty="0"/>
              <a:t>2000-controle-programa</a:t>
            </a:r>
          </a:p>
          <a:p>
            <a:pPr lvl="0"/>
            <a:r>
              <a:rPr lang="pt-BR" sz="2000" dirty="0" smtClean="0"/>
              <a:t>2200-ir-para</a:t>
            </a:r>
            <a:endParaRPr lang="pt-BR" sz="2000" dirty="0"/>
          </a:p>
          <a:p>
            <a:pPr lvl="0"/>
            <a:r>
              <a:rPr lang="pt-BR" sz="2000" dirty="0"/>
              <a:t>2300-pagina-anterior</a:t>
            </a:r>
          </a:p>
          <a:p>
            <a:pPr lvl="0"/>
            <a:r>
              <a:rPr lang="pt-BR" sz="2000" dirty="0"/>
              <a:t>2400-proxima-pagina</a:t>
            </a:r>
          </a:p>
          <a:p>
            <a:pPr lvl="0"/>
            <a:r>
              <a:rPr lang="pt-BR" sz="2000" dirty="0"/>
              <a:t>2999-controle-frame</a:t>
            </a:r>
          </a:p>
          <a:p>
            <a:pPr lvl="0"/>
            <a:r>
              <a:rPr lang="pt-BR" sz="2000" dirty="0"/>
              <a:t>3000-finalizacao</a:t>
            </a:r>
          </a:p>
          <a:p>
            <a:pPr marL="0" lvl="0" indent="0">
              <a:buNone/>
            </a:pPr>
            <a:r>
              <a:rPr lang="pt-BR" sz="1800" b="1" dirty="0" smtClean="0"/>
              <a:t> </a:t>
            </a:r>
            <a:endParaRPr lang="pt-BR" sz="1800" dirty="0"/>
          </a:p>
          <a:p>
            <a:endParaRPr lang="pt-BR" sz="1800" dirty="0"/>
          </a:p>
        </p:txBody>
      </p:sp>
      <p:sp>
        <p:nvSpPr>
          <p:cNvPr id="33" name="Retângulo 32"/>
          <p:cNvSpPr/>
          <p:nvPr/>
        </p:nvSpPr>
        <p:spPr>
          <a:xfrm>
            <a:off x="4688448" y="1128478"/>
            <a:ext cx="3816424"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ct val="20000"/>
              </a:spcBef>
              <a:buFont typeface="Arial" charset="0"/>
              <a:buChar char="•"/>
            </a:pPr>
            <a:r>
              <a:rPr lang="pt-BR" sz="2000" dirty="0">
                <a:solidFill>
                  <a:schemeClr val="tx1"/>
                </a:solidFill>
              </a:rPr>
              <a:t>8000-scripts-tela</a:t>
            </a:r>
          </a:p>
          <a:p>
            <a:pPr marL="342900" indent="-342900">
              <a:spcBef>
                <a:spcPct val="20000"/>
              </a:spcBef>
              <a:buFont typeface="Arial" charset="0"/>
              <a:buChar char="•"/>
            </a:pPr>
            <a:r>
              <a:rPr lang="pt-BR" sz="2000" dirty="0">
                <a:solidFill>
                  <a:schemeClr val="tx1"/>
                </a:solidFill>
              </a:rPr>
              <a:t>8000-tela</a:t>
            </a:r>
          </a:p>
          <a:p>
            <a:pPr marL="342900" indent="-342900">
              <a:spcBef>
                <a:spcPct val="20000"/>
              </a:spcBef>
              <a:buFont typeface="Arial" charset="0"/>
              <a:buChar char="•"/>
            </a:pPr>
            <a:r>
              <a:rPr lang="pt-BR" sz="2000" dirty="0">
                <a:solidFill>
                  <a:schemeClr val="tx1"/>
                </a:solidFill>
              </a:rPr>
              <a:t>8500-detalhe-lista</a:t>
            </a:r>
          </a:p>
          <a:p>
            <a:pPr marL="342900" indent="-342900">
              <a:spcBef>
                <a:spcPct val="20000"/>
              </a:spcBef>
              <a:buFont typeface="Arial" charset="0"/>
              <a:buChar char="•"/>
            </a:pPr>
            <a:r>
              <a:rPr lang="pt-BR" sz="2000" dirty="0">
                <a:solidFill>
                  <a:schemeClr val="tx1"/>
                </a:solidFill>
              </a:rPr>
              <a:t>8500-move-dados-para-tela</a:t>
            </a:r>
          </a:p>
          <a:p>
            <a:pPr marL="342900" indent="-342900">
              <a:spcBef>
                <a:spcPct val="20000"/>
              </a:spcBef>
              <a:buFont typeface="Arial" charset="0"/>
              <a:buChar char="•"/>
            </a:pPr>
            <a:r>
              <a:rPr lang="pt-BR" sz="2000" dirty="0">
                <a:solidFill>
                  <a:schemeClr val="tx1"/>
                </a:solidFill>
              </a:rPr>
              <a:t>8500-controles-tela</a:t>
            </a:r>
          </a:p>
          <a:p>
            <a:pPr marL="342900" indent="-342900">
              <a:spcBef>
                <a:spcPct val="20000"/>
              </a:spcBef>
              <a:buFont typeface="Arial" charset="0"/>
              <a:buChar char="•"/>
            </a:pPr>
            <a:r>
              <a:rPr lang="pt-BR" sz="2000" dirty="0">
                <a:solidFill>
                  <a:schemeClr val="tx1"/>
                </a:solidFill>
              </a:rPr>
              <a:t>9000-listar</a:t>
            </a:r>
          </a:p>
          <a:p>
            <a:pPr marL="342900" indent="-342900">
              <a:spcBef>
                <a:spcPct val="20000"/>
              </a:spcBef>
              <a:buFont typeface="Arial" charset="0"/>
              <a:buChar char="•"/>
            </a:pPr>
            <a:r>
              <a:rPr lang="pt-BR" sz="2000" dirty="0">
                <a:solidFill>
                  <a:schemeClr val="tx1"/>
                </a:solidFill>
              </a:rPr>
              <a:t>9000-move-arquivo-formulario</a:t>
            </a:r>
          </a:p>
          <a:p>
            <a:pPr marL="342900" indent="-342900">
              <a:spcBef>
                <a:spcPct val="20000"/>
              </a:spcBef>
              <a:buFont typeface="Arial" charset="0"/>
              <a:buChar char="•"/>
            </a:pPr>
            <a:r>
              <a:rPr lang="pt-BR" sz="2000" dirty="0">
                <a:solidFill>
                  <a:schemeClr val="tx1"/>
                </a:solidFill>
              </a:rPr>
              <a:t>9000-controle-paginacao</a:t>
            </a: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p:txBody>
      </p:sp>
      <p:sp>
        <p:nvSpPr>
          <p:cNvPr id="18" name="Espaço Reservado para Conteúdo 12"/>
          <p:cNvSpPr>
            <a:spLocks noGrp="1"/>
          </p:cNvSpPr>
          <p:nvPr>
            <p:ph sz="quarter" idx="13"/>
          </p:nvPr>
        </p:nvSpPr>
        <p:spPr>
          <a:xfrm>
            <a:off x="5392986" y="518120"/>
            <a:ext cx="1416050" cy="609600"/>
          </a:xfrm>
        </p:spPr>
        <p:txBody>
          <a:bodyPr/>
          <a:lstStyle/>
          <a:p>
            <a:pPr marL="0" indent="0">
              <a:buNone/>
            </a:pPr>
            <a:r>
              <a:rPr lang="pt-BR" sz="1800" b="1" dirty="0" smtClean="0"/>
              <a:t>Relatórios multi-frame</a:t>
            </a:r>
            <a:endParaRPr lang="pt-BR" sz="1800" b="1" dirty="0"/>
          </a:p>
        </p:txBody>
      </p:sp>
      <p:sp>
        <p:nvSpPr>
          <p:cNvPr id="19" name="Espaço Reservado para Conteúdo 13"/>
          <p:cNvSpPr>
            <a:spLocks noGrp="1"/>
          </p:cNvSpPr>
          <p:nvPr>
            <p:ph sz="quarter" idx="14"/>
          </p:nvPr>
        </p:nvSpPr>
        <p:spPr>
          <a:xfrm>
            <a:off x="6901111" y="518120"/>
            <a:ext cx="1416050" cy="609600"/>
          </a:xfrm>
        </p:spPr>
        <p:txBody>
          <a:bodyPr/>
          <a:lstStyle/>
          <a:p>
            <a:pPr marL="0" indent="0">
              <a:buNone/>
            </a:pPr>
            <a:r>
              <a:rPr lang="pt-BR" sz="1800" b="1" dirty="0" smtClean="0"/>
              <a:t>Programas assíncronos</a:t>
            </a:r>
            <a:endParaRPr lang="pt-BR" sz="1800" b="1" dirty="0"/>
          </a:p>
        </p:txBody>
      </p:sp>
    </p:spTree>
    <p:custDataLst>
      <p:tags r:id="rId1"/>
    </p:custDataLst>
    <p:extLst>
      <p:ext uri="{BB962C8B-B14F-4D97-AF65-F5344CB8AC3E}">
        <p14:creationId xmlns:p14="http://schemas.microsoft.com/office/powerpoint/2010/main" val="118100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Unstring</a:t>
            </a:r>
            <a:endParaRPr lang="pt-BR" i="1" dirty="0"/>
          </a:p>
        </p:txBody>
      </p:sp>
      <p:sp>
        <p:nvSpPr>
          <p:cNvPr id="11" name="Espaço Reservado para Conteúdo 10"/>
          <p:cNvSpPr>
            <a:spLocks noGrp="1"/>
          </p:cNvSpPr>
          <p:nvPr>
            <p:ph sz="quarter" idx="11"/>
          </p:nvPr>
        </p:nvSpPr>
        <p:spPr>
          <a:xfrm>
            <a:off x="838200" y="1484784"/>
            <a:ext cx="8077200" cy="4495800"/>
          </a:xfrm>
        </p:spPr>
        <p:txBody>
          <a:bodyPr/>
          <a:lstStyle/>
          <a:p>
            <a:pPr marL="0" indent="0">
              <a:buNone/>
            </a:pPr>
            <a:r>
              <a:rPr lang="pt-BR" sz="2200" dirty="0"/>
              <a:t>O comando </a:t>
            </a:r>
            <a:r>
              <a:rPr lang="pt-BR" sz="2200" i="1" dirty="0" err="1"/>
              <a:t>unstring</a:t>
            </a:r>
            <a:r>
              <a:rPr lang="pt-BR" sz="2200" dirty="0"/>
              <a:t> pode separar uma </a:t>
            </a:r>
            <a:r>
              <a:rPr lang="pt-BR" sz="2200" i="1" dirty="0" err="1"/>
              <a:t>string</a:t>
            </a:r>
            <a:r>
              <a:rPr lang="pt-BR" sz="2200" dirty="0"/>
              <a:t> em mais campos de uma única vez</a:t>
            </a:r>
            <a:r>
              <a:rPr lang="pt-BR" sz="2200" dirty="0" smtClean="0"/>
              <a:t>.</a:t>
            </a:r>
          </a:p>
          <a:p>
            <a:pPr marL="0" indent="0">
              <a:buNone/>
            </a:pPr>
            <a:endParaRPr lang="pt-BR" sz="2200" dirty="0"/>
          </a:p>
          <a:p>
            <a:pPr marL="0" indent="0">
              <a:buNone/>
            </a:pPr>
            <a:endParaRPr lang="pt-BR" sz="1600" dirty="0">
              <a:latin typeface="Courier New" panose="02070309020205020404" pitchFamily="49" charset="0"/>
              <a:cs typeface="Courier New" panose="02070309020205020404" pitchFamily="49" charset="0"/>
            </a:endParaRPr>
          </a:p>
          <a:p>
            <a:pPr marL="0" indent="0">
              <a:buNone/>
            </a:pPr>
            <a:endParaRPr lang="pt-BR" sz="2200" dirty="0" smtClean="0"/>
          </a:p>
          <a:p>
            <a:pPr marL="0" indent="0">
              <a:buNone/>
            </a:pPr>
            <a:endParaRPr lang="pt-BR" sz="2200" b="1" dirty="0" smtClean="0"/>
          </a:p>
          <a:p>
            <a:pPr marL="0" indent="0">
              <a:buNone/>
            </a:pPr>
            <a:endParaRPr lang="pt-BR" sz="2200" dirty="0"/>
          </a:p>
        </p:txBody>
      </p:sp>
    </p:spTree>
    <p:custDataLst>
      <p:tags r:id="rId1"/>
    </p:custDataLst>
    <p:extLst>
      <p:ext uri="{BB962C8B-B14F-4D97-AF65-F5344CB8AC3E}">
        <p14:creationId xmlns:p14="http://schemas.microsoft.com/office/powerpoint/2010/main" val="7125883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en-US" sz="1600" dirty="0">
                <a:latin typeface="Courier New" panose="02070309020205020404" pitchFamily="49" charset="0"/>
                <a:cs typeface="Courier New" panose="02070309020205020404" pitchFamily="49" charset="0"/>
              </a:rPr>
              <a:t>03 </a:t>
            </a:r>
            <a:r>
              <a:rPr lang="en-US" sz="1600" dirty="0" err="1">
                <a:latin typeface="Courier New" panose="02070309020205020404" pitchFamily="49" charset="0"/>
                <a:cs typeface="Courier New" panose="02070309020205020404" pitchFamily="49" charset="0"/>
              </a:rPr>
              <a:t>ws-dt-emissao</a:t>
            </a:r>
            <a:r>
              <a:rPr lang="en-US" sz="1600" dirty="0">
                <a:latin typeface="Courier New" panose="02070309020205020404" pitchFamily="49" charset="0"/>
                <a:cs typeface="Courier New" panose="02070309020205020404" pitchFamily="49" charset="0"/>
              </a:rPr>
              <a:t>                        pic x(10) value spaces.</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03 </a:t>
            </a:r>
            <a:r>
              <a:rPr lang="en-US" sz="1600" dirty="0" err="1">
                <a:latin typeface="Courier New" panose="02070309020205020404" pitchFamily="49" charset="0"/>
                <a:cs typeface="Courier New" panose="02070309020205020404" pitchFamily="49" charset="0"/>
              </a:rPr>
              <a:t>ws-dt-dia</a:t>
            </a:r>
            <a:r>
              <a:rPr lang="en-US" sz="1600" dirty="0">
                <a:latin typeface="Courier New" panose="02070309020205020404" pitchFamily="49" charset="0"/>
                <a:cs typeface="Courier New" panose="02070309020205020404" pitchFamily="49" charset="0"/>
              </a:rPr>
              <a:t>                            pic x(02) value spaces.</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03 </a:t>
            </a:r>
            <a:r>
              <a:rPr lang="en-US" sz="1600" dirty="0" err="1">
                <a:latin typeface="Courier New" panose="02070309020205020404" pitchFamily="49" charset="0"/>
                <a:cs typeface="Courier New" panose="02070309020205020404" pitchFamily="49" charset="0"/>
              </a:rPr>
              <a:t>ws-dt-mes</a:t>
            </a:r>
            <a:r>
              <a:rPr lang="en-US" sz="1600" dirty="0">
                <a:latin typeface="Courier New" panose="02070309020205020404" pitchFamily="49" charset="0"/>
                <a:cs typeface="Courier New" panose="02070309020205020404" pitchFamily="49" charset="0"/>
              </a:rPr>
              <a:t>                            pic x(02) value spaces.</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03 </a:t>
            </a:r>
            <a:r>
              <a:rPr lang="en-US" sz="1600" dirty="0" err="1">
                <a:latin typeface="Courier New" panose="02070309020205020404" pitchFamily="49" charset="0"/>
                <a:cs typeface="Courier New" panose="02070309020205020404" pitchFamily="49" charset="0"/>
              </a:rPr>
              <a:t>ws-dt-ano</a:t>
            </a:r>
            <a:r>
              <a:rPr lang="en-US" sz="1600" dirty="0">
                <a:latin typeface="Courier New" panose="02070309020205020404" pitchFamily="49" charset="0"/>
                <a:cs typeface="Courier New" panose="02070309020205020404" pitchFamily="49" charset="0"/>
              </a:rPr>
              <a:t>                            pic x(04) value </a:t>
            </a:r>
            <a:r>
              <a:rPr lang="en-US" sz="1600" dirty="0" smtClean="0">
                <a:latin typeface="Courier New" panose="02070309020205020404" pitchFamily="49" charset="0"/>
                <a:cs typeface="Courier New" panose="02070309020205020404" pitchFamily="49" charset="0"/>
              </a:rPr>
              <a:t>spaces.</a:t>
            </a:r>
            <a:endParaRPr lang="pt-BR"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move "1/8/2006"                         to </a:t>
            </a:r>
            <a:r>
              <a:rPr lang="en-US" sz="1600" dirty="0" err="1">
                <a:latin typeface="Courier New" panose="02070309020205020404" pitchFamily="49" charset="0"/>
                <a:cs typeface="Courier New" panose="02070309020205020404" pitchFamily="49" charset="0"/>
              </a:rPr>
              <a:t>ws-dt-emissao</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unstring </a:t>
            </a:r>
            <a:r>
              <a:rPr lang="en-US" sz="1600" dirty="0" err="1">
                <a:latin typeface="Courier New" panose="02070309020205020404" pitchFamily="49" charset="0"/>
                <a:cs typeface="Courier New" panose="02070309020205020404" pitchFamily="49" charset="0"/>
              </a:rPr>
              <a:t>ws-dt-emissao</a:t>
            </a:r>
            <a:r>
              <a:rPr lang="en-US" sz="1600" dirty="0">
                <a:latin typeface="Courier New" panose="02070309020205020404" pitchFamily="49" charset="0"/>
                <a:cs typeface="Courier New" panose="02070309020205020404" pitchFamily="49" charset="0"/>
              </a:rPr>
              <a:t> delimited by "/" into </a:t>
            </a:r>
            <a:r>
              <a:rPr lang="en-US" sz="1600" dirty="0" err="1">
                <a:latin typeface="Courier New" panose="02070309020205020404" pitchFamily="49" charset="0"/>
                <a:cs typeface="Courier New" panose="02070309020205020404" pitchFamily="49" charset="0"/>
              </a:rPr>
              <a:t>ws-dt-dia</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ws-dt-mes</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ws-dt-ano</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end-unstring   </a:t>
            </a:r>
            <a:endParaRPr lang="pt-BR" sz="1600" dirty="0">
              <a:latin typeface="Courier New" panose="02070309020205020404" pitchFamily="49" charset="0"/>
              <a:cs typeface="Courier New" panose="02070309020205020404" pitchFamily="49" charset="0"/>
            </a:endParaRPr>
          </a:p>
          <a:p>
            <a:pPr marL="0" indent="0">
              <a:buNone/>
            </a:pPr>
            <a:endParaRPr lang="pt-BR" sz="2400" dirty="0">
              <a:latin typeface="Courier New" panose="02070309020205020404" pitchFamily="49" charset="0"/>
              <a:cs typeface="Courier New" panose="02070309020205020404" pitchFamily="49" charset="0"/>
            </a:endParaRPr>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6" name="Texto explicativo retangular com cantos arredondados 5"/>
          <p:cNvSpPr/>
          <p:nvPr/>
        </p:nvSpPr>
        <p:spPr>
          <a:xfrm>
            <a:off x="3563888" y="4221088"/>
            <a:ext cx="1666478" cy="953244"/>
          </a:xfrm>
          <a:prstGeom prst="wedgeRoundRectCallout">
            <a:avLst>
              <a:gd name="adj1" fmla="val 108927"/>
              <a:gd name="adj2" fmla="val -11676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b="1" dirty="0" smtClean="0">
                <a:solidFill>
                  <a:schemeClr val="tx1"/>
                </a:solidFill>
              </a:rPr>
              <a:t>O resultado será:</a:t>
            </a:r>
          </a:p>
          <a:p>
            <a:r>
              <a:rPr lang="pt-BR" sz="1400" b="1" dirty="0" smtClean="0">
                <a:solidFill>
                  <a:schemeClr val="tx1"/>
                </a:solidFill>
              </a:rPr>
              <a:t>ws-</a:t>
            </a:r>
            <a:r>
              <a:rPr lang="pt-BR" sz="1400" b="1" dirty="0" err="1" smtClean="0">
                <a:solidFill>
                  <a:schemeClr val="tx1"/>
                </a:solidFill>
              </a:rPr>
              <a:t>dt</a:t>
            </a:r>
            <a:r>
              <a:rPr lang="pt-BR" sz="1400" b="1" dirty="0" smtClean="0">
                <a:solidFill>
                  <a:schemeClr val="tx1"/>
                </a:solidFill>
              </a:rPr>
              <a:t>-dia = 1</a:t>
            </a:r>
          </a:p>
          <a:p>
            <a:r>
              <a:rPr lang="pt-BR" sz="1400" b="1" dirty="0" smtClean="0">
                <a:solidFill>
                  <a:schemeClr val="tx1"/>
                </a:solidFill>
              </a:rPr>
              <a:t>ws-</a:t>
            </a:r>
            <a:r>
              <a:rPr lang="pt-BR" sz="1400" b="1" dirty="0" err="1" smtClean="0">
                <a:solidFill>
                  <a:schemeClr val="tx1"/>
                </a:solidFill>
              </a:rPr>
              <a:t>dt</a:t>
            </a:r>
            <a:r>
              <a:rPr lang="pt-BR" sz="1400" b="1" dirty="0" smtClean="0">
                <a:solidFill>
                  <a:schemeClr val="tx1"/>
                </a:solidFill>
              </a:rPr>
              <a:t>-mês = 8</a:t>
            </a:r>
          </a:p>
          <a:p>
            <a:r>
              <a:rPr lang="pt-BR" sz="1400" b="1" dirty="0" smtClean="0">
                <a:solidFill>
                  <a:schemeClr val="tx1"/>
                </a:solidFill>
              </a:rPr>
              <a:t>ws-</a:t>
            </a:r>
            <a:r>
              <a:rPr lang="pt-BR" sz="1400" b="1" dirty="0" err="1" smtClean="0">
                <a:solidFill>
                  <a:schemeClr val="tx1"/>
                </a:solidFill>
              </a:rPr>
              <a:t>dt</a:t>
            </a:r>
            <a:r>
              <a:rPr lang="pt-BR" sz="1400" b="1" dirty="0" smtClean="0">
                <a:solidFill>
                  <a:schemeClr val="tx1"/>
                </a:solidFill>
              </a:rPr>
              <a:t>-ano = 2006</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58727831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marL="0" indent="0" algn="just">
              <a:lnSpc>
                <a:spcPct val="170000"/>
              </a:lnSpc>
              <a:buNone/>
            </a:pPr>
            <a:r>
              <a:rPr lang="pt-BR" sz="2200" dirty="0" smtClean="0"/>
              <a:t>Neste capítulo você recebeu o conhecimento necessário para:</a:t>
            </a:r>
          </a:p>
          <a:p>
            <a:pPr lvl="1" algn="just"/>
            <a:r>
              <a:rPr lang="pt-BR" sz="2200" dirty="0"/>
              <a:t>Utilizar as principais funções e comandos do </a:t>
            </a:r>
            <a:r>
              <a:rPr lang="pt-BR" sz="2200" dirty="0" err="1"/>
              <a:t>Cobol</a:t>
            </a:r>
            <a:r>
              <a:rPr lang="pt-BR" sz="2200" dirty="0" smtClean="0"/>
              <a:t>.</a:t>
            </a:r>
          </a:p>
          <a:p>
            <a:pPr lvl="1">
              <a:lnSpc>
                <a:spcPct val="170000"/>
              </a:lnSpc>
            </a:pPr>
            <a:endParaRPr lang="pt-BR" sz="1800"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363959002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r>
              <a:rPr lang="pt-BR" dirty="0" smtClean="0"/>
              <a:t>Conhecer alguns </a:t>
            </a:r>
            <a:r>
              <a:rPr lang="pt-BR" dirty="0"/>
              <a:t>itens importantes para o programador, como rotinas e procedimentos padrão.</a:t>
            </a:r>
          </a:p>
          <a:p>
            <a:pPr lvl="1"/>
            <a:endParaRPr lang="pt-BR" dirty="0" smtClean="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3700" dirty="0">
                <a:latin typeface="Calibri" charset="0"/>
              </a:rPr>
              <a:t>Capítulo 7</a:t>
            </a:r>
            <a:r>
              <a:rPr lang="pt-BR" sz="3700" dirty="0" smtClean="0">
                <a:latin typeface="Calibri" charset="0"/>
              </a:rPr>
              <a:t> – Complementos e Boas práticas</a:t>
            </a:r>
            <a:endParaRPr lang="pt-BR" sz="37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extLst>
      <p:ext uri="{BB962C8B-B14F-4D97-AF65-F5344CB8AC3E}">
        <p14:creationId xmlns:p14="http://schemas.microsoft.com/office/powerpoint/2010/main" val="3519858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Abortar programa</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latin typeface="+mj-lt"/>
              </a:rPr>
              <a:t>Nenhum programa poderá abortar no meio de um processamento devido a alguma condição especial, utilizando diretamente </a:t>
            </a:r>
            <a:r>
              <a:rPr lang="pt-BR" sz="2200" i="1" dirty="0" err="1">
                <a:latin typeface="+mj-lt"/>
              </a:rPr>
              <a:t>perform</a:t>
            </a:r>
            <a:r>
              <a:rPr lang="pt-BR" sz="2200" dirty="0">
                <a:latin typeface="+mj-lt"/>
              </a:rPr>
              <a:t> 3000-finalização, seguido de 0000-saida</a:t>
            </a:r>
            <a:r>
              <a:rPr lang="pt-BR" sz="2200" dirty="0" smtClean="0">
                <a:latin typeface="+mj-lt"/>
              </a:rPr>
              <a:t>.</a:t>
            </a:r>
          </a:p>
          <a:p>
            <a:pPr marL="0" indent="0" algn="just">
              <a:buNone/>
            </a:pPr>
            <a:r>
              <a:rPr lang="pt-BR" sz="2200" b="1" dirty="0" smtClean="0">
                <a:latin typeface="+mj-lt"/>
              </a:rPr>
              <a:t>Exemplo:</a:t>
            </a:r>
            <a:endParaRPr lang="pt-BR" sz="2200" dirty="0" smtClean="0">
              <a:latin typeface="+mj-lt"/>
            </a:endParaRPr>
          </a:p>
          <a:p>
            <a:pPr marL="0" indent="0" algn="just">
              <a:buNone/>
            </a:pPr>
            <a:r>
              <a:rPr lang="pt-BR" sz="2200" dirty="0" smtClean="0">
                <a:latin typeface="+mj-lt"/>
              </a:rPr>
              <a:t>Em um cadastramento verificou-se que determinada informação é inconsistente. A mensagem será exibida para o usuário e o programa deverá ter desvios para a rotina finalizar normalmente. Isto facilita a manutenção, pois fica evidenciado que o programa seguirá sempre pelo mesmo caminho. Essa regra vale para todo e qualquer desenvolvimento novo incondicionalmente. Para relatórios, não é necessário alterar a lógica no caso de uma manutenção.</a:t>
            </a:r>
          </a:p>
          <a:p>
            <a:pPr marL="0" indent="0">
              <a:buNone/>
            </a:pPr>
            <a:endParaRPr lang="pt-BR" sz="2200" dirty="0" smtClean="0">
              <a:latin typeface="+mj-lt"/>
            </a:endParaRPr>
          </a:p>
          <a:p>
            <a:pPr marL="0" indent="0">
              <a:buNone/>
            </a:pPr>
            <a:endParaRPr lang="pt-BR" sz="2200" dirty="0">
              <a:latin typeface="+mj-lt"/>
              <a:cs typeface="Courier New" panose="02070309020205020404" pitchFamily="49" charset="0"/>
            </a:endParaRPr>
          </a:p>
          <a:p>
            <a:pPr marL="0" indent="0">
              <a:buNone/>
            </a:pPr>
            <a:endParaRPr lang="pt-BR" sz="2200" dirty="0" smtClean="0">
              <a:latin typeface="+mj-lt"/>
            </a:endParaRPr>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27086250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Arquivos temporários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Para abrir um arquivo temporário (de trabalho, </a:t>
            </a:r>
            <a:r>
              <a:rPr lang="pt-BR" sz="2200" i="1" dirty="0" err="1"/>
              <a:t>sort</a:t>
            </a:r>
            <a:r>
              <a:rPr lang="pt-BR" sz="2200" dirty="0"/>
              <a:t> ou qualquer outra natureza), deve-se chamar a rotina 9000-monta-label-tmp. Esta rotina retornará o nome do arquivo e o diretório na variável </a:t>
            </a:r>
            <a:r>
              <a:rPr lang="pt-BR" sz="2200" dirty="0" err="1"/>
              <a:t>wid-temporario</a:t>
            </a:r>
            <a:r>
              <a:rPr lang="pt-BR" sz="2200" dirty="0"/>
              <a:t>. Na sequência, basta mover esta variável para o </a:t>
            </a:r>
            <a:r>
              <a:rPr lang="pt-BR" sz="2200" dirty="0" err="1"/>
              <a:t>wid</a:t>
            </a:r>
            <a:r>
              <a:rPr lang="pt-BR" sz="2200" dirty="0"/>
              <a:t>-arquivo correspondente. Se houver a necessidade de um segundo arquivo, deve-se fazer um </a:t>
            </a:r>
            <a:r>
              <a:rPr lang="pt-BR" sz="2200" i="1" dirty="0"/>
              <a:t>loop</a:t>
            </a:r>
            <a:r>
              <a:rPr lang="pt-BR" sz="2200" dirty="0"/>
              <a:t> na chamada da seção até que o nome retornado seja diferente do nome do primeiro arquivo</a:t>
            </a:r>
            <a:r>
              <a:rPr lang="pt-BR" sz="2200" dirty="0" smtClean="0"/>
              <a:t>.</a:t>
            </a:r>
          </a:p>
          <a:p>
            <a:pPr marL="0" indent="0">
              <a:buNone/>
            </a:pPr>
            <a:endParaRPr lang="pt-BR" sz="1600" b="1" dirty="0" smtClean="0"/>
          </a:p>
          <a:p>
            <a:pPr marL="0" indent="0">
              <a:buNone/>
            </a:pPr>
            <a:r>
              <a:rPr lang="pt-BR" sz="2400" b="1" dirty="0" smtClean="0"/>
              <a:t>ATENÇÃO</a:t>
            </a:r>
            <a:r>
              <a:rPr lang="pt-BR" sz="2400" b="1" dirty="0"/>
              <a:t>!</a:t>
            </a:r>
          </a:p>
          <a:p>
            <a:pPr marL="0" indent="0">
              <a:buNone/>
            </a:pPr>
            <a:r>
              <a:rPr lang="pt-BR" sz="2200" dirty="0" smtClean="0"/>
              <a:t>Esta </a:t>
            </a:r>
            <a:r>
              <a:rPr lang="pt-BR" sz="2200" dirty="0"/>
              <a:t>rotina não deve ser usada para arquivos que serão importados ou </a:t>
            </a:r>
            <a:r>
              <a:rPr lang="pt-BR" sz="2200" dirty="0" smtClean="0"/>
              <a:t>exportados, pois estes arquivos devem ter um nome que permita a sua identificação por outro programa.</a:t>
            </a:r>
            <a:endParaRPr lang="pt-BR" sz="2200" dirty="0"/>
          </a:p>
          <a:p>
            <a:pPr marL="0" indent="0">
              <a:buNone/>
            </a:pPr>
            <a:endParaRPr lang="pt-BR" sz="2200" dirty="0">
              <a:latin typeface="+mj-lt"/>
              <a:cs typeface="Courier New" panose="02070309020205020404" pitchFamily="49" charset="0"/>
            </a:endParaRPr>
          </a:p>
          <a:p>
            <a:pPr marL="0" indent="0">
              <a:buNone/>
            </a:pPr>
            <a:endParaRPr lang="pt-BR" sz="2200" dirty="0" smtClean="0">
              <a:latin typeface="+mj-lt"/>
            </a:endParaRPr>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9121200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perform </a:t>
            </a:r>
            <a:r>
              <a:rPr lang="en-US" sz="1600" dirty="0">
                <a:latin typeface="Courier New" panose="02070309020205020404" pitchFamily="49" charset="0"/>
                <a:cs typeface="Courier New" panose="02070309020205020404" pitchFamily="49" charset="0"/>
              </a:rPr>
              <a:t>9000-monta-label-tmp</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wid-temporario</a:t>
            </a:r>
            <a:r>
              <a:rPr lang="en-US" sz="1600" dirty="0">
                <a:latin typeface="Courier New" panose="02070309020205020404" pitchFamily="49" charset="0"/>
                <a:cs typeface="Courier New" panose="02070309020205020404" pitchFamily="49" charset="0"/>
              </a:rPr>
              <a:t>                    to wid-sort-1</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open </a:t>
            </a:r>
            <a:r>
              <a:rPr lang="en-US" sz="1600" dirty="0">
                <a:latin typeface="Courier New" panose="02070309020205020404" pitchFamily="49" charset="0"/>
                <a:cs typeface="Courier New" panose="02070309020205020404" pitchFamily="49" charset="0"/>
              </a:rPr>
              <a:t>output arqwor1</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close </a:t>
            </a:r>
            <a:r>
              <a:rPr lang="en-US" sz="1600" dirty="0">
                <a:latin typeface="Courier New" panose="02070309020205020404" pitchFamily="49" charset="0"/>
                <a:cs typeface="Courier New" panose="02070309020205020404" pitchFamily="49" charset="0"/>
              </a:rPr>
              <a:t>arqwor1</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open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-o arqwor1</a:t>
            </a:r>
            <a:endParaRPr lang="pt-BR" sz="1600"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perform </a:t>
            </a:r>
            <a:r>
              <a:rPr lang="en-US" sz="1600" dirty="0">
                <a:latin typeface="Courier New" panose="02070309020205020404" pitchFamily="49" charset="0"/>
                <a:cs typeface="Courier New" panose="02070309020205020404" pitchFamily="49" charset="0"/>
              </a:rPr>
              <a:t>9000-monta-label-tmp until </a:t>
            </a:r>
            <a:r>
              <a:rPr lang="en-US" sz="1600" dirty="0" err="1">
                <a:latin typeface="Courier New" panose="02070309020205020404" pitchFamily="49" charset="0"/>
                <a:cs typeface="Courier New" panose="02070309020205020404" pitchFamily="49" charset="0"/>
              </a:rPr>
              <a:t>wid-temporario</a:t>
            </a:r>
            <a:r>
              <a:rPr lang="en-US" sz="1600" dirty="0">
                <a:latin typeface="Courier New" panose="02070309020205020404" pitchFamily="49" charset="0"/>
                <a:cs typeface="Courier New" panose="02070309020205020404" pitchFamily="49" charset="0"/>
              </a:rPr>
              <a:t> &lt;&gt; wid-sort-1</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wid-temporario</a:t>
            </a:r>
            <a:r>
              <a:rPr lang="en-US" sz="1600" dirty="0">
                <a:latin typeface="Courier New" panose="02070309020205020404" pitchFamily="49" charset="0"/>
                <a:cs typeface="Courier New" panose="02070309020205020404" pitchFamily="49" charset="0"/>
              </a:rPr>
              <a:t>                    to wid-sort-2</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open </a:t>
            </a:r>
            <a:r>
              <a:rPr lang="en-US" sz="1600" dirty="0">
                <a:latin typeface="Courier New" panose="02070309020205020404" pitchFamily="49" charset="0"/>
                <a:cs typeface="Courier New" panose="02070309020205020404" pitchFamily="49" charset="0"/>
              </a:rPr>
              <a:t>output arqwor2</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close </a:t>
            </a:r>
            <a:r>
              <a:rPr lang="en-US" sz="1600" dirty="0">
                <a:latin typeface="Courier New" panose="02070309020205020404" pitchFamily="49" charset="0"/>
                <a:cs typeface="Courier New" panose="02070309020205020404" pitchFamily="49" charset="0"/>
              </a:rPr>
              <a:t>arqwor2</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open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-o arqwor2.</a:t>
            </a:r>
            <a:endParaRPr lang="pt-BR" sz="1600" dirty="0">
              <a:latin typeface="Courier New" panose="02070309020205020404" pitchFamily="49" charset="0"/>
              <a:cs typeface="Courier New" panose="02070309020205020404" pitchFamily="49" charset="0"/>
            </a:endParaRPr>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408511084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Cabeçalho padrão</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A rotina 8000-cabecalho-padrao deve ser chamada na </a:t>
            </a:r>
            <a:r>
              <a:rPr lang="pt-BR" sz="2200"/>
              <a:t>seção </a:t>
            </a:r>
            <a:r>
              <a:rPr lang="pt-BR" sz="2200" smtClean="0"/>
              <a:t>1000-inicializacao </a:t>
            </a:r>
            <a:r>
              <a:rPr lang="pt-BR" sz="2200" dirty="0"/>
              <a:t>dos programas.</a:t>
            </a:r>
          </a:p>
          <a:p>
            <a:pPr marL="0" indent="0">
              <a:buNone/>
            </a:pPr>
            <a:endParaRPr lang="pt-BR" sz="2200" b="1" dirty="0" smtClean="0"/>
          </a:p>
          <a:p>
            <a:pPr marL="0" indent="0">
              <a:buNone/>
            </a:pPr>
            <a:r>
              <a:rPr lang="pt-BR" sz="2200" b="1" dirty="0" smtClean="0"/>
              <a:t>Exemplo</a:t>
            </a:r>
            <a:r>
              <a:rPr lang="pt-BR" sz="2200" b="1" dirty="0"/>
              <a:t>:</a:t>
            </a:r>
            <a:endParaRPr lang="pt-BR" sz="2200" dirty="0"/>
          </a:p>
          <a:p>
            <a:pPr marL="0" indent="0">
              <a:buNone/>
            </a:pPr>
            <a:r>
              <a:rPr lang="pt-BR" sz="1600" dirty="0" smtClean="0">
                <a:latin typeface="Courier New" panose="02070309020205020404" pitchFamily="49" charset="0"/>
                <a:cs typeface="Courier New" panose="02070309020205020404" pitchFamily="49" charset="0"/>
              </a:rPr>
              <a:t>*&gt;============================================================  </a:t>
            </a:r>
            <a:r>
              <a:rPr lang="pt-BR" sz="1600" dirty="0">
                <a:latin typeface="Courier New" panose="02070309020205020404" pitchFamily="49" charset="0"/>
                <a:cs typeface="Courier New" panose="02070309020205020404" pitchFamily="49" charset="0"/>
              </a:rPr>
              <a:t>1000-inicializacao </a:t>
            </a:r>
            <a:r>
              <a:rPr lang="pt-BR" sz="1600" dirty="0" err="1">
                <a:latin typeface="Courier New" panose="02070309020205020404" pitchFamily="49" charset="0"/>
                <a:cs typeface="Courier New" panose="02070309020205020404" pitchFamily="49" charset="0"/>
              </a:rPr>
              <a:t>section</a:t>
            </a:r>
            <a:r>
              <a:rPr lang="pt-BR" sz="1600" dirty="0" smtClean="0">
                <a:latin typeface="Courier New" panose="02070309020205020404" pitchFamily="49" charset="0"/>
                <a:cs typeface="Courier New" panose="02070309020205020404" pitchFamily="49" charset="0"/>
              </a:rPr>
              <a:t>.</a:t>
            </a:r>
          </a:p>
          <a:p>
            <a:pPr marL="0" indent="0">
              <a:buNone/>
            </a:pPr>
            <a:r>
              <a:rPr lang="pt-BR" sz="1600" dirty="0" smtClean="0">
                <a:latin typeface="Courier New" panose="02070309020205020404" pitchFamily="49" charset="0"/>
                <a:cs typeface="Courier New" panose="02070309020205020404" pitchFamily="49" charset="0"/>
              </a:rPr>
              <a:t>1000.</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9000-validar-sessao</a:t>
            </a:r>
          </a:p>
          <a:p>
            <a:pPr marL="0" indent="0">
              <a:buNone/>
            </a:pP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8000-cabecalho-padrao</a:t>
            </a:r>
          </a:p>
          <a:p>
            <a:pPr marL="0" indent="0">
              <a:buNone/>
            </a:pP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9000-abrir-i-pd00010</a:t>
            </a:r>
          </a:p>
          <a:p>
            <a:pPr marL="0" indent="0">
              <a:buNone/>
            </a:pP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9000-abrir-i-pd00065.</a:t>
            </a:r>
          </a:p>
          <a:p>
            <a:pPr marL="0" indent="0">
              <a:buNone/>
            </a:pPr>
            <a:r>
              <a:rPr lang="pt-BR" sz="1600" dirty="0" smtClean="0">
                <a:latin typeface="Courier New" panose="02070309020205020404" pitchFamily="49" charset="0"/>
                <a:cs typeface="Courier New" panose="02070309020205020404" pitchFamily="49" charset="0"/>
              </a:rPr>
              <a:t>1000-exit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a:t>
            </a:r>
          </a:p>
          <a:p>
            <a:pPr marL="0" indent="0">
              <a:buNone/>
            </a:pPr>
            <a:endParaRPr lang="pt-BR" sz="1600" dirty="0">
              <a:latin typeface="Courier New" panose="02070309020205020404" pitchFamily="49" charset="0"/>
              <a:cs typeface="Courier New" panose="02070309020205020404" pitchFamily="49" charset="0"/>
            </a:endParaRPr>
          </a:p>
          <a:p>
            <a:pPr marL="0" indent="0">
              <a:buNone/>
            </a:pPr>
            <a:endParaRPr lang="pt-BR" sz="2200" dirty="0" smtClean="0">
              <a:latin typeface="+mj-lt"/>
            </a:endParaRPr>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332113679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Cabeçalho padrão</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buNone/>
            </a:pPr>
            <a:r>
              <a:rPr lang="pt-BR" sz="2400" b="1" dirty="0" smtClean="0"/>
              <a:t>ATENÇÃO!</a:t>
            </a:r>
          </a:p>
          <a:p>
            <a:pPr marL="0" indent="0" algn="just">
              <a:buNone/>
            </a:pPr>
            <a:r>
              <a:rPr lang="pt-BR" sz="2200" dirty="0" smtClean="0"/>
              <a:t>Subprogramas </a:t>
            </a:r>
            <a:r>
              <a:rPr lang="pt-BR" sz="2200" dirty="0"/>
              <a:t>não devem ter esta rotina, pois ela já está no programa principal (chamador). Caso contrário, o programa entrará em loop.</a:t>
            </a:r>
          </a:p>
          <a:p>
            <a:pPr marL="0" indent="0" algn="just">
              <a:buNone/>
            </a:pPr>
            <a:r>
              <a:rPr lang="pt-BR" sz="2200" dirty="0"/>
              <a:t>Programas que são chamados por outros e também pelo menu devem ter um tratamento especial para cada situação, conforme mostrado no exemplo a seguir.</a:t>
            </a:r>
          </a:p>
          <a:p>
            <a:pPr marL="0" indent="0">
              <a:buNone/>
            </a:pPr>
            <a:endParaRPr lang="pt-BR" sz="1800" b="1" dirty="0" smtClean="0"/>
          </a:p>
          <a:p>
            <a:pPr marL="0" indent="0">
              <a:buNone/>
            </a:pPr>
            <a:r>
              <a:rPr lang="pt-BR" sz="2200" b="1" dirty="0" smtClean="0"/>
              <a:t>Exemplo</a:t>
            </a:r>
            <a:r>
              <a:rPr lang="pt-BR" sz="2200" b="1" dirty="0"/>
              <a:t>:</a:t>
            </a:r>
            <a:endParaRPr lang="pt-BR" sz="2200" dirty="0"/>
          </a:p>
          <a:p>
            <a:pPr marL="0" indent="0">
              <a:buNone/>
            </a:pPr>
            <a:r>
              <a:rPr lang="pt-BR" sz="1600" dirty="0" err="1">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lnk</a:t>
            </a:r>
            <a:r>
              <a:rPr lang="pt-BR" sz="1600" dirty="0" smtClean="0">
                <a:latin typeface="Courier New" panose="02070309020205020404" pitchFamily="49" charset="0"/>
                <a:cs typeface="Courier New" panose="02070309020205020404" pitchFamily="49" charset="0"/>
              </a:rPr>
              <a:t>-execução-normal</a:t>
            </a:r>
            <a:r>
              <a:rPr lang="pt-BR" sz="1600" dirty="0">
                <a:latin typeface="Courier New" panose="02070309020205020404" pitchFamily="49" charset="0"/>
                <a:cs typeface="Courier New" panose="02070309020205020404" pitchFamily="49" charset="0"/>
              </a:rPr>
              <a:t>                           </a:t>
            </a:r>
            <a:endParaRPr lang="pt-BR" sz="1600" dirty="0" smtClean="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8000-cabecalho-padrão</a:t>
            </a:r>
          </a:p>
          <a:p>
            <a:pPr marL="0" indent="0">
              <a:buNone/>
            </a:pPr>
            <a:r>
              <a:rPr lang="pt-BR" sz="1600" dirty="0" err="1" smtClean="0">
                <a:latin typeface="Courier New" panose="02070309020205020404" pitchFamily="49" charset="0"/>
                <a:cs typeface="Courier New" panose="02070309020205020404" pitchFamily="49" charset="0"/>
              </a:rPr>
              <a:t>end-if</a:t>
            </a:r>
            <a:r>
              <a:rPr lang="pt-BR" sz="1600" dirty="0">
                <a:latin typeface="Courier New" panose="02070309020205020404" pitchFamily="49" charset="0"/>
                <a:cs typeface="Courier New" panose="02070309020205020404" pitchFamily="49" charset="0"/>
              </a:rPr>
              <a:t>  </a:t>
            </a:r>
          </a:p>
          <a:p>
            <a:pPr marL="0" indent="0">
              <a:buNone/>
            </a:pPr>
            <a:endParaRPr lang="pt-BR" sz="2200" b="1" dirty="0" smtClean="0">
              <a:latin typeface="+mj-lt"/>
            </a:endParaRPr>
          </a:p>
          <a:p>
            <a:pPr marL="0" indent="0">
              <a:buNone/>
            </a:pPr>
            <a:endParaRPr lang="pt-BR" sz="2200" dirty="0">
              <a:latin typeface="+mj-lt"/>
            </a:endParaRPr>
          </a:p>
        </p:txBody>
      </p:sp>
      <p:sp>
        <p:nvSpPr>
          <p:cNvPr id="6" name="Texto explicativo retangular com cantos arredondados 5"/>
          <p:cNvSpPr/>
          <p:nvPr/>
        </p:nvSpPr>
        <p:spPr>
          <a:xfrm>
            <a:off x="5148064" y="4221088"/>
            <a:ext cx="2808312" cy="360040"/>
          </a:xfrm>
          <a:prstGeom prst="wedgeRoundRectCallout">
            <a:avLst>
              <a:gd name="adj1" fmla="val -86994"/>
              <a:gd name="adj2" fmla="val 143285"/>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Quando acessado pelo menu</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17359810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Como carregar </a:t>
            </a:r>
            <a:r>
              <a:rPr lang="pt-BR" i="1" dirty="0" smtClean="0"/>
              <a:t>combo box</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Para carregar uma </a:t>
            </a:r>
            <a:r>
              <a:rPr lang="pt-BR" sz="2200" i="1" dirty="0"/>
              <a:t>combo box </a:t>
            </a:r>
            <a:r>
              <a:rPr lang="pt-BR" sz="2200" dirty="0"/>
              <a:t>a partir de um arquivo, deve-se utilizar o programa PW00010S.</a:t>
            </a:r>
          </a:p>
          <a:p>
            <a:pPr marL="0" indent="0">
              <a:buNone/>
            </a:pPr>
            <a:endParaRPr lang="pt-BR" sz="2200" b="1" dirty="0" smtClean="0"/>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238580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Conteúdo 9"/>
          <p:cNvSpPr>
            <a:spLocks noGrp="1"/>
          </p:cNvSpPr>
          <p:nvPr>
            <p:ph sz="quarter" idx="10"/>
          </p:nvPr>
        </p:nvSpPr>
        <p:spPr/>
        <p:txBody>
          <a:bodyPr/>
          <a:lstStyle/>
          <a:p>
            <a:pPr marL="0" indent="0">
              <a:buNone/>
            </a:pPr>
            <a:r>
              <a:rPr lang="pt-BR" sz="1800" b="1" dirty="0" smtClean="0"/>
              <a:t>Cadastros</a:t>
            </a:r>
            <a:endParaRPr lang="pt-BR" sz="1800" b="1" dirty="0"/>
          </a:p>
        </p:txBody>
      </p:sp>
      <p:sp>
        <p:nvSpPr>
          <p:cNvPr id="11" name="Espaço Reservado para Conteúdo 10"/>
          <p:cNvSpPr>
            <a:spLocks noGrp="1"/>
          </p:cNvSpPr>
          <p:nvPr>
            <p:ph sz="quarter" idx="11"/>
          </p:nvPr>
        </p:nvSpPr>
        <p:spPr/>
        <p:txBody>
          <a:bodyPr/>
          <a:lstStyle/>
          <a:p>
            <a:pPr marL="0" indent="0">
              <a:buNone/>
            </a:pPr>
            <a:r>
              <a:rPr lang="pt-BR" sz="1800" b="1" dirty="0"/>
              <a:t>Pesquisas</a:t>
            </a:r>
          </a:p>
        </p:txBody>
      </p:sp>
      <p:sp>
        <p:nvSpPr>
          <p:cNvPr id="12" name="Espaço Reservado para Conteúdo 11"/>
          <p:cNvSpPr>
            <a:spLocks noGrp="1"/>
          </p:cNvSpPr>
          <p:nvPr>
            <p:ph sz="quarter" idx="12"/>
          </p:nvPr>
        </p:nvSpPr>
        <p:spPr/>
        <p:txBody>
          <a:bodyPr/>
          <a:lstStyle/>
          <a:p>
            <a:pPr marL="0" indent="0">
              <a:buNone/>
            </a:pPr>
            <a:r>
              <a:rPr lang="pt-BR" sz="1800" b="1" dirty="0" smtClean="0"/>
              <a:t>Relatórios</a:t>
            </a:r>
            <a:endParaRPr lang="pt-BR" sz="1800" b="1" dirty="0"/>
          </a:p>
        </p:txBody>
      </p:sp>
      <p:sp>
        <p:nvSpPr>
          <p:cNvPr id="15" name="Espaço Reservado para Conteúdo 14"/>
          <p:cNvSpPr>
            <a:spLocks noGrp="1"/>
          </p:cNvSpPr>
          <p:nvPr>
            <p:ph sz="quarter" idx="15"/>
          </p:nvPr>
        </p:nvSpPr>
        <p:spPr>
          <a:ln>
            <a:noFill/>
          </a:ln>
        </p:spPr>
        <p:txBody>
          <a:bodyPr/>
          <a:lstStyle/>
          <a:p>
            <a:pPr lvl="0"/>
            <a:endParaRPr lang="pt-BR" sz="2000" dirty="0" smtClean="0"/>
          </a:p>
          <a:p>
            <a:pPr lvl="0"/>
            <a:r>
              <a:rPr lang="pt-BR" sz="2000" dirty="0"/>
              <a:t>0000-controle</a:t>
            </a:r>
          </a:p>
          <a:p>
            <a:pPr lvl="0"/>
            <a:r>
              <a:rPr lang="pt-BR" sz="2000" dirty="0"/>
              <a:t>1000-inicializacao</a:t>
            </a:r>
          </a:p>
          <a:p>
            <a:pPr lvl="0"/>
            <a:r>
              <a:rPr lang="pt-BR" sz="2000" dirty="0"/>
              <a:t>1100-monta-projeto</a:t>
            </a:r>
          </a:p>
          <a:p>
            <a:pPr lvl="0"/>
            <a:r>
              <a:rPr lang="pt-BR" sz="2000" dirty="0"/>
              <a:t>2000-processamento</a:t>
            </a:r>
          </a:p>
          <a:p>
            <a:pPr lvl="0"/>
            <a:r>
              <a:rPr lang="pt-BR" sz="2000" dirty="0"/>
              <a:t>2100-parametros-relatorio </a:t>
            </a:r>
          </a:p>
          <a:p>
            <a:pPr lvl="0"/>
            <a:r>
              <a:rPr lang="pt-BR" sz="2000" dirty="0"/>
              <a:t>2200-iniciar-relatorio</a:t>
            </a:r>
          </a:p>
          <a:p>
            <a:pPr marL="0" lvl="0" indent="0">
              <a:buNone/>
            </a:pPr>
            <a:r>
              <a:rPr lang="pt-BR" sz="1800" b="1" dirty="0" smtClean="0"/>
              <a:t> </a:t>
            </a:r>
            <a:endParaRPr lang="pt-BR" sz="1800" dirty="0"/>
          </a:p>
          <a:p>
            <a:endParaRPr lang="pt-BR" sz="1800" dirty="0"/>
          </a:p>
        </p:txBody>
      </p:sp>
      <p:sp>
        <p:nvSpPr>
          <p:cNvPr id="33" name="Retângulo 32"/>
          <p:cNvSpPr/>
          <p:nvPr/>
        </p:nvSpPr>
        <p:spPr>
          <a:xfrm>
            <a:off x="4688448" y="1128478"/>
            <a:ext cx="3816424"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spcBef>
                <a:spcPct val="20000"/>
              </a:spcBef>
              <a:buFont typeface="Arial" charset="0"/>
              <a:buChar char="•"/>
            </a:pPr>
            <a:endParaRPr lang="pt-BR" sz="2000" dirty="0" smtClean="0">
              <a:solidFill>
                <a:schemeClr val="tx1"/>
              </a:solidFill>
            </a:endParaRPr>
          </a:p>
          <a:p>
            <a:pPr marL="342900" indent="-342900">
              <a:spcBef>
                <a:spcPct val="20000"/>
              </a:spcBef>
              <a:buFont typeface="Arial" charset="0"/>
              <a:buChar char="•"/>
            </a:pPr>
            <a:r>
              <a:rPr lang="pt-BR" sz="2000" dirty="0" smtClean="0">
                <a:solidFill>
                  <a:schemeClr val="tx1"/>
                </a:solidFill>
              </a:rPr>
              <a:t>3000-finalizacao</a:t>
            </a:r>
            <a:endParaRPr lang="pt-BR" sz="2000" dirty="0">
              <a:solidFill>
                <a:schemeClr val="tx1"/>
              </a:solidFill>
            </a:endParaRPr>
          </a:p>
          <a:p>
            <a:pPr marL="342900" indent="-342900">
              <a:spcBef>
                <a:spcPct val="20000"/>
              </a:spcBef>
              <a:buFont typeface="Arial" charset="0"/>
              <a:buChar char="•"/>
            </a:pPr>
            <a:r>
              <a:rPr lang="pt-BR" sz="2000" dirty="0">
                <a:solidFill>
                  <a:schemeClr val="tx1"/>
                </a:solidFill>
              </a:rPr>
              <a:t>8000-tela</a:t>
            </a:r>
          </a:p>
          <a:p>
            <a:pPr marL="342900" indent="-342900">
              <a:spcBef>
                <a:spcPct val="20000"/>
              </a:spcBef>
              <a:buFont typeface="Arial" charset="0"/>
              <a:buChar char="•"/>
            </a:pPr>
            <a:r>
              <a:rPr lang="pt-BR" sz="2000" dirty="0">
                <a:solidFill>
                  <a:schemeClr val="tx1"/>
                </a:solidFill>
              </a:rPr>
              <a:t>8500-controles-tela</a:t>
            </a:r>
          </a:p>
          <a:p>
            <a:pPr marL="342900" indent="-342900">
              <a:spcBef>
                <a:spcPct val="20000"/>
              </a:spcBef>
              <a:buFont typeface="Arial" charset="0"/>
              <a:buChar char="•"/>
            </a:pPr>
            <a:r>
              <a:rPr lang="pt-BR" sz="2000" dirty="0">
                <a:solidFill>
                  <a:schemeClr val="tx1"/>
                </a:solidFill>
              </a:rPr>
              <a:t>8500-move-dados-volta-tela</a:t>
            </a:r>
          </a:p>
          <a:p>
            <a:pPr marL="342900" indent="-342900">
              <a:spcBef>
                <a:spcPct val="20000"/>
              </a:spcBef>
              <a:buFont typeface="Arial" charset="0"/>
              <a:buChar char="•"/>
            </a:pPr>
            <a:r>
              <a:rPr lang="pt-BR" sz="2000" dirty="0">
                <a:solidFill>
                  <a:schemeClr val="tx1"/>
                </a:solidFill>
              </a:rPr>
              <a:t>9000-cabecalho</a:t>
            </a:r>
          </a:p>
          <a:p>
            <a:pPr marL="342900" indent="-342900">
              <a:spcBef>
                <a:spcPct val="20000"/>
              </a:spcBef>
              <a:buFont typeface="Arial" charset="0"/>
              <a:buChar char="•"/>
            </a:pPr>
            <a:r>
              <a:rPr lang="pt-BR" sz="2000" dirty="0">
                <a:solidFill>
                  <a:schemeClr val="tx1"/>
                </a:solidFill>
              </a:rPr>
              <a:t>9999-abortar</a:t>
            </a:r>
          </a:p>
        </p:txBody>
      </p:sp>
      <p:sp>
        <p:nvSpPr>
          <p:cNvPr id="16" name="Espaço Reservado para Conteúdo 12"/>
          <p:cNvSpPr>
            <a:spLocks noGrp="1"/>
          </p:cNvSpPr>
          <p:nvPr>
            <p:ph sz="quarter" idx="13"/>
          </p:nvPr>
        </p:nvSpPr>
        <p:spPr>
          <a:xfrm>
            <a:off x="5392986" y="518120"/>
            <a:ext cx="1416050" cy="609600"/>
          </a:xfrm>
        </p:spPr>
        <p:txBody>
          <a:bodyPr/>
          <a:lstStyle/>
          <a:p>
            <a:pPr marL="0" indent="0">
              <a:buNone/>
            </a:pPr>
            <a:r>
              <a:rPr lang="pt-BR" sz="1800" b="1" dirty="0" smtClean="0"/>
              <a:t>Relatórios multi-frame</a:t>
            </a:r>
            <a:endParaRPr lang="pt-BR" sz="1800" b="1" dirty="0"/>
          </a:p>
        </p:txBody>
      </p:sp>
      <p:sp>
        <p:nvSpPr>
          <p:cNvPr id="17" name="Espaço Reservado para Conteúdo 13"/>
          <p:cNvSpPr>
            <a:spLocks noGrp="1"/>
          </p:cNvSpPr>
          <p:nvPr>
            <p:ph sz="quarter" idx="14"/>
          </p:nvPr>
        </p:nvSpPr>
        <p:spPr>
          <a:xfrm>
            <a:off x="6901111" y="518120"/>
            <a:ext cx="1416050" cy="609600"/>
          </a:xfrm>
        </p:spPr>
        <p:txBody>
          <a:bodyPr/>
          <a:lstStyle/>
          <a:p>
            <a:pPr marL="0" indent="0">
              <a:buNone/>
            </a:pPr>
            <a:r>
              <a:rPr lang="pt-BR" sz="1800" b="1" dirty="0" smtClean="0"/>
              <a:t>Programas assíncronos</a:t>
            </a:r>
            <a:endParaRPr lang="pt-BR" sz="1800" b="1" dirty="0"/>
          </a:p>
        </p:txBody>
      </p:sp>
    </p:spTree>
    <p:custDataLst>
      <p:tags r:id="rId1"/>
    </p:custDataLst>
    <p:extLst>
      <p:ext uri="{BB962C8B-B14F-4D97-AF65-F5344CB8AC3E}">
        <p14:creationId xmlns:p14="http://schemas.microsoft.com/office/powerpoint/2010/main" val="3843642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*&gt;=============================================================  </a:t>
            </a:r>
            <a:r>
              <a:rPr lang="en-US" sz="1600" dirty="0">
                <a:latin typeface="Courier New" panose="02070309020205020404" pitchFamily="49" charset="0"/>
                <a:cs typeface="Courier New" panose="02070309020205020404" pitchFamily="49" charset="0"/>
              </a:rPr>
              <a:t>2999-controle-frame section.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2999</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evaluate </a:t>
            </a:r>
            <a:r>
              <a:rPr lang="en-US" sz="1600" dirty="0">
                <a:latin typeface="Courier New" panose="02070309020205020404" pitchFamily="49" charset="0"/>
                <a:cs typeface="Courier New" panose="02070309020205020404" pitchFamily="49" charset="0"/>
              </a:rPr>
              <a:t>f-</a:t>
            </a:r>
            <a:r>
              <a:rPr lang="en-US" sz="1600" dirty="0" err="1">
                <a:latin typeface="Courier New" panose="02070309020205020404" pitchFamily="49" charset="0"/>
                <a:cs typeface="Courier New" panose="02070309020205020404" pitchFamily="49" charset="0"/>
              </a:rPr>
              <a:t>opcao</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when </a:t>
            </a:r>
            <a:r>
              <a:rPr lang="en-US" sz="1600" dirty="0">
                <a:latin typeface="Courier New" panose="02070309020205020404" pitchFamily="49" charset="0"/>
                <a:cs typeface="Courier New" panose="02070309020205020404" pitchFamily="49" charset="0"/>
              </a:rPr>
              <a:t>1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move </a:t>
            </a:r>
            <a:r>
              <a:rPr lang="en-US" sz="1600" dirty="0">
                <a:latin typeface="Courier New" panose="02070309020205020404" pitchFamily="49" charset="0"/>
                <a:cs typeface="Courier New" panose="02070309020205020404" pitchFamily="49" charset="0"/>
              </a:rPr>
              <a:t>8                       </a:t>
            </a:r>
            <a:r>
              <a:rPr lang="en-US" sz="1600" dirty="0" smtClean="0">
                <a:latin typeface="Courier New" panose="02070309020205020404" pitchFamily="49" charset="0"/>
                <a:cs typeface="Courier New" panose="02070309020205020404" pitchFamily="49" charset="0"/>
              </a:rPr>
              <a:t>to </a:t>
            </a:r>
            <a:r>
              <a:rPr lang="en-US" sz="1600" dirty="0" err="1">
                <a:latin typeface="Courier New" panose="02070309020205020404" pitchFamily="49" charset="0"/>
                <a:cs typeface="Courier New" panose="02070309020205020404" pitchFamily="49" charset="0"/>
              </a:rPr>
              <a:t>lnk</a:t>
            </a:r>
            <a:r>
              <a:rPr lang="en-US" sz="1600" dirty="0">
                <a:latin typeface="Courier New" panose="02070309020205020404" pitchFamily="49" charset="0"/>
                <a:cs typeface="Courier New" panose="02070309020205020404" pitchFamily="49" charset="0"/>
              </a:rPr>
              <a:t>-combo</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move </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cdMotorista</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lnk</a:t>
            </a:r>
            <a:r>
              <a:rPr lang="pt-BR" sz="1600" dirty="0">
                <a:latin typeface="Courier New" panose="02070309020205020404" pitchFamily="49" charset="0"/>
                <a:cs typeface="Courier New" panose="02070309020205020404" pitchFamily="49" charset="0"/>
              </a:rPr>
              <a:t>-nome-combo</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move "0001"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lnk</a:t>
            </a:r>
            <a:r>
              <a:rPr lang="pt-BR" sz="1600" dirty="0">
                <a:latin typeface="Courier New" panose="02070309020205020404" pitchFamily="49" charset="0"/>
                <a:cs typeface="Courier New" panose="02070309020205020404" pitchFamily="49" charset="0"/>
              </a:rPr>
              <a:t>-selecionado</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call</a:t>
            </a:r>
            <a:r>
              <a:rPr lang="pt-BR" sz="1600" dirty="0">
                <a:latin typeface="Courier New" panose="02070309020205020404" pitchFamily="49" charset="0"/>
                <a:cs typeface="Courier New" panose="02070309020205020404" pitchFamily="49" charset="0"/>
              </a:rPr>
              <a:t> carrega-combo </a:t>
            </a:r>
            <a:r>
              <a:rPr lang="pt-BR" sz="1600" dirty="0" err="1">
                <a:latin typeface="Courier New" panose="02070309020205020404" pitchFamily="49" charset="0"/>
                <a:cs typeface="Courier New" panose="02070309020205020404" pitchFamily="49" charset="0"/>
              </a:rPr>
              <a:t>using</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lnk</a:t>
            </a:r>
            <a:r>
              <a:rPr lang="pt-BR" sz="1600" dirty="0" smtClean="0">
                <a:latin typeface="Courier New" panose="02070309020205020404" pitchFamily="49" charset="0"/>
                <a:cs typeface="Courier New" panose="02070309020205020404" pitchFamily="49" charset="0"/>
              </a:rPr>
              <a:t>-par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lnk</a:t>
            </a:r>
            <a:r>
              <a:rPr lang="pt-BR" sz="1600" dirty="0" smtClean="0">
                <a:latin typeface="Courier New" panose="02070309020205020404" pitchFamily="49" charset="0"/>
                <a:cs typeface="Courier New" panose="02070309020205020404" pitchFamily="49" charset="0"/>
              </a:rPr>
              <a:t>-</a:t>
            </a:r>
            <a:r>
              <a:rPr lang="pt-BR" sz="1600" dirty="0" err="1" smtClean="0">
                <a:latin typeface="Courier New" panose="02070309020205020404" pitchFamily="49" charset="0"/>
                <a:cs typeface="Courier New" panose="02070309020205020404" pitchFamily="49" charset="0"/>
              </a:rPr>
              <a:t>parametros</a:t>
            </a:r>
            <a:r>
              <a:rPr lang="pt-BR" sz="1600" dirty="0" smtClean="0">
                <a:latin typeface="Courier New" panose="02070309020205020404" pitchFamily="49" charset="0"/>
                <a:cs typeface="Courier New" panose="02070309020205020404" pitchFamily="49" charset="0"/>
              </a:rPr>
              <a:t>-combo-box</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cancel</a:t>
            </a:r>
            <a:r>
              <a:rPr lang="pt-BR" sz="1600" dirty="0">
                <a:latin typeface="Courier New" panose="02070309020205020404" pitchFamily="49" charset="0"/>
                <a:cs typeface="Courier New" panose="02070309020205020404" pitchFamily="49" charset="0"/>
              </a:rPr>
              <a:t> carrega-combo</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2999-exit</a:t>
            </a:r>
            <a:r>
              <a:rPr lang="pt-BR" sz="1600" dirty="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a:t>
            </a:r>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49408245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dirty="0"/>
              <a:t>Onde: </a:t>
            </a:r>
          </a:p>
          <a:p>
            <a:pPr lvl="0"/>
            <a:r>
              <a:rPr lang="pt-BR" sz="2200" b="1" dirty="0" err="1"/>
              <a:t>lnk</a:t>
            </a:r>
            <a:r>
              <a:rPr lang="pt-BR" sz="2200" b="1" dirty="0"/>
              <a:t>-combo:</a:t>
            </a:r>
            <a:r>
              <a:rPr lang="pt-BR" sz="2200" dirty="0"/>
              <a:t> código da </a:t>
            </a:r>
            <a:r>
              <a:rPr lang="pt-BR" sz="2200" i="1" dirty="0"/>
              <a:t>combo</a:t>
            </a:r>
            <a:r>
              <a:rPr lang="pt-BR" sz="2200" dirty="0"/>
              <a:t> a ser carregada (verificar no PW00010S – variáveis de nível 78);</a:t>
            </a:r>
          </a:p>
          <a:p>
            <a:pPr lvl="0"/>
            <a:r>
              <a:rPr lang="pt-BR" sz="2200" b="1" dirty="0" err="1"/>
              <a:t>lnk</a:t>
            </a:r>
            <a:r>
              <a:rPr lang="pt-BR" sz="2200" b="1" dirty="0"/>
              <a:t>-nome-combo:</a:t>
            </a:r>
            <a:r>
              <a:rPr lang="pt-BR" sz="2200" dirty="0"/>
              <a:t> nome do objeto do tipo </a:t>
            </a:r>
            <a:r>
              <a:rPr lang="pt-BR" sz="2200" i="1" dirty="0"/>
              <a:t>combo</a:t>
            </a:r>
            <a:r>
              <a:rPr lang="pt-BR" sz="2200" dirty="0"/>
              <a:t> da tela;</a:t>
            </a:r>
          </a:p>
          <a:p>
            <a:pPr lvl="0"/>
            <a:r>
              <a:rPr lang="pt-BR" sz="2200" b="1" dirty="0" err="1"/>
              <a:t>lnk</a:t>
            </a:r>
            <a:r>
              <a:rPr lang="pt-BR" sz="2200" b="1" dirty="0"/>
              <a:t>-selecionado (opcional):</a:t>
            </a:r>
            <a:r>
              <a:rPr lang="pt-BR" sz="2200" dirty="0"/>
              <a:t> valor </a:t>
            </a:r>
            <a:r>
              <a:rPr lang="pt-BR" sz="2200" i="1" dirty="0"/>
              <a:t>default</a:t>
            </a:r>
            <a:r>
              <a:rPr lang="pt-BR" sz="2200" dirty="0"/>
              <a:t> a ser selecionado quando a tela for carregada pela primeira vez. Caso não seja informado, o primeiro item virá selecionado.</a:t>
            </a:r>
          </a:p>
          <a:p>
            <a:pPr marL="0" indent="0">
              <a:buNone/>
            </a:pPr>
            <a:endParaRPr lang="pt-BR" sz="2000" b="1" dirty="0" smtClean="0"/>
          </a:p>
          <a:p>
            <a:pPr marL="0" indent="0">
              <a:buNone/>
            </a:pPr>
            <a:endParaRPr lang="pt-BR" sz="2000" b="1" dirty="0" smtClean="0"/>
          </a:p>
          <a:p>
            <a:pPr marL="0" indent="0">
              <a:buNone/>
            </a:pPr>
            <a:r>
              <a:rPr lang="pt-BR" sz="2400" b="1" dirty="0" smtClean="0"/>
              <a:t>ATENÇÃO!</a:t>
            </a:r>
          </a:p>
          <a:p>
            <a:pPr marL="0" indent="0">
              <a:buNone/>
            </a:pPr>
            <a:r>
              <a:rPr lang="pt-BR" sz="2200" dirty="0" smtClean="0"/>
              <a:t>Para </a:t>
            </a:r>
            <a:r>
              <a:rPr lang="pt-BR" sz="2200" dirty="0"/>
              <a:t>chamar esta rotina, é necessário utilizar o </a:t>
            </a:r>
            <a:r>
              <a:rPr lang="pt-BR" sz="2200" i="1" dirty="0" err="1"/>
              <a:t>copy</a:t>
            </a:r>
            <a:r>
              <a:rPr lang="pt-BR" sz="2200" dirty="0"/>
              <a:t> PCW904.CPY.</a:t>
            </a:r>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77940340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Controle de projetos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Deve-se verificar se o projeto ao qual um programa pertence está habilitado para disponibilizar a tela para o usuário. Este controle deve ser feito na inicialização do </a:t>
            </a:r>
            <a:r>
              <a:rPr lang="pt-BR" sz="2200" dirty="0" smtClean="0"/>
              <a:t>programa. </a:t>
            </a:r>
            <a:r>
              <a:rPr lang="pt-BR" sz="2200" dirty="0"/>
              <a:t>As variáveis de projeto estão no </a:t>
            </a:r>
            <a:r>
              <a:rPr lang="pt-BR" sz="2200" i="1" dirty="0" err="1"/>
              <a:t>copy</a:t>
            </a:r>
            <a:r>
              <a:rPr lang="pt-BR" sz="2200" dirty="0"/>
              <a:t> PCW0007.CPY.</a:t>
            </a:r>
          </a:p>
          <a:p>
            <a:pPr marL="0" indent="0">
              <a:buNone/>
            </a:pPr>
            <a:endParaRPr lang="pt-BR" sz="2200" b="1" dirty="0" smtClean="0"/>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41179116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PT" sz="1600" dirty="0" smtClean="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1000-inicializacao </a:t>
            </a:r>
            <a:r>
              <a:rPr lang="pt-BR" sz="1600" dirty="0" err="1">
                <a:latin typeface="Courier New" panose="02070309020205020404" pitchFamily="49" charset="0"/>
                <a:cs typeface="Courier New" panose="02070309020205020404" pitchFamily="49" charset="0"/>
              </a:rPr>
              <a:t>section</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1000</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perform</a:t>
            </a:r>
            <a:r>
              <a:rPr lang="pt-BR" sz="1600" dirty="0">
                <a:latin typeface="Courier New" panose="02070309020205020404" pitchFamily="49" charset="0"/>
                <a:cs typeface="Courier New" panose="02070309020205020404" pitchFamily="49" charset="0"/>
              </a:rPr>
              <a:t> 9000-validar-sessao</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perform</a:t>
            </a:r>
            <a:r>
              <a:rPr lang="pt-BR" sz="1600" dirty="0">
                <a:latin typeface="Courier New" panose="02070309020205020404" pitchFamily="49" charset="0"/>
                <a:cs typeface="Courier New" panose="02070309020205020404" pitchFamily="49" charset="0"/>
              </a:rPr>
              <a:t> 8000-cabecalho-padrao</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perform 1100-monta-projeto</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if   not </a:t>
            </a:r>
            <a:r>
              <a:rPr lang="en-US" sz="1600" dirty="0" err="1">
                <a:latin typeface="Courier New" panose="02070309020205020404" pitchFamily="49" charset="0"/>
                <a:cs typeface="Courier New" panose="02070309020205020404" pitchFamily="49" charset="0"/>
              </a:rPr>
              <a:t>ws-prj-obz</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move "Projeto OBZ (47) não habilitado" </a:t>
            </a:r>
            <a:endParaRPr lang="pt-BR" sz="1600" dirty="0" smtClean="0">
              <a:latin typeface="Courier New" panose="02070309020205020404" pitchFamily="49" charset="0"/>
              <a:cs typeface="Courier New" panose="02070309020205020404" pitchFamily="49" charset="0"/>
            </a:endParaRP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whs</a:t>
            </a:r>
            <a:r>
              <a:rPr lang="pt-BR" sz="1600" dirty="0">
                <a:latin typeface="Courier New" panose="02070309020205020404" pitchFamily="49" charset="0"/>
                <a:cs typeface="Courier New" panose="02070309020205020404" pitchFamily="49" charset="0"/>
              </a:rPr>
              <a:t>-mensagem</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perform</a:t>
            </a:r>
            <a:r>
              <a:rPr lang="pt-BR" sz="1600" dirty="0">
                <a:latin typeface="Courier New" panose="02070309020205020404" pitchFamily="49" charset="0"/>
                <a:cs typeface="Courier New" panose="02070309020205020404" pitchFamily="49" charset="0"/>
              </a:rPr>
              <a:t> 8000-fecha-janela-rotina</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end-if</a:t>
            </a:r>
            <a:endParaRPr lang="pt-BR" sz="1600" dirty="0">
              <a:latin typeface="Courier New" panose="02070309020205020404" pitchFamily="49" charset="0"/>
              <a:cs typeface="Courier New" panose="02070309020205020404" pitchFamily="49" charset="0"/>
            </a:endParaRP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1000-exit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40076335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PT" sz="1600" dirty="0" smtClean="0">
                <a:latin typeface="Courier New" panose="02070309020205020404" pitchFamily="49" charset="0"/>
                <a:cs typeface="Courier New" panose="02070309020205020404" pitchFamily="49" charset="0"/>
              </a:rPr>
              <a:t>*&gt;=============================================================</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1100-monta-projeto </a:t>
            </a:r>
            <a:r>
              <a:rPr lang="pt-BR" sz="1600" dirty="0" err="1">
                <a:latin typeface="Courier New" panose="02070309020205020404" pitchFamily="49" charset="0"/>
                <a:cs typeface="Courier New" panose="02070309020205020404" pitchFamily="49" charset="0"/>
              </a:rPr>
              <a:t>section</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1100</a:t>
            </a:r>
            <a:r>
              <a:rPr lang="pt-BR" sz="1600" dirty="0">
                <a:latin typeface="Courier New" panose="02070309020205020404" pitchFamily="49" charset="0"/>
                <a:cs typeface="Courier New" panose="02070309020205020404" pitchFamily="49" charset="0"/>
              </a:rPr>
              <a:t>.	 </a:t>
            </a:r>
          </a:p>
          <a:p>
            <a:pPr marL="0" indent="0">
              <a:buNone/>
            </a:pPr>
            <a:r>
              <a:rPr lang="pt-BR" sz="1600" dirty="0" smtClean="0">
                <a:solidFill>
                  <a:schemeClr val="accent6">
                    <a:lumMod val="75000"/>
                  </a:schemeClr>
                </a:solidFill>
                <a:latin typeface="Courier New" panose="02070309020205020404" pitchFamily="49" charset="0"/>
                <a:cs typeface="Courier New" panose="02070309020205020404" pitchFamily="49" charset="0"/>
              </a:rPr>
              <a:t>*&gt;    </a:t>
            </a:r>
            <a:r>
              <a:rPr lang="pt-BR" sz="1600" dirty="0">
                <a:solidFill>
                  <a:schemeClr val="accent6">
                    <a:lumMod val="75000"/>
                  </a:schemeClr>
                </a:solidFill>
                <a:latin typeface="Courier New" panose="02070309020205020404" pitchFamily="49" charset="0"/>
                <a:cs typeface="Courier New" panose="02070309020205020404" pitchFamily="49" charset="0"/>
              </a:rPr>
              <a:t>Para carregar um projeto:</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lnk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tb</a:t>
            </a:r>
            <a:r>
              <a:rPr lang="en-US" sz="1600" dirty="0">
                <a:latin typeface="Courier New" panose="02070309020205020404" pitchFamily="49" charset="0"/>
                <a:cs typeface="Courier New" panose="02070309020205020404" pitchFamily="49" charset="0"/>
              </a:rPr>
              <a:t>-status-</a:t>
            </a:r>
            <a:r>
              <a:rPr lang="en-US" sz="1600" dirty="0" err="1">
                <a:latin typeface="Courier New" panose="02070309020205020404" pitchFamily="49" charset="0"/>
                <a:cs typeface="Courier New" panose="02070309020205020404" pitchFamily="49" charset="0"/>
              </a:rPr>
              <a:t>projeto</a:t>
            </a:r>
            <a:r>
              <a:rPr lang="en-US" sz="1600" dirty="0">
                <a:latin typeface="Courier New" panose="02070309020205020404" pitchFamily="49" charset="0"/>
                <a:cs typeface="Courier New" panose="02070309020205020404" pitchFamily="49" charset="0"/>
              </a:rPr>
              <a:t>(47)   </a:t>
            </a:r>
            <a:r>
              <a:rPr lang="en-US" sz="1600" dirty="0" smtClean="0">
                <a:latin typeface="Courier New" panose="02070309020205020404" pitchFamily="49" charset="0"/>
                <a:cs typeface="Courier New" panose="02070309020205020404" pitchFamily="49" charset="0"/>
              </a:rPr>
              <a:t>to </a:t>
            </a:r>
            <a:r>
              <a:rPr lang="en-US" sz="1600" dirty="0">
                <a:latin typeface="Courier New" panose="02070309020205020404" pitchFamily="49" charset="0"/>
                <a:cs typeface="Courier New" panose="02070309020205020404" pitchFamily="49" charset="0"/>
              </a:rPr>
              <a:t>ws-st-projeto-47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solidFill>
                  <a:schemeClr val="accent6">
                    <a:lumMod val="75000"/>
                  </a:schemeClr>
                </a:solidFill>
                <a:latin typeface="Courier New" panose="02070309020205020404" pitchFamily="49" charset="0"/>
                <a:cs typeface="Courier New" panose="02070309020205020404" pitchFamily="49" charset="0"/>
              </a:rPr>
              <a:t>*&gt;    </a:t>
            </a:r>
            <a:r>
              <a:rPr lang="pt-BR" sz="1600" dirty="0">
                <a:solidFill>
                  <a:schemeClr val="accent6">
                    <a:lumMod val="75000"/>
                  </a:schemeClr>
                </a:solidFill>
                <a:latin typeface="Courier New" panose="02070309020205020404" pitchFamily="49" charset="0"/>
                <a:cs typeface="Courier New" panose="02070309020205020404" pitchFamily="49" charset="0"/>
              </a:rPr>
              <a:t>Para carregar todos os projetos:</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move </a:t>
            </a:r>
            <a:r>
              <a:rPr lang="pt-BR" sz="1600" dirty="0" err="1">
                <a:latin typeface="Courier New" panose="02070309020205020404" pitchFamily="49" charset="0"/>
                <a:cs typeface="Courier New" panose="02070309020205020404" pitchFamily="49" charset="0"/>
              </a:rPr>
              <a:t>lnk</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tb</a:t>
            </a:r>
            <a:r>
              <a:rPr lang="pt-BR" sz="1600" dirty="0">
                <a:latin typeface="Courier New" panose="02070309020205020404" pitchFamily="49" charset="0"/>
                <a:cs typeface="Courier New" panose="02070309020205020404" pitchFamily="49" charset="0"/>
              </a:rPr>
              <a:t>-todos-projetos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lw</a:t>
            </a:r>
            <a:r>
              <a:rPr lang="pt-BR" sz="1600" dirty="0">
                <a:latin typeface="Courier New" panose="02070309020205020404" pitchFamily="49" charset="0"/>
                <a:cs typeface="Courier New" panose="02070309020205020404" pitchFamily="49" charset="0"/>
              </a:rPr>
              <a:t>-controle-projetos.</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1100-exit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a:t>
            </a:r>
          </a:p>
          <a:p>
            <a:pPr marL="0" indent="0">
              <a:buNone/>
            </a:pPr>
            <a:endParaRPr lang="pt-BR" sz="2400" b="1" dirty="0" smtClean="0"/>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315993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Dead</a:t>
            </a:r>
            <a:r>
              <a:rPr lang="pt-BR" i="1" dirty="0" smtClean="0"/>
              <a:t> Data</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O Net Express possui um recurso que permite verificar as variáveis declaradas no programa que não estão sendo utilizadas. Deve-se fazer esta verificação sempre que for necessário fazer alguma manutenção em algum </a:t>
            </a:r>
            <a:r>
              <a:rPr lang="pt-BR" sz="2200" dirty="0" smtClean="0"/>
              <a:t>programa.</a:t>
            </a:r>
          </a:p>
          <a:p>
            <a:pPr marL="0" indent="0" algn="just">
              <a:buNone/>
            </a:pPr>
            <a:endParaRPr lang="pt-BR" sz="2200" dirty="0"/>
          </a:p>
          <a:p>
            <a:pPr marL="0" indent="0" algn="just">
              <a:buNone/>
            </a:pPr>
            <a:r>
              <a:rPr lang="pt-BR" sz="2200" dirty="0" smtClean="0"/>
              <a:t>Esta </a:t>
            </a:r>
            <a:r>
              <a:rPr lang="pt-BR" sz="2200" dirty="0"/>
              <a:t>opção está em </a:t>
            </a:r>
            <a:r>
              <a:rPr lang="pt-BR" sz="2200" i="1" dirty="0" err="1"/>
              <a:t>Search</a:t>
            </a:r>
            <a:r>
              <a:rPr lang="pt-BR" sz="2200" i="1" dirty="0"/>
              <a:t>/Show COBOL </a:t>
            </a:r>
            <a:r>
              <a:rPr lang="pt-BR" sz="2200" i="1" dirty="0" err="1"/>
              <a:t>Reports</a:t>
            </a:r>
            <a:r>
              <a:rPr lang="pt-BR" sz="2200" i="1" dirty="0"/>
              <a:t>/</a:t>
            </a:r>
            <a:r>
              <a:rPr lang="pt-BR" sz="2200" i="1" dirty="0" err="1"/>
              <a:t>Dead</a:t>
            </a:r>
            <a:r>
              <a:rPr lang="pt-BR" sz="2200" i="1" dirty="0"/>
              <a:t> Data</a:t>
            </a:r>
            <a:r>
              <a:rPr lang="pt-BR" sz="2200" dirty="0"/>
              <a:t>. </a:t>
            </a:r>
            <a:endParaRPr lang="pt-BR" sz="2200" dirty="0" smtClean="0"/>
          </a:p>
          <a:p>
            <a:pPr marL="0" indent="0" algn="just">
              <a:buNone/>
            </a:pPr>
            <a:endParaRPr lang="pt-BR" sz="2200" dirty="0" smtClean="0"/>
          </a:p>
          <a:p>
            <a:pPr marL="0" indent="0" algn="just">
              <a:buNone/>
            </a:pPr>
            <a:r>
              <a:rPr lang="pt-BR" sz="2200" dirty="0" smtClean="0"/>
              <a:t>Recomenda-se</a:t>
            </a:r>
            <a:r>
              <a:rPr lang="pt-BR" sz="2200" dirty="0"/>
              <a:t>, primeiramente, comentar as variáveis apontadas como não utilizadas e compilar o programa. Se não ocorrer erro, as mesmas podem ser removidas.</a:t>
            </a:r>
          </a:p>
          <a:p>
            <a:pPr marL="0" indent="0">
              <a:buNone/>
            </a:pPr>
            <a:endParaRPr lang="pt-BR" sz="2200" b="1" dirty="0" smtClean="0"/>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181410638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Diretivas DOS/UNIX</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Devem ser utilizadas para comandos que funcionam somente no UNIX e para nomes/diretórios de arquivos específicos para o UNIX, como por exemplo, um arquivo de importação ou exportação</a:t>
            </a:r>
            <a:r>
              <a:rPr lang="pt-BR" sz="2200" dirty="0" smtClean="0"/>
              <a:t>.</a:t>
            </a:r>
          </a:p>
          <a:p>
            <a:pPr marL="0" indent="0" algn="just">
              <a:buNone/>
            </a:pPr>
            <a:endParaRPr lang="pt-BR" sz="2200" dirty="0"/>
          </a:p>
          <a:p>
            <a:pPr marL="0" indent="0" algn="just">
              <a:buNone/>
            </a:pPr>
            <a:r>
              <a:rPr lang="pt-BR" sz="2200" dirty="0"/>
              <a:t>Quando um programa é "filtrado", o </a:t>
            </a:r>
            <a:r>
              <a:rPr lang="pt-BR" sz="2200" dirty="0" err="1"/>
              <a:t>FonteSeguro</a:t>
            </a:r>
            <a:r>
              <a:rPr lang="pt-BR" sz="2200" dirty="0"/>
              <a:t> comenta as linhas que possuem a diretiva *&gt;DOS e remove o comentário das linhas que possuem a diretiva *&gt;UNIX, ou seja, o mesmo programa funciona de forma distinta em WINDOWS/UNIX.</a:t>
            </a:r>
          </a:p>
          <a:p>
            <a:pPr marL="0" indent="0">
              <a:buNone/>
            </a:pPr>
            <a:endParaRPr lang="pt-BR" sz="2200" b="1" dirty="0" smtClean="0"/>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210575737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lgn="just">
              <a:buNone/>
            </a:pPr>
            <a:r>
              <a:rPr lang="pt-BR" sz="2200" b="1" dirty="0"/>
              <a:t>Sintaxe da Linha UNIX: </a:t>
            </a:r>
            <a:r>
              <a:rPr lang="pt-BR" sz="2200" dirty="0" smtClean="0"/>
              <a:t>Na </a:t>
            </a:r>
            <a:r>
              <a:rPr lang="pt-BR" sz="2200" dirty="0"/>
              <a:t>coluna 7 fica o primeiro comentário. Na sequência insere-se os comandos. Na coluna 71 repete-se o comentário seguido da palavra UNIX (maiúsculo</a:t>
            </a:r>
            <a:r>
              <a:rPr lang="pt-BR" sz="2200" dirty="0" smtClean="0"/>
              <a:t>).</a:t>
            </a:r>
          </a:p>
          <a:p>
            <a:pPr marL="0" indent="0" algn="just">
              <a:buNone/>
            </a:pPr>
            <a:endParaRPr lang="pt-BR" sz="2200" dirty="0"/>
          </a:p>
          <a:p>
            <a:pPr marL="0" indent="0" algn="just">
              <a:buNone/>
            </a:pPr>
            <a:r>
              <a:rPr lang="pt-BR" sz="2200" b="1" dirty="0"/>
              <a:t>Sintaxe da Linha WINDOWS: </a:t>
            </a:r>
            <a:endParaRPr lang="pt-BR" sz="2200" dirty="0" smtClean="0"/>
          </a:p>
          <a:p>
            <a:pPr marL="0" indent="0" algn="just">
              <a:buNone/>
            </a:pPr>
            <a:r>
              <a:rPr lang="pt-BR" sz="2200" dirty="0" smtClean="0"/>
              <a:t>Inicia-se com os comandos normalmente. Na coluna 71 insere-se o comentário seguido da palavra DOS (maiúsculo).</a:t>
            </a:r>
          </a:p>
          <a:p>
            <a:pPr marL="0" indent="0">
              <a:buNone/>
            </a:pPr>
            <a:endParaRPr lang="pt-BR" sz="2400" b="1" dirty="0" smtClean="0"/>
          </a:p>
          <a:p>
            <a:pPr marL="0" indent="0">
              <a:buNone/>
            </a:pPr>
            <a:r>
              <a:rPr lang="pt-BR" sz="2400" b="1" dirty="0" smtClean="0"/>
              <a:t>Exemplo:</a:t>
            </a:r>
            <a:endParaRPr lang="pt-BR" sz="2400" dirty="0" smtClean="0"/>
          </a:p>
          <a:p>
            <a:pPr marL="0" indent="0">
              <a:buNone/>
            </a:pPr>
            <a:r>
              <a:rPr lang="pt-BR" sz="1600" dirty="0" smtClean="0">
                <a:latin typeface="Courier New" panose="02070309020205020404" pitchFamily="49" charset="0"/>
                <a:cs typeface="Courier New" panose="02070309020205020404" pitchFamily="49" charset="0"/>
              </a:rPr>
              <a:t>*&gt; </a:t>
            </a:r>
            <a:r>
              <a:rPr lang="pt-BR" sz="1600" dirty="0">
                <a:latin typeface="Courier New" panose="02070309020205020404" pitchFamily="49" charset="0"/>
                <a:cs typeface="Courier New" panose="02070309020205020404" pitchFamily="49" charset="0"/>
              </a:rPr>
              <a:t>... linha do UNIX ...                     *&gt;UNIX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linha do WINDOWS ...                  *&gt;DOS</a:t>
            </a:r>
          </a:p>
          <a:p>
            <a:pPr marL="0" indent="0">
              <a:buNone/>
            </a:pPr>
            <a:endParaRPr lang="pt-BR" sz="2400" b="1" dirty="0" smtClean="0"/>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6" name="Texto explicativo retangular com cantos arredondados 5"/>
          <p:cNvSpPr/>
          <p:nvPr/>
        </p:nvSpPr>
        <p:spPr>
          <a:xfrm>
            <a:off x="4932040" y="4221088"/>
            <a:ext cx="1213103" cy="288032"/>
          </a:xfrm>
          <a:prstGeom prst="wedgeRoundRectCallout">
            <a:avLst>
              <a:gd name="adj1" fmla="val 58419"/>
              <a:gd name="adj2" fmla="val 125184"/>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Coluna 71</a:t>
            </a:r>
            <a:endParaRPr lang="pt-BR" sz="1400" b="1" dirty="0">
              <a:solidFill>
                <a:schemeClr val="tx1"/>
              </a:solidFill>
            </a:endParaRPr>
          </a:p>
        </p:txBody>
      </p:sp>
      <p:sp>
        <p:nvSpPr>
          <p:cNvPr id="7" name="Texto explicativo retangular com cantos arredondados 6"/>
          <p:cNvSpPr/>
          <p:nvPr/>
        </p:nvSpPr>
        <p:spPr>
          <a:xfrm>
            <a:off x="679358" y="5372291"/>
            <a:ext cx="1213103" cy="288032"/>
          </a:xfrm>
          <a:prstGeom prst="wedgeRoundRectCallout">
            <a:avLst>
              <a:gd name="adj1" fmla="val -38116"/>
              <a:gd name="adj2" fmla="val -22012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Coluna 7</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21735410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Display</a:t>
            </a:r>
            <a:r>
              <a:rPr lang="pt-BR" dirty="0" smtClean="0"/>
              <a:t> em Exportadores e Importadores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smtClean="0"/>
              <a:t>Para </a:t>
            </a:r>
            <a:r>
              <a:rPr lang="pt-BR" sz="2200" dirty="0"/>
              <a:t>dar </a:t>
            </a:r>
            <a:r>
              <a:rPr lang="pt-BR" sz="2200" i="1" dirty="0"/>
              <a:t>display</a:t>
            </a:r>
            <a:r>
              <a:rPr lang="pt-BR" sz="2200" dirty="0"/>
              <a:t> em programas de exportação e importação são utilizados os campos “Etapa” e “Processo”.</a:t>
            </a:r>
          </a:p>
          <a:p>
            <a:pPr marL="0" indent="0">
              <a:buNone/>
            </a:pPr>
            <a:endParaRPr lang="pt-BR" sz="2200" b="1" dirty="0" smtClean="0"/>
          </a:p>
          <a:p>
            <a:pPr marL="0" indent="0">
              <a:buNone/>
            </a:pPr>
            <a:endParaRPr lang="pt-BR" sz="2200" dirty="0">
              <a:latin typeface="+mj-lt"/>
            </a:endParaRPr>
          </a:p>
        </p:txBody>
      </p:sp>
      <p:pic>
        <p:nvPicPr>
          <p:cNvPr id="4" name="Imagem 3" descr="imagem5.bmp"/>
          <p:cNvPicPr>
            <a:picLocks noChangeAspect="1"/>
          </p:cNvPicPr>
          <p:nvPr/>
        </p:nvPicPr>
        <p:blipFill>
          <a:blip r:embed="rId4" cstate="print"/>
          <a:stretch>
            <a:fillRect/>
          </a:stretch>
        </p:blipFill>
        <p:spPr>
          <a:xfrm>
            <a:off x="905079" y="2636912"/>
            <a:ext cx="7333841" cy="2624455"/>
          </a:xfrm>
          <a:prstGeom prst="rect">
            <a:avLst/>
          </a:prstGeom>
          <a:ln w="6350">
            <a:solidFill>
              <a:schemeClr val="tx1"/>
            </a:solidFill>
          </a:ln>
        </p:spPr>
      </p:pic>
    </p:spTree>
    <p:custDataLst>
      <p:tags r:id="rId1"/>
    </p:custDataLst>
    <p:extLst>
      <p:ext uri="{BB962C8B-B14F-4D97-AF65-F5344CB8AC3E}">
        <p14:creationId xmlns:p14="http://schemas.microsoft.com/office/powerpoint/2010/main" val="131352062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Display</a:t>
            </a:r>
            <a:r>
              <a:rPr lang="pt-BR" dirty="0" smtClean="0"/>
              <a:t> em Programas Assíncronos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Nos programas assíncronos, utiliza-se os campos “Etapa”, “Processo”, “Última Atividade”, “</a:t>
            </a:r>
            <a:r>
              <a:rPr lang="pt-BR" sz="2200" i="1" dirty="0"/>
              <a:t>Log</a:t>
            </a:r>
            <a:r>
              <a:rPr lang="pt-BR" sz="2200" dirty="0"/>
              <a:t> do Processo” e ”</a:t>
            </a:r>
            <a:r>
              <a:rPr lang="pt-BR" sz="2200" i="1" dirty="0"/>
              <a:t>Status</a:t>
            </a:r>
            <a:r>
              <a:rPr lang="pt-BR" sz="2200" dirty="0"/>
              <a:t>” e a rotina 9000-display-loop, a qual está no </a:t>
            </a:r>
            <a:r>
              <a:rPr lang="pt-BR" sz="2200" i="1" dirty="0" err="1"/>
              <a:t>copy</a:t>
            </a:r>
            <a:r>
              <a:rPr lang="pt-BR" sz="2200" dirty="0"/>
              <a:t> PCP8004.cpy. </a:t>
            </a:r>
          </a:p>
          <a:p>
            <a:pPr marL="0" indent="0">
              <a:buNone/>
            </a:pPr>
            <a:endParaRPr lang="pt-BR" sz="2400" b="1" dirty="0" smtClean="0"/>
          </a:p>
          <a:p>
            <a:pPr marL="0" indent="0">
              <a:buNone/>
            </a:pPr>
            <a:endParaRPr lang="pt-BR" sz="2400" b="1" dirty="0" smtClean="0"/>
          </a:p>
          <a:p>
            <a:pPr marL="0" indent="0">
              <a:buNone/>
            </a:pPr>
            <a:r>
              <a:rPr lang="pt-BR" sz="2400" b="1" dirty="0" smtClean="0"/>
              <a:t>ATENÇÃO!</a:t>
            </a:r>
          </a:p>
          <a:p>
            <a:pPr marL="0" indent="0" algn="just">
              <a:buNone/>
            </a:pPr>
            <a:r>
              <a:rPr lang="pt-BR" sz="2200" dirty="0" smtClean="0"/>
              <a:t>Os </a:t>
            </a:r>
            <a:r>
              <a:rPr lang="pt-BR" sz="2200" dirty="0"/>
              <a:t>erros não podem ser reportados através da rotina 8000-mensagem; devem ser armazenados em um arquivo de </a:t>
            </a:r>
            <a:r>
              <a:rPr lang="pt-BR" sz="2200" i="1" dirty="0"/>
              <a:t>log</a:t>
            </a:r>
            <a:r>
              <a:rPr lang="pt-BR" sz="2200" dirty="0"/>
              <a:t>, o qual será mostrado após o término do processo ou se o usuário clicar no botão “Exibir Log</a:t>
            </a:r>
            <a:r>
              <a:rPr lang="pt-BR" sz="2200" dirty="0" smtClean="0"/>
              <a:t>”.</a:t>
            </a:r>
            <a:endParaRPr lang="pt-BR" sz="2200" b="1" dirty="0" smtClean="0"/>
          </a:p>
          <a:p>
            <a:pPr marL="0" indent="0">
              <a:buNone/>
            </a:pPr>
            <a:endParaRPr lang="pt-BR" sz="2200" b="1" dirty="0" smtClean="0"/>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769074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Conteúdo 9"/>
          <p:cNvSpPr>
            <a:spLocks noGrp="1"/>
          </p:cNvSpPr>
          <p:nvPr>
            <p:ph sz="quarter" idx="10"/>
          </p:nvPr>
        </p:nvSpPr>
        <p:spPr/>
        <p:txBody>
          <a:bodyPr/>
          <a:lstStyle/>
          <a:p>
            <a:pPr marL="0" indent="0">
              <a:buNone/>
            </a:pPr>
            <a:r>
              <a:rPr lang="pt-BR" sz="1800" b="1" dirty="0" smtClean="0"/>
              <a:t>Cadastros</a:t>
            </a:r>
            <a:endParaRPr lang="pt-BR" sz="1800" b="1" dirty="0"/>
          </a:p>
        </p:txBody>
      </p:sp>
      <p:sp>
        <p:nvSpPr>
          <p:cNvPr id="11" name="Espaço Reservado para Conteúdo 10"/>
          <p:cNvSpPr>
            <a:spLocks noGrp="1"/>
          </p:cNvSpPr>
          <p:nvPr>
            <p:ph sz="quarter" idx="11"/>
          </p:nvPr>
        </p:nvSpPr>
        <p:spPr/>
        <p:txBody>
          <a:bodyPr/>
          <a:lstStyle/>
          <a:p>
            <a:pPr marL="0" indent="0">
              <a:buNone/>
            </a:pPr>
            <a:r>
              <a:rPr lang="pt-BR" sz="1800" b="1" dirty="0"/>
              <a:t>Pesquisas</a:t>
            </a:r>
          </a:p>
        </p:txBody>
      </p:sp>
      <p:sp>
        <p:nvSpPr>
          <p:cNvPr id="12" name="Espaço Reservado para Conteúdo 11"/>
          <p:cNvSpPr>
            <a:spLocks noGrp="1"/>
          </p:cNvSpPr>
          <p:nvPr>
            <p:ph sz="quarter" idx="12"/>
          </p:nvPr>
        </p:nvSpPr>
        <p:spPr/>
        <p:txBody>
          <a:bodyPr/>
          <a:lstStyle/>
          <a:p>
            <a:pPr marL="0" indent="0">
              <a:buNone/>
            </a:pPr>
            <a:r>
              <a:rPr lang="pt-BR" sz="1800" b="1" dirty="0" smtClean="0"/>
              <a:t>Relatórios</a:t>
            </a:r>
            <a:endParaRPr lang="pt-BR" sz="1800" b="1" dirty="0"/>
          </a:p>
        </p:txBody>
      </p:sp>
      <p:sp>
        <p:nvSpPr>
          <p:cNvPr id="15" name="Espaço Reservado para Conteúdo 14"/>
          <p:cNvSpPr>
            <a:spLocks noGrp="1"/>
          </p:cNvSpPr>
          <p:nvPr>
            <p:ph sz="quarter" idx="15"/>
          </p:nvPr>
        </p:nvSpPr>
        <p:spPr>
          <a:ln>
            <a:noFill/>
          </a:ln>
        </p:spPr>
        <p:txBody>
          <a:bodyPr/>
          <a:lstStyle/>
          <a:p>
            <a:pPr lvl="0"/>
            <a:endParaRPr lang="pt-BR" sz="1800" b="1" dirty="0" smtClean="0"/>
          </a:p>
          <a:p>
            <a:pPr lvl="0"/>
            <a:r>
              <a:rPr lang="pt-BR" sz="2000" dirty="0"/>
              <a:t>0000-controle</a:t>
            </a:r>
          </a:p>
          <a:p>
            <a:pPr lvl="0"/>
            <a:r>
              <a:rPr lang="pt-BR" sz="2000" dirty="0"/>
              <a:t>1000-inicializacao</a:t>
            </a:r>
          </a:p>
          <a:p>
            <a:pPr lvl="0"/>
            <a:r>
              <a:rPr lang="pt-BR" sz="2000" dirty="0"/>
              <a:t>1100-monta-projeto</a:t>
            </a:r>
          </a:p>
          <a:p>
            <a:pPr lvl="0"/>
            <a:r>
              <a:rPr lang="pt-BR" sz="2000" dirty="0"/>
              <a:t>2000-processamento</a:t>
            </a:r>
          </a:p>
          <a:p>
            <a:pPr lvl="0"/>
            <a:r>
              <a:rPr lang="pt-BR" sz="2000" dirty="0"/>
              <a:t>2000-controle-programa</a:t>
            </a:r>
          </a:p>
          <a:p>
            <a:pPr lvl="0"/>
            <a:r>
              <a:rPr lang="pt-BR" sz="2000" dirty="0"/>
              <a:t>2100-parametros-relatorio </a:t>
            </a:r>
          </a:p>
          <a:p>
            <a:pPr lvl="0"/>
            <a:r>
              <a:rPr lang="pt-BR" sz="2000" dirty="0" smtClean="0"/>
              <a:t>2200-iniciar-relatorio</a:t>
            </a:r>
            <a:r>
              <a:rPr lang="pt-BR" sz="1800" b="1" dirty="0" smtClean="0"/>
              <a:t> </a:t>
            </a:r>
            <a:endParaRPr lang="pt-BR" sz="1800" dirty="0" smtClean="0"/>
          </a:p>
          <a:p>
            <a:r>
              <a:rPr lang="pt-BR" sz="1800" dirty="0" smtClean="0"/>
              <a:t>2999-controle-frame</a:t>
            </a:r>
          </a:p>
          <a:p>
            <a:endParaRPr lang="pt-BR" sz="1800" dirty="0"/>
          </a:p>
        </p:txBody>
      </p:sp>
      <p:sp>
        <p:nvSpPr>
          <p:cNvPr id="33" name="Retângulo 32"/>
          <p:cNvSpPr/>
          <p:nvPr/>
        </p:nvSpPr>
        <p:spPr>
          <a:xfrm>
            <a:off x="4688448" y="1128478"/>
            <a:ext cx="3816424"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ct val="20000"/>
              </a:spcBef>
              <a:buFont typeface="Arial" charset="0"/>
              <a:buChar char="•"/>
            </a:pPr>
            <a:r>
              <a:rPr lang="pt-BR" sz="2000" dirty="0" smtClean="0">
                <a:solidFill>
                  <a:schemeClr val="tx1"/>
                </a:solidFill>
              </a:rPr>
              <a:t>3000-finalizacao</a:t>
            </a:r>
            <a:endParaRPr lang="pt-BR" sz="2000" dirty="0">
              <a:solidFill>
                <a:schemeClr val="tx1"/>
              </a:solidFill>
            </a:endParaRPr>
          </a:p>
          <a:p>
            <a:pPr marL="342900" indent="-342900">
              <a:spcBef>
                <a:spcPct val="20000"/>
              </a:spcBef>
              <a:buFont typeface="Arial" charset="0"/>
              <a:buChar char="•"/>
            </a:pPr>
            <a:r>
              <a:rPr lang="pt-BR" sz="2000" dirty="0">
                <a:solidFill>
                  <a:schemeClr val="tx1"/>
                </a:solidFill>
              </a:rPr>
              <a:t>8000-tela</a:t>
            </a:r>
          </a:p>
          <a:p>
            <a:pPr marL="342900" indent="-342900">
              <a:spcBef>
                <a:spcPct val="20000"/>
              </a:spcBef>
              <a:buFont typeface="Arial" charset="0"/>
              <a:buChar char="•"/>
            </a:pPr>
            <a:r>
              <a:rPr lang="pt-BR" sz="2000" dirty="0">
                <a:solidFill>
                  <a:schemeClr val="tx1"/>
                </a:solidFill>
              </a:rPr>
              <a:t>8500-controles-tela</a:t>
            </a:r>
          </a:p>
          <a:p>
            <a:pPr marL="342900" indent="-342900">
              <a:spcBef>
                <a:spcPct val="20000"/>
              </a:spcBef>
              <a:buFont typeface="Arial" charset="0"/>
              <a:buChar char="•"/>
            </a:pPr>
            <a:r>
              <a:rPr lang="pt-BR" sz="2000" dirty="0">
                <a:solidFill>
                  <a:schemeClr val="tx1"/>
                </a:solidFill>
              </a:rPr>
              <a:t>8500-move-dados-volta-tela</a:t>
            </a:r>
          </a:p>
          <a:p>
            <a:pPr marL="342900" indent="-342900">
              <a:spcBef>
                <a:spcPct val="20000"/>
              </a:spcBef>
              <a:buFont typeface="Arial" charset="0"/>
              <a:buChar char="•"/>
            </a:pPr>
            <a:r>
              <a:rPr lang="pt-BR" sz="2000" dirty="0">
                <a:solidFill>
                  <a:schemeClr val="tx1"/>
                </a:solidFill>
              </a:rPr>
              <a:t>9000-cabecalho</a:t>
            </a:r>
          </a:p>
          <a:p>
            <a:pPr marL="342900" indent="-342900">
              <a:spcBef>
                <a:spcPct val="20000"/>
              </a:spcBef>
              <a:buFont typeface="Arial" charset="0"/>
              <a:buChar char="•"/>
            </a:pPr>
            <a:r>
              <a:rPr lang="pt-BR" sz="2000" dirty="0">
                <a:solidFill>
                  <a:schemeClr val="tx1"/>
                </a:solidFill>
              </a:rPr>
              <a:t>9999-abortar</a:t>
            </a: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p:txBody>
      </p:sp>
      <p:sp>
        <p:nvSpPr>
          <p:cNvPr id="16" name="Espaço Reservado para Conteúdo 12"/>
          <p:cNvSpPr>
            <a:spLocks noGrp="1"/>
          </p:cNvSpPr>
          <p:nvPr>
            <p:ph sz="quarter" idx="13"/>
          </p:nvPr>
        </p:nvSpPr>
        <p:spPr>
          <a:xfrm>
            <a:off x="5392986" y="518120"/>
            <a:ext cx="1416050" cy="609600"/>
          </a:xfrm>
        </p:spPr>
        <p:txBody>
          <a:bodyPr/>
          <a:lstStyle/>
          <a:p>
            <a:pPr marL="0" indent="0">
              <a:buNone/>
            </a:pPr>
            <a:r>
              <a:rPr lang="pt-BR" sz="1800" b="1" dirty="0" smtClean="0"/>
              <a:t>Relatórios multi-frame</a:t>
            </a:r>
            <a:endParaRPr lang="pt-BR" sz="1800" b="1" dirty="0"/>
          </a:p>
        </p:txBody>
      </p:sp>
      <p:sp>
        <p:nvSpPr>
          <p:cNvPr id="17" name="Espaço Reservado para Conteúdo 13"/>
          <p:cNvSpPr>
            <a:spLocks noGrp="1"/>
          </p:cNvSpPr>
          <p:nvPr>
            <p:ph sz="quarter" idx="14"/>
          </p:nvPr>
        </p:nvSpPr>
        <p:spPr>
          <a:xfrm>
            <a:off x="6901111" y="518120"/>
            <a:ext cx="1416050" cy="609600"/>
          </a:xfrm>
        </p:spPr>
        <p:txBody>
          <a:bodyPr/>
          <a:lstStyle/>
          <a:p>
            <a:pPr marL="0" indent="0">
              <a:buNone/>
            </a:pPr>
            <a:r>
              <a:rPr lang="pt-BR" sz="1800" b="1" dirty="0" smtClean="0"/>
              <a:t>Programas assíncronos</a:t>
            </a:r>
            <a:endParaRPr lang="pt-BR" sz="1800" b="1" dirty="0"/>
          </a:p>
        </p:txBody>
      </p:sp>
    </p:spTree>
    <p:custDataLst>
      <p:tags r:id="rId1"/>
    </p:custDataLst>
    <p:extLst>
      <p:ext uri="{BB962C8B-B14F-4D97-AF65-F5344CB8AC3E}">
        <p14:creationId xmlns:p14="http://schemas.microsoft.com/office/powerpoint/2010/main" val="4886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Exemplo</a:t>
            </a:r>
            <a:endParaRPr lang="pt-BR" dirty="0">
              <a:solidFill>
                <a:schemeClr val="bg1"/>
              </a:solidFill>
            </a:endParaRPr>
          </a:p>
        </p:txBody>
      </p:sp>
      <p:sp>
        <p:nvSpPr>
          <p:cNvPr id="12" name="Espaço Reservado para Conteúdo 11"/>
          <p:cNvSpPr>
            <a:spLocks noGrp="1"/>
          </p:cNvSpPr>
          <p:nvPr>
            <p:ph idx="1"/>
          </p:nvPr>
        </p:nvSpPr>
        <p:spPr/>
        <p:txBody>
          <a:bodyPr/>
          <a:lstStyle/>
          <a:p>
            <a:endParaRPr lang="pt-BR" dirty="0"/>
          </a:p>
        </p:txBody>
      </p:sp>
      <p:pic>
        <p:nvPicPr>
          <p:cNvPr id="15" name="Imagem 14" descr="imagem6.bmp"/>
          <p:cNvPicPr>
            <a:picLocks/>
          </p:cNvPicPr>
          <p:nvPr/>
        </p:nvPicPr>
        <p:blipFill>
          <a:blip r:embed="rId4" cstate="print"/>
          <a:stretch>
            <a:fillRect/>
          </a:stretch>
        </p:blipFill>
        <p:spPr>
          <a:xfrm>
            <a:off x="238367" y="1412776"/>
            <a:ext cx="8667266" cy="3836508"/>
          </a:xfrm>
          <a:prstGeom prst="rect">
            <a:avLst/>
          </a:prstGeom>
          <a:ln w="6350">
            <a:solidFill>
              <a:schemeClr val="tx1"/>
            </a:solidFill>
          </a:ln>
        </p:spPr>
      </p:pic>
    </p:spTree>
    <p:custDataLst>
      <p:tags r:id="rId1"/>
    </p:custDataLst>
    <p:extLst>
      <p:ext uri="{BB962C8B-B14F-4D97-AF65-F5344CB8AC3E}">
        <p14:creationId xmlns:p14="http://schemas.microsoft.com/office/powerpoint/2010/main" val="121447828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Display</a:t>
            </a:r>
            <a:r>
              <a:rPr lang="pt-BR" dirty="0" smtClean="0"/>
              <a:t> em Relatórios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smtClean="0"/>
              <a:t>Utiliza-se a janela “Processando” para dar </a:t>
            </a:r>
            <a:r>
              <a:rPr lang="pt-BR" sz="2200" i="1" dirty="0" smtClean="0"/>
              <a:t>display</a:t>
            </a:r>
            <a:r>
              <a:rPr lang="pt-BR" sz="2200" dirty="0" smtClean="0"/>
              <a:t> em relatórios, com a finalidade de mostrar ao usuário que o processo está em andamento. Deve-se chamar a seção 9000-mostra-display para atualizar o processo.</a:t>
            </a:r>
          </a:p>
          <a:p>
            <a:pPr marL="0" indent="0" algn="just">
              <a:buNone/>
            </a:pPr>
            <a:endParaRPr lang="pt-BR" sz="2200" dirty="0" smtClean="0"/>
          </a:p>
          <a:p>
            <a:pPr marL="0" indent="0">
              <a:buNone/>
            </a:pPr>
            <a:endParaRPr lang="pt-BR" sz="2200" b="1" dirty="0" smtClean="0"/>
          </a:p>
          <a:p>
            <a:pPr marL="0" indent="0">
              <a:buNone/>
            </a:pPr>
            <a:endParaRPr lang="pt-BR" sz="2200" dirty="0">
              <a:latin typeface="+mj-lt"/>
            </a:endParaRPr>
          </a:p>
        </p:txBody>
      </p:sp>
      <p:pic>
        <p:nvPicPr>
          <p:cNvPr id="14" name="Imagem 13" descr="imagem4.bmp"/>
          <p:cNvPicPr>
            <a:picLocks noChangeAspect="1"/>
          </p:cNvPicPr>
          <p:nvPr/>
        </p:nvPicPr>
        <p:blipFill>
          <a:blip r:embed="rId4" cstate="print"/>
          <a:stretch>
            <a:fillRect/>
          </a:stretch>
        </p:blipFill>
        <p:spPr>
          <a:xfrm>
            <a:off x="1953364" y="3371080"/>
            <a:ext cx="5237271" cy="1876690"/>
          </a:xfrm>
          <a:prstGeom prst="rect">
            <a:avLst/>
          </a:prstGeom>
          <a:ln>
            <a:solidFill>
              <a:schemeClr val="tx1"/>
            </a:solidFill>
          </a:ln>
        </p:spPr>
      </p:pic>
    </p:spTree>
    <p:custDataLst>
      <p:tags r:id="rId1"/>
    </p:custDataLst>
    <p:extLst>
      <p:ext uri="{BB962C8B-B14F-4D97-AF65-F5344CB8AC3E}">
        <p14:creationId xmlns:p14="http://schemas.microsoft.com/office/powerpoint/2010/main" val="370521018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perform </a:t>
            </a:r>
            <a:r>
              <a:rPr lang="en-US" sz="1600" dirty="0">
                <a:latin typeface="Courier New" panose="02070309020205020404" pitchFamily="49" charset="0"/>
                <a:cs typeface="Courier New" panose="02070309020205020404" pitchFamily="49" charset="0"/>
              </a:rPr>
              <a:t>until not </a:t>
            </a:r>
            <a:r>
              <a:rPr lang="en-US" sz="1600" dirty="0" err="1" smtClean="0">
                <a:latin typeface="Courier New" panose="02070309020205020404" pitchFamily="49" charset="0"/>
                <a:cs typeface="Courier New" panose="02070309020205020404" pitchFamily="49" charset="0"/>
              </a:rPr>
              <a:t>ws</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operacao</a:t>
            </a:r>
            <a:r>
              <a:rPr lang="en-US" sz="1600" dirty="0" smtClean="0">
                <a:latin typeface="Courier New" panose="02070309020205020404" pitchFamily="49" charset="0"/>
                <a:cs typeface="Courier New" panose="02070309020205020404" pitchFamily="49" charset="0"/>
              </a:rPr>
              <a:t>-ok</a:t>
            </a:r>
            <a:endParaRPr lang="pt-BR" sz="1600" dirty="0">
              <a:latin typeface="Courier New" panose="02070309020205020404" pitchFamily="49" charset="0"/>
              <a:cs typeface="Courier New" panose="02070309020205020404" pitchFamily="49" charset="0"/>
            </a:endParaRPr>
          </a:p>
          <a:p>
            <a:pPr marL="0" indent="0">
              <a:buNone/>
            </a:pPr>
            <a:r>
              <a:rPr lang="pt-BR" sz="1600" dirty="0" err="1" smtClean="0">
                <a:latin typeface="Courier New" panose="02070309020205020404" pitchFamily="49" charset="0"/>
                <a:cs typeface="Courier New" panose="02070309020205020404" pitchFamily="49" charset="0"/>
              </a:rPr>
              <a:t>or</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ftpmc</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codigo</a:t>
            </a:r>
            <a:r>
              <a:rPr lang="pt-BR" sz="1600" dirty="0">
                <a:latin typeface="Courier New" panose="02070309020205020404" pitchFamily="49" charset="0"/>
                <a:cs typeface="Courier New" panose="02070309020205020404" pitchFamily="49" charset="0"/>
              </a:rPr>
              <a:t>-registro &lt;&gt; </a:t>
            </a:r>
            <a:r>
              <a:rPr lang="pt-BR" sz="1600" dirty="0" smtClean="0">
                <a:latin typeface="Courier New" panose="02070309020205020404" pitchFamily="49" charset="0"/>
                <a:cs typeface="Courier New" panose="02070309020205020404" pitchFamily="49" charset="0"/>
              </a:rPr>
              <a:t>10</a:t>
            </a:r>
          </a:p>
          <a:p>
            <a:pPr marL="0" indent="0">
              <a:buNone/>
            </a:pPr>
            <a:r>
              <a:rPr lang="pt-BR" sz="1600" dirty="0" err="1" smtClean="0">
                <a:latin typeface="Courier New" panose="02070309020205020404" pitchFamily="49" charset="0"/>
                <a:cs typeface="Courier New" panose="02070309020205020404" pitchFamily="49" charset="0"/>
              </a:rPr>
              <a:t>or</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ftpmc</a:t>
            </a:r>
            <a:r>
              <a:rPr lang="pt-BR" sz="1600" dirty="0" smtClean="0">
                <a:latin typeface="Courier New" panose="02070309020205020404" pitchFamily="49" charset="0"/>
                <a:cs typeface="Courier New" panose="02070309020205020404" pitchFamily="49" charset="0"/>
              </a:rPr>
              <a:t>-</a:t>
            </a:r>
            <a:r>
              <a:rPr lang="pt-BR" sz="1600" dirty="0" err="1" smtClean="0">
                <a:latin typeface="Courier New" panose="02070309020205020404" pitchFamily="49" charset="0"/>
                <a:cs typeface="Courier New" panose="02070309020205020404" pitchFamily="49" charset="0"/>
              </a:rPr>
              <a:t>cd</a:t>
            </a:r>
            <a:r>
              <a:rPr lang="pt-BR" sz="1600" dirty="0" smtClean="0">
                <a:latin typeface="Courier New" panose="02070309020205020404" pitchFamily="49" charset="0"/>
                <a:cs typeface="Courier New" panose="02070309020205020404" pitchFamily="49" charset="0"/>
              </a:rPr>
              <a:t>-empresa      &lt;&gt; </a:t>
            </a:r>
            <a:r>
              <a:rPr lang="pt-BR" sz="1600" dirty="0" err="1" smtClean="0">
                <a:latin typeface="Courier New" panose="02070309020205020404" pitchFamily="49" charset="0"/>
                <a:cs typeface="Courier New" panose="02070309020205020404" pitchFamily="49" charset="0"/>
              </a:rPr>
              <a:t>lnk</a:t>
            </a:r>
            <a:r>
              <a:rPr lang="pt-BR" sz="1600" dirty="0" smtClean="0">
                <a:latin typeface="Courier New" panose="02070309020205020404" pitchFamily="49" charset="0"/>
                <a:cs typeface="Courier New" panose="02070309020205020404" pitchFamily="49" charset="0"/>
              </a:rPr>
              <a:t>-</a:t>
            </a:r>
            <a:r>
              <a:rPr lang="pt-BR" sz="1600" dirty="0" err="1" smtClean="0">
                <a:latin typeface="Courier New" panose="02070309020205020404" pitchFamily="49" charset="0"/>
                <a:cs typeface="Courier New" panose="02070309020205020404" pitchFamily="49" charset="0"/>
              </a:rPr>
              <a:t>cd</a:t>
            </a:r>
            <a:r>
              <a:rPr lang="pt-BR" sz="1600" dirty="0" smtClean="0">
                <a:latin typeface="Courier New" panose="02070309020205020404" pitchFamily="49" charset="0"/>
                <a:cs typeface="Courier New" panose="02070309020205020404" pitchFamily="49" charset="0"/>
              </a:rPr>
              <a:t>-empresa</a:t>
            </a:r>
          </a:p>
          <a:p>
            <a:pPr marL="0" indent="0">
              <a:buNone/>
            </a:pPr>
            <a:r>
              <a:rPr lang="en-US" sz="1600" dirty="0" smtClean="0">
                <a:latin typeface="Courier New" panose="02070309020205020404" pitchFamily="49" charset="0"/>
                <a:cs typeface="Courier New" panose="02070309020205020404" pitchFamily="49" charset="0"/>
              </a:rPr>
              <a:t>or   </a:t>
            </a:r>
            <a:r>
              <a:rPr lang="en-US" sz="1600" dirty="0" err="1">
                <a:latin typeface="Courier New" panose="02070309020205020404" pitchFamily="49" charset="0"/>
                <a:cs typeface="Courier New" panose="02070309020205020404" pitchFamily="49" charset="0"/>
              </a:rPr>
              <a:t>ftpmc</a:t>
            </a:r>
            <a:r>
              <a:rPr lang="en-US" sz="1600" dirty="0">
                <a:latin typeface="Courier New" panose="02070309020205020404" pitchFamily="49" charset="0"/>
                <a:cs typeface="Courier New" panose="02070309020205020404" pitchFamily="49" charset="0"/>
              </a:rPr>
              <a:t>-cd-filial       &lt;&gt; </a:t>
            </a:r>
            <a:r>
              <a:rPr lang="en-US" sz="1600" dirty="0" err="1">
                <a:latin typeface="Courier New" panose="02070309020205020404" pitchFamily="49" charset="0"/>
                <a:cs typeface="Courier New" panose="02070309020205020404" pitchFamily="49" charset="0"/>
              </a:rPr>
              <a:t>lnk</a:t>
            </a:r>
            <a:r>
              <a:rPr lang="en-US" sz="1600" dirty="0">
                <a:latin typeface="Courier New" panose="02070309020205020404" pitchFamily="49" charset="0"/>
                <a:cs typeface="Courier New" panose="02070309020205020404" pitchFamily="49" charset="0"/>
              </a:rPr>
              <a:t>-cd-filial</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add 1                    to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contador</a:t>
            </a:r>
            <a:r>
              <a:rPr lang="en-US" sz="1600" dirty="0">
                <a:latin typeface="Courier New" panose="02070309020205020404" pitchFamily="49" charset="0"/>
                <a:cs typeface="Courier New" panose="02070309020205020404" pitchFamily="49" charset="0"/>
              </a:rPr>
              <a:t>-display</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contador</a:t>
            </a:r>
            <a:r>
              <a:rPr lang="en-US" sz="1600" dirty="0">
                <a:latin typeface="Courier New" panose="02070309020205020404" pitchFamily="49" charset="0"/>
                <a:cs typeface="Courier New" panose="02070309020205020404" pitchFamily="49" charset="0"/>
              </a:rPr>
              <a:t>-display &gt;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limite</a:t>
            </a:r>
            <a:r>
              <a:rPr lang="en-US" sz="1600" dirty="0">
                <a:latin typeface="Courier New" panose="02070309020205020404" pitchFamily="49" charset="0"/>
                <a:cs typeface="Courier New" panose="02070309020205020404" pitchFamily="49" charset="0"/>
              </a:rPr>
              <a:t>-display</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zeros</a:t>
            </a:r>
            <a:r>
              <a:rPr lang="en-US" sz="1600" dirty="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contador</a:t>
            </a:r>
            <a:r>
              <a:rPr lang="en-US" sz="1600" dirty="0">
                <a:latin typeface="Courier New" panose="02070309020205020404" pitchFamily="49" charset="0"/>
                <a:cs typeface="Courier New" panose="02070309020205020404" pitchFamily="49" charset="0"/>
              </a:rPr>
              <a:t>-display</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ftpmc-chave</a:t>
            </a:r>
            <a:r>
              <a:rPr lang="en-US" sz="1600" dirty="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chave</a:t>
            </a:r>
            <a:r>
              <a:rPr lang="en-US" sz="1600" dirty="0">
                <a:latin typeface="Courier New" panose="02070309020205020404" pitchFamily="49" charset="0"/>
                <a:cs typeface="Courier New" panose="02070309020205020404" pitchFamily="49" charset="0"/>
              </a:rPr>
              <a:t>-display</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perform 9000-mostra-display</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end-if</a:t>
            </a: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pt-BR" sz="2400" b="1" dirty="0" smtClean="0"/>
              <a:t>ATENÇÃO!</a:t>
            </a:r>
            <a:endParaRPr lang="pt-BR" sz="2400" b="1" dirty="0"/>
          </a:p>
          <a:p>
            <a:pPr marL="0" indent="0">
              <a:buNone/>
            </a:pPr>
            <a:r>
              <a:rPr lang="pt-BR" sz="2200" dirty="0"/>
              <a:t>Para fechar a janela “Processando”, deve-se </a:t>
            </a:r>
            <a:r>
              <a:rPr lang="pt-BR" sz="2200" dirty="0" smtClean="0"/>
              <a:t>chamar a </a:t>
            </a:r>
            <a:r>
              <a:rPr lang="pt-BR" sz="2200" dirty="0"/>
              <a:t>rotina 9000-fecha-janela-display, </a:t>
            </a:r>
            <a:r>
              <a:rPr lang="pt-BR" sz="2200" dirty="0" smtClean="0"/>
              <a:t>que está no </a:t>
            </a:r>
            <a:r>
              <a:rPr lang="pt-BR" sz="2200" dirty="0" err="1"/>
              <a:t>copy</a:t>
            </a:r>
            <a:r>
              <a:rPr lang="pt-BR" sz="2200" dirty="0"/>
              <a:t> </a:t>
            </a:r>
            <a:r>
              <a:rPr lang="pt-BR" sz="2200" dirty="0" smtClean="0"/>
              <a:t>PCP9002.CPY.</a:t>
            </a:r>
            <a:endParaRPr lang="pt-BR" sz="2200" dirty="0"/>
          </a:p>
          <a:p>
            <a:pPr marL="0" indent="0">
              <a:buNone/>
            </a:pPr>
            <a:endParaRPr lang="pt-BR" sz="2400" b="1" dirty="0" smtClean="0"/>
          </a:p>
          <a:p>
            <a:pPr marL="0" indent="0">
              <a:buNone/>
            </a:pPr>
            <a:endParaRPr lang="pt-BR" sz="2400" dirty="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193993999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Display</a:t>
            </a:r>
            <a:r>
              <a:rPr lang="pt-BR" dirty="0" smtClean="0"/>
              <a:t> na Atualização Diária</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400" dirty="0" smtClean="0"/>
              <a:t>Nos </a:t>
            </a:r>
            <a:r>
              <a:rPr lang="pt-BR" sz="2400" dirty="0"/>
              <a:t>subprogramas da atualização diária, deve-se utilizar a seção 8500-display-atualizacao. </a:t>
            </a:r>
          </a:p>
          <a:p>
            <a:pPr marL="0" indent="0" algn="just">
              <a:buNone/>
            </a:pPr>
            <a:endParaRPr lang="pt-BR" sz="2200" dirty="0"/>
          </a:p>
          <a:p>
            <a:pPr marL="0" indent="0">
              <a:buNone/>
            </a:pPr>
            <a:endParaRPr lang="pt-BR" sz="2200" b="1" dirty="0" smtClean="0"/>
          </a:p>
          <a:p>
            <a:pPr marL="0" indent="0">
              <a:buNone/>
            </a:pPr>
            <a:endParaRPr lang="pt-BR" sz="2200" b="1" dirty="0" smtClean="0">
              <a:latin typeface="+mj-lt"/>
            </a:endParaRPr>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241262340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perform </a:t>
            </a:r>
            <a:r>
              <a:rPr lang="en-US" sz="1600" dirty="0">
                <a:latin typeface="Courier New" panose="02070309020205020404" pitchFamily="49" charset="0"/>
                <a:cs typeface="Courier New" panose="02070309020205020404" pitchFamily="49" charset="0"/>
              </a:rPr>
              <a:t>until not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operacao</a:t>
            </a:r>
            <a:r>
              <a:rPr lang="en-US" sz="1600" dirty="0">
                <a:latin typeface="Courier New" panose="02070309020205020404" pitchFamily="49" charset="0"/>
                <a:cs typeface="Courier New" panose="02070309020205020404" pitchFamily="49" charset="0"/>
              </a:rPr>
              <a:t>-ok</a:t>
            </a:r>
            <a:endParaRPr lang="pt-BR" sz="1600" dirty="0">
              <a:latin typeface="Courier New" panose="02070309020205020404" pitchFamily="49" charset="0"/>
              <a:cs typeface="Courier New" panose="02070309020205020404" pitchFamily="49" charset="0"/>
            </a:endParaRPr>
          </a:p>
          <a:p>
            <a:pPr marL="0" indent="0">
              <a:buNone/>
            </a:pPr>
            <a:r>
              <a:rPr lang="pt-BR" sz="1600" dirty="0" err="1">
                <a:latin typeface="Courier New" panose="02070309020205020404" pitchFamily="49" charset="0"/>
                <a:cs typeface="Courier New" panose="02070309020205020404" pitchFamily="49" charset="0"/>
              </a:rPr>
              <a:t>or</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lnk</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cd</a:t>
            </a:r>
            <a:r>
              <a:rPr lang="pt-BR" sz="1600" dirty="0">
                <a:latin typeface="Courier New" panose="02070309020205020404" pitchFamily="49" charset="0"/>
                <a:cs typeface="Courier New" panose="02070309020205020404" pitchFamily="49" charset="0"/>
              </a:rPr>
              <a:t>-empresa &lt;&gt; f2500-cd-empresa</a:t>
            </a:r>
          </a:p>
          <a:p>
            <a:pPr marL="0" indent="0">
              <a:buNone/>
            </a:pPr>
            <a:r>
              <a:rPr lang="en-US" sz="1600" dirty="0">
                <a:latin typeface="Courier New" panose="02070309020205020404" pitchFamily="49" charset="0"/>
                <a:cs typeface="Courier New" panose="02070309020205020404" pitchFamily="49" charset="0"/>
              </a:rPr>
              <a:t>or   </a:t>
            </a:r>
            <a:r>
              <a:rPr lang="en-US" sz="1600" dirty="0" err="1">
                <a:latin typeface="Courier New" panose="02070309020205020404" pitchFamily="49" charset="0"/>
                <a:cs typeface="Courier New" panose="02070309020205020404" pitchFamily="49" charset="0"/>
              </a:rPr>
              <a:t>lnk</a:t>
            </a:r>
            <a:r>
              <a:rPr lang="en-US" sz="1600" dirty="0">
                <a:latin typeface="Courier New" panose="02070309020205020404" pitchFamily="49" charset="0"/>
                <a:cs typeface="Courier New" panose="02070309020205020404" pitchFamily="49" charset="0"/>
              </a:rPr>
              <a:t>-cd-filial  &lt;&gt; f2500-cd-filial</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add  1                   to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contador</a:t>
            </a:r>
            <a:r>
              <a:rPr lang="en-US" sz="1600" dirty="0">
                <a:latin typeface="Courier New" panose="02070309020205020404" pitchFamily="49" charset="0"/>
                <a:cs typeface="Courier New" panose="02070309020205020404" pitchFamily="49" charset="0"/>
              </a:rPr>
              <a:t>-display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contador</a:t>
            </a:r>
            <a:r>
              <a:rPr lang="en-US" sz="1600" dirty="0">
                <a:latin typeface="Courier New" panose="02070309020205020404" pitchFamily="49" charset="0"/>
                <a:cs typeface="Courier New" panose="02070309020205020404" pitchFamily="49" charset="0"/>
              </a:rPr>
              <a:t>-display &gt;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limite</a:t>
            </a:r>
            <a:r>
              <a:rPr lang="en-US" sz="1600" dirty="0">
                <a:latin typeface="Courier New" panose="02070309020205020404" pitchFamily="49" charset="0"/>
                <a:cs typeface="Courier New" panose="02070309020205020404" pitchFamily="49" charset="0"/>
              </a:rPr>
              <a:t>-display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move spaces         to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chave</a:t>
            </a:r>
            <a:r>
              <a:rPr lang="en-US" sz="1600" dirty="0">
                <a:latin typeface="Courier New" panose="02070309020205020404" pitchFamily="49" charset="0"/>
                <a:cs typeface="Courier New" panose="02070309020205020404" pitchFamily="49" charset="0"/>
              </a:rPr>
              <a:t>-display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string f2500-cd-empresa, f2500-cd-filial,           </a:t>
            </a:r>
          </a:p>
          <a:p>
            <a:pPr marL="0" indent="0">
              <a:buNone/>
            </a:pPr>
            <a:r>
              <a:rPr lang="en-US" sz="1600" dirty="0">
                <a:latin typeface="Courier New" panose="02070309020205020404" pitchFamily="49" charset="0"/>
                <a:cs typeface="Courier New" panose="02070309020205020404" pitchFamily="49" charset="0"/>
              </a:rPr>
              <a:t>          f2500-nr-acao       into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chave</a:t>
            </a:r>
            <a:r>
              <a:rPr lang="en-US" sz="1600" dirty="0">
                <a:latin typeface="Courier New" panose="02070309020205020404" pitchFamily="49" charset="0"/>
                <a:cs typeface="Courier New" panose="02070309020205020404" pitchFamily="49" charset="0"/>
              </a:rPr>
              <a:t>-display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perform 8500-display-atualizacao                                     </a:t>
            </a:r>
            <a:r>
              <a:rPr lang="pt-BR"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end-if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pt-BR" sz="1600" b="1" dirty="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407935985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Download</a:t>
            </a:r>
            <a:r>
              <a:rPr lang="pt-BR" dirty="0" smtClean="0"/>
              <a:t> de Arquivos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400" dirty="0"/>
              <a:t>Há uma rotina de </a:t>
            </a:r>
            <a:r>
              <a:rPr lang="pt-BR" sz="2400" i="1" dirty="0"/>
              <a:t>download</a:t>
            </a:r>
            <a:r>
              <a:rPr lang="pt-BR" sz="2400" dirty="0"/>
              <a:t> de arquivo para ser utilizada no </a:t>
            </a:r>
            <a:r>
              <a:rPr lang="pt-BR" sz="2400" dirty="0" err="1"/>
              <a:t>Promax</a:t>
            </a:r>
            <a:r>
              <a:rPr lang="pt-BR" sz="2400" dirty="0"/>
              <a:t>. </a:t>
            </a:r>
            <a:r>
              <a:rPr lang="pt-BR" sz="2400" dirty="0" smtClean="0"/>
              <a:t>Esta </a:t>
            </a:r>
            <a:r>
              <a:rPr lang="pt-BR" sz="2400" dirty="0"/>
              <a:t>rotina necessita da declaração dos </a:t>
            </a:r>
            <a:r>
              <a:rPr lang="pt-BR" sz="2400" i="1" dirty="0"/>
              <a:t>copies</a:t>
            </a:r>
            <a:r>
              <a:rPr lang="pt-BR" sz="2400" dirty="0"/>
              <a:t> PCW0098.CPY e PCP0098.CPY</a:t>
            </a:r>
            <a:r>
              <a:rPr lang="pt-BR" sz="2400" dirty="0" smtClean="0"/>
              <a:t>.</a:t>
            </a:r>
          </a:p>
          <a:p>
            <a:pPr marL="0" indent="0" algn="just">
              <a:buNone/>
            </a:pPr>
            <a:endParaRPr lang="pt-BR" sz="2400" dirty="0" smtClean="0"/>
          </a:p>
          <a:p>
            <a:pPr marL="0" indent="0" algn="just">
              <a:buNone/>
            </a:pPr>
            <a:r>
              <a:rPr lang="pt-BR" sz="2400" dirty="0" smtClean="0"/>
              <a:t>Para chamá-la, é necessário que o arquivo esteja fechado.</a:t>
            </a:r>
            <a:endParaRPr lang="pt-BR" sz="2400" dirty="0"/>
          </a:p>
          <a:p>
            <a:pPr marL="0" indent="0" algn="just">
              <a:buNone/>
            </a:pPr>
            <a:endParaRPr lang="pt-BR" sz="2200" dirty="0" smtClean="0"/>
          </a:p>
          <a:p>
            <a:pPr marL="0" indent="0">
              <a:buNone/>
            </a:pPr>
            <a:endParaRPr lang="pt-BR" sz="2400" b="1" dirty="0" smtClean="0"/>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37151098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Exemplo</a:t>
            </a:r>
            <a:endParaRPr lang="pt-BR" dirty="0">
              <a:solidFill>
                <a:schemeClr val="bg1"/>
              </a:solidFill>
            </a:endParaRPr>
          </a:p>
        </p:txBody>
      </p:sp>
      <p:sp>
        <p:nvSpPr>
          <p:cNvPr id="12" name="Espaço Reservado para Conteúdo 11"/>
          <p:cNvSpPr>
            <a:spLocks noGrp="1"/>
          </p:cNvSpPr>
          <p:nvPr>
            <p:ph idx="1"/>
          </p:nvPr>
        </p:nvSpPr>
        <p:spPr/>
        <p:txBody>
          <a:bodyPr/>
          <a:lstStyle/>
          <a:p>
            <a:endParaRPr lang="pt-BR" dirty="0"/>
          </a:p>
        </p:txBody>
      </p:sp>
      <p:pic>
        <p:nvPicPr>
          <p:cNvPr id="6" name="Imagem 5" descr="imagem10"/>
          <p:cNvPicPr>
            <a:picLocks noChangeAspect="1"/>
          </p:cNvPicPr>
          <p:nvPr/>
        </p:nvPicPr>
        <p:blipFill>
          <a:blip r:embed="rId4" cstate="print"/>
          <a:srcRect/>
          <a:stretch>
            <a:fillRect/>
          </a:stretch>
        </p:blipFill>
        <p:spPr bwMode="auto">
          <a:xfrm>
            <a:off x="1539619" y="1484784"/>
            <a:ext cx="6064762" cy="4388571"/>
          </a:xfrm>
          <a:prstGeom prst="rect">
            <a:avLst/>
          </a:prstGeom>
          <a:noFill/>
          <a:ln w="6350" cmpd="sng">
            <a:solidFill>
              <a:srgbClr val="000000"/>
            </a:solidFill>
            <a:miter lim="800000"/>
            <a:headEnd/>
            <a:tailEnd/>
          </a:ln>
          <a:effectLst/>
        </p:spPr>
      </p:pic>
    </p:spTree>
    <p:custDataLst>
      <p:tags r:id="rId1"/>
    </p:custDataLst>
    <p:extLst>
      <p:ext uri="{BB962C8B-B14F-4D97-AF65-F5344CB8AC3E}">
        <p14:creationId xmlns:p14="http://schemas.microsoft.com/office/powerpoint/2010/main" val="330720171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pt-BR" sz="2200" i="1" dirty="0" err="1"/>
              <a:t>Select</a:t>
            </a:r>
            <a:r>
              <a:rPr lang="pt-BR" sz="2200" dirty="0"/>
              <a:t> e FD do Arquivo</a:t>
            </a:r>
            <a:r>
              <a:rPr lang="pt-BR" sz="2200" dirty="0" smtClean="0"/>
              <a:t>:</a:t>
            </a:r>
          </a:p>
          <a:p>
            <a:pPr marL="0" indent="0">
              <a:buNone/>
            </a:pPr>
            <a:r>
              <a:rPr lang="en-US" sz="1600" dirty="0" smtClean="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arqlog</a:t>
            </a:r>
            <a:r>
              <a:rPr lang="en-US" sz="1600" dirty="0">
                <a:latin typeface="Courier New" panose="02070309020205020404" pitchFamily="49" charset="0"/>
                <a:cs typeface="Courier New" panose="02070309020205020404" pitchFamily="49" charset="0"/>
              </a:rPr>
              <a:t> assign to disk </a:t>
            </a:r>
            <a:r>
              <a:rPr lang="en-US" sz="1600" dirty="0" err="1">
                <a:latin typeface="Courier New" panose="02070309020205020404" pitchFamily="49" charset="0"/>
                <a:cs typeface="Courier New" panose="02070309020205020404" pitchFamily="49" charset="0"/>
              </a:rPr>
              <a:t>wid-arqlog</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organization is line sequential</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lock mode    is manual</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file status  is </a:t>
            </a:r>
            <a:r>
              <a:rPr lang="en-US" sz="1600" dirty="0" err="1">
                <a:latin typeface="Courier New" panose="02070309020205020404" pitchFamily="49" charset="0"/>
                <a:cs typeface="Courier New" panose="02070309020205020404" pitchFamily="49" charset="0"/>
              </a:rPr>
              <a:t>ws-resultado-acesso</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fd</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arqlog</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01 </a:t>
            </a:r>
            <a:r>
              <a:rPr lang="en-US" sz="1600" dirty="0" err="1" smtClean="0">
                <a:latin typeface="Courier New" panose="02070309020205020404" pitchFamily="49" charset="0"/>
                <a:cs typeface="Courier New" panose="02070309020205020404" pitchFamily="49" charset="0"/>
              </a:rPr>
              <a:t>rs</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registro</a:t>
            </a:r>
            <a:r>
              <a:rPr lang="en-US" sz="1600" dirty="0" smtClean="0">
                <a:latin typeface="Courier New" panose="02070309020205020404" pitchFamily="49" charset="0"/>
                <a:cs typeface="Courier New" panose="02070309020205020404" pitchFamily="49" charset="0"/>
              </a:rPr>
              <a:t>-log</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03 </a:t>
            </a:r>
            <a:r>
              <a:rPr lang="en-US" sz="1600" dirty="0" err="1">
                <a:latin typeface="Courier New" panose="02070309020205020404" pitchFamily="49" charset="0"/>
                <a:cs typeface="Courier New" panose="02070309020205020404" pitchFamily="49" charset="0"/>
              </a:rPr>
              <a:t>rs</a:t>
            </a:r>
            <a:r>
              <a:rPr lang="en-US" sz="1600" dirty="0">
                <a:latin typeface="Courier New" panose="02070309020205020404" pitchFamily="49" charset="0"/>
                <a:cs typeface="Courier New" panose="02070309020205020404" pitchFamily="49" charset="0"/>
              </a:rPr>
              <a:t>-cd-</a:t>
            </a:r>
            <a:r>
              <a:rPr lang="en-US" sz="1600" dirty="0" err="1">
                <a:latin typeface="Courier New" panose="02070309020205020404" pitchFamily="49" charset="0"/>
                <a:cs typeface="Courier New" panose="02070309020205020404" pitchFamily="49" charset="0"/>
              </a:rPr>
              <a:t>produto</a:t>
            </a:r>
            <a:r>
              <a:rPr lang="en-US" sz="1600" dirty="0">
                <a:latin typeface="Courier New" panose="02070309020205020404" pitchFamily="49" charset="0"/>
                <a:cs typeface="Courier New" panose="02070309020205020404" pitchFamily="49" charset="0"/>
              </a:rPr>
              <a:t>                       pic 9(07).</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03 </a:t>
            </a:r>
            <a:r>
              <a:rPr lang="en-US" sz="1600" dirty="0" err="1">
                <a:latin typeface="Courier New" panose="02070309020205020404" pitchFamily="49" charset="0"/>
                <a:cs typeface="Courier New" panose="02070309020205020404" pitchFamily="49" charset="0"/>
              </a:rPr>
              <a:t>rs</a:t>
            </a:r>
            <a:r>
              <a:rPr lang="en-US" sz="1600" dirty="0">
                <a:latin typeface="Courier New" panose="02070309020205020404" pitchFamily="49" charset="0"/>
                <a:cs typeface="Courier New" panose="02070309020205020404" pitchFamily="49" charset="0"/>
              </a:rPr>
              <a:t>-ds-</a:t>
            </a:r>
            <a:r>
              <a:rPr lang="en-US" sz="1600" dirty="0" err="1">
                <a:latin typeface="Courier New" panose="02070309020205020404" pitchFamily="49" charset="0"/>
                <a:cs typeface="Courier New" panose="02070309020205020404" pitchFamily="49" charset="0"/>
              </a:rPr>
              <a:t>produto</a:t>
            </a:r>
            <a:r>
              <a:rPr lang="en-US" sz="1600" dirty="0">
                <a:latin typeface="Courier New" panose="02070309020205020404" pitchFamily="49" charset="0"/>
                <a:cs typeface="Courier New" panose="02070309020205020404" pitchFamily="49" charset="0"/>
              </a:rPr>
              <a:t>                       pic x(50).</a:t>
            </a: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40965658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pt-BR" sz="2200" dirty="0" smtClean="0"/>
              <a:t>Criação do Arquivo:</a:t>
            </a:r>
          </a:p>
          <a:p>
            <a:pPr marL="0" indent="0">
              <a:buNone/>
            </a:pPr>
            <a:endParaRPr lang="pt-BR" sz="1600" dirty="0"/>
          </a:p>
          <a:p>
            <a:pPr marL="0" indent="0">
              <a:buNone/>
            </a:pPr>
            <a:r>
              <a:rPr lang="pt-BR" sz="1600" dirty="0" smtClean="0">
                <a:latin typeface="Courier New" panose="02070309020205020404" pitchFamily="49" charset="0"/>
                <a:cs typeface="Courier New" panose="02070309020205020404" pitchFamily="49" charset="0"/>
              </a:rPr>
              <a:t>*&gt;=============================================================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2600-confirmar </a:t>
            </a:r>
            <a:r>
              <a:rPr lang="pt-BR" sz="1600" dirty="0" err="1">
                <a:latin typeface="Courier New" panose="02070309020205020404" pitchFamily="49" charset="0"/>
                <a:cs typeface="Courier New" panose="02070309020205020404" pitchFamily="49" charset="0"/>
              </a:rPr>
              <a:t>section</a:t>
            </a:r>
            <a:r>
              <a:rPr lang="pt-BR"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 2600</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string </a:t>
            </a:r>
            <a:r>
              <a:rPr lang="en-US" sz="1600" dirty="0" err="1">
                <a:latin typeface="Courier New" panose="02070309020205020404" pitchFamily="49" charset="0"/>
                <a:cs typeface="Courier New" panose="02070309020205020404" pitchFamily="49" charset="0"/>
              </a:rPr>
              <a:t>lnk-dvsPath</a:t>
            </a:r>
            <a:r>
              <a:rPr lang="en-US" sz="1600" dirty="0">
                <a:latin typeface="Courier New" panose="02070309020205020404" pitchFamily="49" charset="0"/>
                <a:cs typeface="Courier New" panose="02070309020205020404" pitchFamily="49" charset="0"/>
              </a:rPr>
              <a:t> delimited by " ", f-nm-</a:t>
            </a:r>
            <a:r>
              <a:rPr lang="en-US" sz="1600" dirty="0" err="1">
                <a:latin typeface="Courier New" panose="02070309020205020404" pitchFamily="49" charset="0"/>
                <a:cs typeface="Courier New" panose="02070309020205020404" pitchFamily="49" charset="0"/>
              </a:rPr>
              <a:t>arquivo</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into </a:t>
            </a:r>
            <a:r>
              <a:rPr lang="en-US" sz="1600" dirty="0" err="1">
                <a:latin typeface="Courier New" panose="02070309020205020404" pitchFamily="49" charset="0"/>
                <a:cs typeface="Courier New" panose="02070309020205020404" pitchFamily="49" charset="0"/>
              </a:rPr>
              <a:t>wid-arqlog</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open </a:t>
            </a:r>
            <a:r>
              <a:rPr lang="en-US" sz="1600" dirty="0">
                <a:latin typeface="Courier New" panose="02070309020205020404" pitchFamily="49" charset="0"/>
                <a:cs typeface="Courier New" panose="02070309020205020404" pitchFamily="49" charset="0"/>
              </a:rPr>
              <a:t>output </a:t>
            </a:r>
            <a:r>
              <a:rPr lang="en-US" sz="1600" dirty="0" err="1">
                <a:latin typeface="Courier New" panose="02070309020205020404" pitchFamily="49" charset="0"/>
                <a:cs typeface="Courier New" panose="02070309020205020404" pitchFamily="49" charset="0"/>
              </a:rPr>
              <a:t>arqlog</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operacao</a:t>
            </a:r>
            <a:r>
              <a:rPr lang="en-US" sz="1600" dirty="0">
                <a:latin typeface="Courier New" panose="02070309020205020404" pitchFamily="49" charset="0"/>
                <a:cs typeface="Courier New" panose="02070309020205020404" pitchFamily="49" charset="0"/>
              </a:rPr>
              <a:t>-ok</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9000-grava-cabecalho-log</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else</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           move </a:t>
            </a:r>
            <a:r>
              <a:rPr lang="pt-BR" sz="1600" dirty="0">
                <a:latin typeface="Courier New" panose="02070309020205020404" pitchFamily="49" charset="0"/>
                <a:cs typeface="Courier New" panose="02070309020205020404" pitchFamily="49" charset="0"/>
              </a:rPr>
              <a:t>"2600 - Erro na abertura do arquivo de log" </a:t>
            </a:r>
            <a:endParaRPr lang="pt-BR" sz="1600" dirty="0" smtClean="0">
              <a:latin typeface="Courier New" panose="02070309020205020404" pitchFamily="49" charset="0"/>
              <a:cs typeface="Courier New" panose="02070309020205020404" pitchFamily="49" charset="0"/>
            </a:endParaRP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whs</a:t>
            </a:r>
            <a:r>
              <a:rPr lang="pt-BR" sz="1600" dirty="0">
                <a:latin typeface="Courier New" panose="02070309020205020404" pitchFamily="49" charset="0"/>
                <a:cs typeface="Courier New" panose="02070309020205020404" pitchFamily="49" charset="0"/>
              </a:rPr>
              <a:t>-mensagem</a:t>
            </a:r>
          </a:p>
          <a:p>
            <a:pPr marL="0" indent="0">
              <a:buNone/>
            </a:pPr>
            <a:r>
              <a:rPr lang="pt-BR"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perform 8000-mensagem-sts</a:t>
            </a:r>
          </a:p>
          <a:p>
            <a:pPr marL="0" indent="0">
              <a:buNone/>
            </a:pPr>
            <a:r>
              <a:rPr lang="en-US" sz="1600" dirty="0" smtClean="0">
                <a:latin typeface="Courier New" panose="02070309020205020404" pitchFamily="49" charset="0"/>
                <a:cs typeface="Courier New" panose="02070309020205020404" pitchFamily="49" charset="0"/>
              </a:rPr>
              <a:t>      end-if.</a:t>
            </a: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31789171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pt-BR" sz="2200" dirty="0" smtClean="0"/>
              <a:t>Gravação do cabeçalho</a:t>
            </a:r>
            <a:r>
              <a:rPr lang="pt-BR" sz="2400" dirty="0" smtClean="0"/>
              <a:t>:</a:t>
            </a:r>
          </a:p>
          <a:p>
            <a:pPr marL="0" indent="0">
              <a:buNone/>
            </a:pPr>
            <a:endParaRPr lang="pt-BR" sz="2400" dirty="0"/>
          </a:p>
          <a:p>
            <a:pPr marL="0" indent="0">
              <a:buNone/>
            </a:pPr>
            <a:r>
              <a:rPr lang="pt-BR" sz="1600" dirty="0" smtClean="0">
                <a:latin typeface="Courier New" panose="02070309020205020404" pitchFamily="49" charset="0"/>
                <a:cs typeface="Courier New" panose="02070309020205020404" pitchFamily="49" charset="0"/>
              </a:rPr>
              <a:t> &gt;=============================================================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9000-grava-cabecalho-log </a:t>
            </a:r>
            <a:r>
              <a:rPr lang="pt-BR" sz="1600" dirty="0" err="1">
                <a:latin typeface="Courier New" panose="02070309020205020404" pitchFamily="49" charset="0"/>
                <a:cs typeface="Courier New" panose="02070309020205020404" pitchFamily="49" charset="0"/>
              </a:rPr>
              <a:t>section</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9000</a:t>
            </a:r>
            <a:r>
              <a:rPr lang="pt-BR"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move </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Produto;Descricao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to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rs</a:t>
            </a:r>
            <a:r>
              <a:rPr lang="pt-BR" sz="1600" dirty="0">
                <a:latin typeface="Courier New" panose="02070309020205020404" pitchFamily="49" charset="0"/>
                <a:cs typeface="Courier New" panose="02070309020205020404" pitchFamily="49" charset="0"/>
              </a:rPr>
              <a:t>-registro-log</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write</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rs</a:t>
            </a:r>
            <a:r>
              <a:rPr lang="pt-BR" sz="1600" dirty="0">
                <a:latin typeface="Courier New" panose="02070309020205020404" pitchFamily="49" charset="0"/>
                <a:cs typeface="Courier New" panose="02070309020205020404" pitchFamily="49" charset="0"/>
              </a:rPr>
              <a:t>-registro-log.</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9000-exit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776427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Conteúdo 9"/>
          <p:cNvSpPr>
            <a:spLocks noGrp="1"/>
          </p:cNvSpPr>
          <p:nvPr>
            <p:ph sz="quarter" idx="10"/>
          </p:nvPr>
        </p:nvSpPr>
        <p:spPr/>
        <p:txBody>
          <a:bodyPr/>
          <a:lstStyle/>
          <a:p>
            <a:pPr marL="0" indent="0">
              <a:buNone/>
            </a:pPr>
            <a:r>
              <a:rPr lang="pt-BR" sz="1800" b="1" dirty="0" smtClean="0"/>
              <a:t>Cadastros</a:t>
            </a:r>
            <a:endParaRPr lang="pt-BR" sz="1800" b="1" dirty="0"/>
          </a:p>
        </p:txBody>
      </p:sp>
      <p:sp>
        <p:nvSpPr>
          <p:cNvPr id="11" name="Espaço Reservado para Conteúdo 10"/>
          <p:cNvSpPr>
            <a:spLocks noGrp="1"/>
          </p:cNvSpPr>
          <p:nvPr>
            <p:ph sz="quarter" idx="11"/>
          </p:nvPr>
        </p:nvSpPr>
        <p:spPr/>
        <p:txBody>
          <a:bodyPr/>
          <a:lstStyle/>
          <a:p>
            <a:pPr marL="0" indent="0">
              <a:buNone/>
            </a:pPr>
            <a:r>
              <a:rPr lang="pt-BR" sz="1800" b="1" dirty="0"/>
              <a:t>Pesquisas</a:t>
            </a:r>
          </a:p>
        </p:txBody>
      </p:sp>
      <p:sp>
        <p:nvSpPr>
          <p:cNvPr id="12" name="Espaço Reservado para Conteúdo 11"/>
          <p:cNvSpPr>
            <a:spLocks noGrp="1"/>
          </p:cNvSpPr>
          <p:nvPr>
            <p:ph sz="quarter" idx="12"/>
          </p:nvPr>
        </p:nvSpPr>
        <p:spPr/>
        <p:txBody>
          <a:bodyPr/>
          <a:lstStyle/>
          <a:p>
            <a:pPr marL="0" indent="0">
              <a:buNone/>
            </a:pPr>
            <a:r>
              <a:rPr lang="pt-BR" sz="1800" b="1" dirty="0" smtClean="0"/>
              <a:t>Relatórios</a:t>
            </a:r>
            <a:endParaRPr lang="pt-BR" sz="1800" b="1" dirty="0"/>
          </a:p>
        </p:txBody>
      </p:sp>
      <p:sp>
        <p:nvSpPr>
          <p:cNvPr id="15" name="Espaço Reservado para Conteúdo 14"/>
          <p:cNvSpPr>
            <a:spLocks noGrp="1"/>
          </p:cNvSpPr>
          <p:nvPr>
            <p:ph sz="quarter" idx="15"/>
          </p:nvPr>
        </p:nvSpPr>
        <p:spPr>
          <a:ln>
            <a:noFill/>
          </a:ln>
        </p:spPr>
        <p:txBody>
          <a:bodyPr/>
          <a:lstStyle/>
          <a:p>
            <a:pPr lvl="0"/>
            <a:endParaRPr lang="pt-BR" sz="1800" b="1" dirty="0" smtClean="0"/>
          </a:p>
          <a:p>
            <a:pPr lvl="0"/>
            <a:r>
              <a:rPr lang="pt-BR" sz="1800" dirty="0"/>
              <a:t>0000-controle</a:t>
            </a:r>
          </a:p>
          <a:p>
            <a:pPr lvl="0"/>
            <a:r>
              <a:rPr lang="pt-BR" sz="1800" dirty="0" smtClean="0"/>
              <a:t>1000-inicializacao</a:t>
            </a:r>
          </a:p>
          <a:p>
            <a:pPr lvl="0"/>
            <a:r>
              <a:rPr lang="pt-BR" sz="1800" dirty="0" smtClean="0"/>
              <a:t>2000-processamento</a:t>
            </a:r>
          </a:p>
          <a:p>
            <a:pPr lvl="0"/>
            <a:r>
              <a:rPr lang="pt-BR" sz="1800" dirty="0" smtClean="0"/>
              <a:t>2999-controle-frame</a:t>
            </a:r>
          </a:p>
          <a:p>
            <a:pPr lvl="0"/>
            <a:r>
              <a:rPr lang="pt-BR" sz="1800" dirty="0" smtClean="0"/>
              <a:t>6000-processamento-background</a:t>
            </a:r>
          </a:p>
          <a:p>
            <a:pPr lvl="0"/>
            <a:r>
              <a:rPr lang="pt-BR" sz="1800" dirty="0" smtClean="0"/>
              <a:t>9000-inicio-processo</a:t>
            </a:r>
          </a:p>
          <a:p>
            <a:pPr lvl="0"/>
            <a:r>
              <a:rPr lang="pt-BR" sz="1800" dirty="0" smtClean="0"/>
              <a:t>9000-finaliza-processo</a:t>
            </a:r>
          </a:p>
          <a:p>
            <a:pPr lvl="0"/>
            <a:r>
              <a:rPr lang="pt-BR" sz="1800" dirty="0" smtClean="0"/>
              <a:t>6010-abre-arquivos</a:t>
            </a:r>
          </a:p>
          <a:p>
            <a:pPr marL="0" lvl="0" indent="0">
              <a:buNone/>
            </a:pPr>
            <a:r>
              <a:rPr lang="pt-BR" sz="2000" dirty="0" smtClean="0"/>
              <a:t> </a:t>
            </a:r>
            <a:endParaRPr lang="pt-BR" sz="2000" dirty="0"/>
          </a:p>
          <a:p>
            <a:endParaRPr lang="pt-BR" sz="1800" dirty="0"/>
          </a:p>
        </p:txBody>
      </p:sp>
      <p:sp>
        <p:nvSpPr>
          <p:cNvPr id="33" name="Retângulo 32"/>
          <p:cNvSpPr/>
          <p:nvPr/>
        </p:nvSpPr>
        <p:spPr>
          <a:xfrm>
            <a:off x="4688448" y="1158280"/>
            <a:ext cx="3816424" cy="47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ct val="20000"/>
              </a:spcBef>
              <a:buFont typeface="Arial" charset="0"/>
              <a:buChar char="•"/>
            </a:pPr>
            <a:endParaRPr lang="pt-BR" sz="2000" dirty="0" smtClean="0">
              <a:solidFill>
                <a:schemeClr val="tx1"/>
              </a:solidFill>
            </a:endParaRPr>
          </a:p>
          <a:p>
            <a:pPr marL="342900" indent="-342900">
              <a:spcBef>
                <a:spcPct val="20000"/>
              </a:spcBef>
              <a:buFont typeface="Arial" charset="0"/>
              <a:buChar char="•"/>
            </a:pPr>
            <a:r>
              <a:rPr lang="pt-BR" dirty="0" smtClean="0">
                <a:solidFill>
                  <a:schemeClr val="tx1"/>
                </a:solidFill>
              </a:rPr>
              <a:t>6200-processo</a:t>
            </a:r>
            <a:endParaRPr lang="pt-BR" dirty="0">
              <a:solidFill>
                <a:schemeClr val="tx1"/>
              </a:solidFill>
            </a:endParaRPr>
          </a:p>
          <a:p>
            <a:pPr marL="342900" indent="-342900">
              <a:spcBef>
                <a:spcPct val="20000"/>
              </a:spcBef>
              <a:buFont typeface="Arial" charset="0"/>
              <a:buChar char="•"/>
            </a:pPr>
            <a:r>
              <a:rPr lang="pt-BR" dirty="0">
                <a:solidFill>
                  <a:schemeClr val="tx1"/>
                </a:solidFill>
              </a:rPr>
              <a:t>2000-controle-programa</a:t>
            </a:r>
          </a:p>
          <a:p>
            <a:pPr marL="342900" indent="-342900">
              <a:spcBef>
                <a:spcPct val="20000"/>
              </a:spcBef>
              <a:buFont typeface="Arial" charset="0"/>
              <a:buChar char="•"/>
            </a:pPr>
            <a:r>
              <a:rPr lang="pt-BR" dirty="0">
                <a:solidFill>
                  <a:schemeClr val="tx1"/>
                </a:solidFill>
              </a:rPr>
              <a:t>2100-controles-adicionais</a:t>
            </a:r>
          </a:p>
          <a:p>
            <a:pPr marL="342900" indent="-342900">
              <a:spcBef>
                <a:spcPct val="20000"/>
              </a:spcBef>
              <a:buFont typeface="Arial" charset="0"/>
              <a:buChar char="•"/>
            </a:pPr>
            <a:r>
              <a:rPr lang="pt-BR" dirty="0">
                <a:solidFill>
                  <a:schemeClr val="tx1"/>
                </a:solidFill>
              </a:rPr>
              <a:t>2100-verifica-execucao</a:t>
            </a:r>
          </a:p>
          <a:p>
            <a:pPr marL="342900" indent="-342900">
              <a:spcBef>
                <a:spcPct val="20000"/>
              </a:spcBef>
              <a:buFont typeface="Arial" charset="0"/>
              <a:buChar char="•"/>
            </a:pPr>
            <a:r>
              <a:rPr lang="pt-BR" dirty="0">
                <a:solidFill>
                  <a:schemeClr val="tx1"/>
                </a:solidFill>
              </a:rPr>
              <a:t>2200-ctrl-parametros</a:t>
            </a:r>
          </a:p>
          <a:p>
            <a:pPr marL="342900" indent="-342900">
              <a:spcBef>
                <a:spcPct val="20000"/>
              </a:spcBef>
              <a:buFont typeface="Arial" charset="0"/>
              <a:buChar char="•"/>
            </a:pPr>
            <a:r>
              <a:rPr lang="pt-BR" dirty="0">
                <a:solidFill>
                  <a:schemeClr val="tx1"/>
                </a:solidFill>
              </a:rPr>
              <a:t>3000-finalizacao</a:t>
            </a:r>
          </a:p>
          <a:p>
            <a:pPr marL="342900" indent="-342900">
              <a:spcBef>
                <a:spcPct val="20000"/>
              </a:spcBef>
              <a:buFont typeface="Arial" charset="0"/>
              <a:buChar char="•"/>
            </a:pPr>
            <a:r>
              <a:rPr lang="pt-BR" dirty="0">
                <a:solidFill>
                  <a:schemeClr val="tx1"/>
                </a:solidFill>
              </a:rPr>
              <a:t>8000-scripts-adicionais</a:t>
            </a:r>
          </a:p>
          <a:p>
            <a:pPr marL="342900" indent="-342900">
              <a:spcBef>
                <a:spcPct val="20000"/>
              </a:spcBef>
              <a:buFont typeface="Arial" charset="0"/>
              <a:buChar char="•"/>
            </a:pPr>
            <a:r>
              <a:rPr lang="pt-BR" dirty="0">
                <a:solidFill>
                  <a:schemeClr val="tx1"/>
                </a:solidFill>
              </a:rPr>
              <a:t>8000-tela</a:t>
            </a: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a:p>
            <a:pPr marL="342900" indent="-342900">
              <a:spcBef>
                <a:spcPct val="20000"/>
              </a:spcBef>
              <a:buFont typeface="Arial" charset="0"/>
              <a:buChar char="•"/>
            </a:pPr>
            <a:endParaRPr lang="pt-BR" b="1" dirty="0" smtClean="0">
              <a:solidFill>
                <a:schemeClr val="tx1"/>
              </a:solidFill>
            </a:endParaRPr>
          </a:p>
          <a:p>
            <a:pPr marL="342900" indent="-342900">
              <a:spcBef>
                <a:spcPct val="20000"/>
              </a:spcBef>
              <a:buFont typeface="Arial" charset="0"/>
              <a:buChar char="•"/>
            </a:pPr>
            <a:endParaRPr lang="pt-BR" b="1" dirty="0">
              <a:solidFill>
                <a:schemeClr val="tx1"/>
              </a:solidFill>
            </a:endParaRPr>
          </a:p>
        </p:txBody>
      </p:sp>
      <p:sp>
        <p:nvSpPr>
          <p:cNvPr id="16" name="Espaço Reservado para Conteúdo 12"/>
          <p:cNvSpPr>
            <a:spLocks noGrp="1"/>
          </p:cNvSpPr>
          <p:nvPr>
            <p:ph sz="quarter" idx="13"/>
          </p:nvPr>
        </p:nvSpPr>
        <p:spPr>
          <a:xfrm>
            <a:off x="5392986" y="518120"/>
            <a:ext cx="1416050" cy="609600"/>
          </a:xfrm>
        </p:spPr>
        <p:txBody>
          <a:bodyPr/>
          <a:lstStyle/>
          <a:p>
            <a:pPr marL="0" indent="0">
              <a:buNone/>
            </a:pPr>
            <a:r>
              <a:rPr lang="pt-BR" sz="1800" b="1" dirty="0" smtClean="0"/>
              <a:t>Relatórios multi-frame</a:t>
            </a:r>
            <a:endParaRPr lang="pt-BR" sz="1800" b="1" dirty="0"/>
          </a:p>
        </p:txBody>
      </p:sp>
      <p:sp>
        <p:nvSpPr>
          <p:cNvPr id="17" name="Espaço Reservado para Conteúdo 13"/>
          <p:cNvSpPr>
            <a:spLocks noGrp="1"/>
          </p:cNvSpPr>
          <p:nvPr>
            <p:ph sz="quarter" idx="14"/>
          </p:nvPr>
        </p:nvSpPr>
        <p:spPr>
          <a:xfrm>
            <a:off x="6901111" y="518120"/>
            <a:ext cx="1416050" cy="609600"/>
          </a:xfrm>
        </p:spPr>
        <p:txBody>
          <a:bodyPr/>
          <a:lstStyle/>
          <a:p>
            <a:pPr marL="0" indent="0">
              <a:buNone/>
            </a:pPr>
            <a:r>
              <a:rPr lang="pt-BR" sz="1800" b="1" dirty="0" smtClean="0"/>
              <a:t>Programas assíncronos</a:t>
            </a:r>
            <a:endParaRPr lang="pt-BR" sz="1800" b="1" dirty="0"/>
          </a:p>
        </p:txBody>
      </p:sp>
    </p:spTree>
    <p:custDataLst>
      <p:tags r:id="rId1"/>
    </p:custDataLst>
    <p:extLst>
      <p:ext uri="{BB962C8B-B14F-4D97-AF65-F5344CB8AC3E}">
        <p14:creationId xmlns:p14="http://schemas.microsoft.com/office/powerpoint/2010/main" val="2584068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pt-BR" sz="2200" dirty="0" smtClean="0"/>
              <a:t>Gravação das linhas de detalhe:</a:t>
            </a:r>
          </a:p>
          <a:p>
            <a:pPr marL="0" indent="0">
              <a:buNone/>
            </a:pPr>
            <a:endParaRPr lang="pt-BR" sz="2400" dirty="0"/>
          </a:p>
          <a:p>
            <a:pPr marL="0" indent="0">
              <a:buNone/>
            </a:pPr>
            <a:r>
              <a:rPr lang="pt-BR" sz="1600" dirty="0" smtClean="0">
                <a:latin typeface="Courier New" panose="02070309020205020404" pitchFamily="49" charset="0"/>
                <a:cs typeface="Courier New" panose="02070309020205020404" pitchFamily="49" charset="0"/>
              </a:rPr>
              <a:t>*&gt;=============================================================   </a:t>
            </a:r>
            <a:endParaRPr lang="pt-BR" sz="1600" dirty="0">
              <a:latin typeface="Courier New" panose="02070309020205020404" pitchFamily="49" charset="0"/>
              <a:cs typeface="Courier New" panose="02070309020205020404" pitchFamily="49" charset="0"/>
            </a:endParaRPr>
          </a:p>
          <a:p>
            <a:pPr marL="0" indent="0">
              <a:buNone/>
            </a:pPr>
            <a:r>
              <a:rPr lang="pt-BR" sz="1600" dirty="0">
                <a:latin typeface="Courier New" panose="02070309020205020404" pitchFamily="49" charset="0"/>
                <a:cs typeface="Courier New" panose="02070309020205020404" pitchFamily="49" charset="0"/>
              </a:rPr>
              <a:t> 9000-grava-detalhe-log </a:t>
            </a:r>
            <a:r>
              <a:rPr lang="pt-BR" sz="1600" dirty="0" err="1">
                <a:latin typeface="Courier New" panose="02070309020205020404" pitchFamily="49" charset="0"/>
                <a:cs typeface="Courier New" panose="02070309020205020404" pitchFamily="49" charset="0"/>
              </a:rPr>
              <a:t>section</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9000</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initialize</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rs</a:t>
            </a:r>
            <a:r>
              <a:rPr lang="pt-BR" sz="1600" dirty="0">
                <a:latin typeface="Courier New" panose="02070309020205020404" pitchFamily="49" charset="0"/>
                <a:cs typeface="Courier New" panose="02070309020205020404" pitchFamily="49" charset="0"/>
              </a:rPr>
              <a:t>-registro-log</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move ws-</a:t>
            </a:r>
            <a:r>
              <a:rPr lang="pt-BR" sz="1600" dirty="0" err="1">
                <a:latin typeface="Courier New" panose="02070309020205020404" pitchFamily="49" charset="0"/>
                <a:cs typeface="Courier New" panose="02070309020205020404" pitchFamily="49" charset="0"/>
              </a:rPr>
              <a:t>cd</a:t>
            </a:r>
            <a:r>
              <a:rPr lang="pt-BR" sz="1600" dirty="0">
                <a:latin typeface="Courier New" panose="02070309020205020404" pitchFamily="49" charset="0"/>
                <a:cs typeface="Courier New" panose="02070309020205020404" pitchFamily="49" charset="0"/>
              </a:rPr>
              <a:t>-produto                     </a:t>
            </a:r>
            <a:r>
              <a:rPr lang="pt-BR" sz="1600" dirty="0" err="1">
                <a:latin typeface="Courier New" panose="02070309020205020404" pitchFamily="49" charset="0"/>
                <a:cs typeface="Courier New" panose="02070309020205020404" pitchFamily="49" charset="0"/>
              </a:rPr>
              <a:t>to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rs</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cd</a:t>
            </a:r>
            <a:r>
              <a:rPr lang="pt-BR" sz="1600" dirty="0">
                <a:latin typeface="Courier New" panose="02070309020205020404" pitchFamily="49" charset="0"/>
                <a:cs typeface="Courier New" panose="02070309020205020404" pitchFamily="49" charset="0"/>
              </a:rPr>
              <a:t>-produto</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ws</a:t>
            </a:r>
            <a:r>
              <a:rPr lang="en-US" sz="1600" dirty="0">
                <a:latin typeface="Courier New" panose="02070309020205020404" pitchFamily="49" charset="0"/>
                <a:cs typeface="Courier New" panose="02070309020205020404" pitchFamily="49" charset="0"/>
              </a:rPr>
              <a:t>-ds-</a:t>
            </a:r>
            <a:r>
              <a:rPr lang="en-US" sz="1600" dirty="0" err="1">
                <a:latin typeface="Courier New" panose="02070309020205020404" pitchFamily="49" charset="0"/>
                <a:cs typeface="Courier New" panose="02070309020205020404" pitchFamily="49" charset="0"/>
              </a:rPr>
              <a:t>produto</a:t>
            </a:r>
            <a:r>
              <a:rPr lang="en-US" sz="1600" dirty="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rs</a:t>
            </a:r>
            <a:r>
              <a:rPr lang="en-US" sz="1600" dirty="0">
                <a:latin typeface="Courier New" panose="02070309020205020404" pitchFamily="49" charset="0"/>
                <a:cs typeface="Courier New" panose="02070309020205020404" pitchFamily="49" charset="0"/>
              </a:rPr>
              <a:t>-ds-</a:t>
            </a:r>
            <a:r>
              <a:rPr lang="en-US" sz="1600" dirty="0" err="1">
                <a:latin typeface="Courier New" panose="02070309020205020404" pitchFamily="49" charset="0"/>
                <a:cs typeface="Courier New" panose="02070309020205020404" pitchFamily="49" charset="0"/>
              </a:rPr>
              <a:t>produto</a:t>
            </a:r>
            <a:endParaRPr lang="pt-BR" sz="1600" dirty="0">
              <a:latin typeface="Courier New" panose="02070309020205020404" pitchFamily="49" charset="0"/>
              <a:cs typeface="Courier New" panose="02070309020205020404" pitchFamily="49" charset="0"/>
            </a:endParaRPr>
          </a:p>
          <a:p>
            <a:pPr marL="0" indent="0">
              <a:buNone/>
            </a:pPr>
            <a:r>
              <a:rPr lang="pt-BR" sz="1600" smtClean="0">
                <a:latin typeface="Courier New" panose="02070309020205020404" pitchFamily="49" charset="0"/>
                <a:cs typeface="Courier New" panose="02070309020205020404" pitchFamily="49" charset="0"/>
              </a:rPr>
              <a:t>      write</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rs</a:t>
            </a:r>
            <a:r>
              <a:rPr lang="pt-BR" sz="1600" dirty="0">
                <a:latin typeface="Courier New" panose="02070309020205020404" pitchFamily="49" charset="0"/>
                <a:cs typeface="Courier New" panose="02070309020205020404" pitchFamily="49" charset="0"/>
              </a:rPr>
              <a:t>-registro-log.</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9000-exit</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            </a:t>
            </a: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13111784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pt-BR" sz="2200" i="1" dirty="0" smtClean="0"/>
              <a:t>Download</a:t>
            </a:r>
            <a:r>
              <a:rPr lang="pt-BR" sz="2200" dirty="0" smtClean="0"/>
              <a:t> </a:t>
            </a:r>
            <a:r>
              <a:rPr lang="pt-BR" sz="2200" dirty="0"/>
              <a:t>na mesma seção </a:t>
            </a:r>
            <a:r>
              <a:rPr lang="pt-BR" sz="2200" dirty="0" smtClean="0"/>
              <a:t>que o </a:t>
            </a:r>
            <a:r>
              <a:rPr lang="pt-BR" sz="2200" dirty="0"/>
              <a:t>arquivo foi </a:t>
            </a:r>
            <a:r>
              <a:rPr lang="pt-BR" sz="2200" dirty="0" smtClean="0"/>
              <a:t>gerado (automático):</a:t>
            </a:r>
          </a:p>
          <a:p>
            <a:pPr marL="0" indent="0">
              <a:buNone/>
            </a:pPr>
            <a:endParaRPr lang="pt-BR" sz="2200" dirty="0" smtClean="0"/>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err="1">
                <a:latin typeface="Courier New" panose="02070309020205020404" pitchFamily="49" charset="0"/>
                <a:cs typeface="Courier New" panose="02070309020205020404" pitchFamily="49" charset="0"/>
              </a:rPr>
              <a:t>wid-arqlog</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to </a:t>
            </a:r>
            <a:r>
              <a:rPr lang="en-US" sz="1600" dirty="0">
                <a:latin typeface="Courier New" panose="02070309020205020404" pitchFamily="49" charset="0"/>
                <a:cs typeface="Courier New" panose="02070309020205020404" pitchFamily="49" charset="0"/>
              </a:rPr>
              <a:t>ws0098-old-file</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close </a:t>
            </a:r>
            <a:r>
              <a:rPr lang="pt-BR" sz="1600" dirty="0" err="1">
                <a:latin typeface="Courier New" panose="02070309020205020404" pitchFamily="49" charset="0"/>
                <a:cs typeface="Courier New" panose="02070309020205020404" pitchFamily="49" charset="0"/>
              </a:rPr>
              <a:t>arqlog</a:t>
            </a:r>
            <a:r>
              <a:rPr lang="pt-BR" sz="1600" dirty="0">
                <a:latin typeface="Courier New" panose="02070309020205020404" pitchFamily="49" charset="0"/>
                <a:cs typeface="Courier New" panose="02070309020205020404" pitchFamily="49" charset="0"/>
              </a:rPr>
              <a:t>     </a:t>
            </a:r>
          </a:p>
          <a:p>
            <a:pPr marL="0" indent="0">
              <a:buNone/>
            </a:pP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9000-download-arquivo     </a:t>
            </a:r>
          </a:p>
          <a:p>
            <a:pPr marL="0" indent="0">
              <a:buNone/>
            </a:pPr>
            <a:r>
              <a:rPr lang="pt-BR" sz="2200" dirty="0"/>
              <a:t> </a:t>
            </a:r>
            <a:endParaRPr lang="pt-BR" sz="2200" dirty="0" smtClean="0"/>
          </a:p>
          <a:p>
            <a:pPr marL="0" indent="0">
              <a:buNone/>
            </a:pPr>
            <a:endParaRPr lang="pt-BR" sz="2200" dirty="0"/>
          </a:p>
          <a:p>
            <a:pPr marL="0" indent="0">
              <a:buNone/>
            </a:pPr>
            <a:r>
              <a:rPr lang="pt-BR" sz="2200" i="1" dirty="0"/>
              <a:t>Download</a:t>
            </a:r>
            <a:r>
              <a:rPr lang="pt-BR" sz="2200" dirty="0"/>
              <a:t> em outra seção (quando clicar no botão “Exibir Log</a:t>
            </a:r>
            <a:r>
              <a:rPr lang="pt-BR" sz="2200" dirty="0" smtClean="0"/>
              <a:t>”):</a:t>
            </a:r>
          </a:p>
          <a:p>
            <a:pPr marL="0" indent="0">
              <a:buNone/>
            </a:pPr>
            <a:endParaRPr lang="pt-BR" sz="2200" dirty="0" smtClean="0"/>
          </a:p>
          <a:p>
            <a:pPr marL="0" indent="0">
              <a:buNone/>
            </a:pPr>
            <a:r>
              <a:rPr lang="en-US" sz="1600" dirty="0" smtClean="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lnk-dvsPath</a:t>
            </a:r>
            <a:r>
              <a:rPr lang="en-US" sz="1600" dirty="0">
                <a:latin typeface="Courier New" panose="02070309020205020404" pitchFamily="49" charset="0"/>
                <a:cs typeface="Courier New" panose="02070309020205020404" pitchFamily="49" charset="0"/>
              </a:rPr>
              <a:t> delimited by " ", f-nm-</a:t>
            </a:r>
            <a:r>
              <a:rPr lang="en-US" sz="1600" dirty="0" err="1">
                <a:latin typeface="Courier New" panose="02070309020205020404" pitchFamily="49" charset="0"/>
                <a:cs typeface="Courier New" panose="02070309020205020404" pitchFamily="49" charset="0"/>
              </a:rPr>
              <a:t>arquivo</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into </a:t>
            </a:r>
            <a:r>
              <a:rPr lang="en-US" sz="1600" dirty="0" err="1">
                <a:latin typeface="Courier New" panose="02070309020205020404" pitchFamily="49" charset="0"/>
                <a:cs typeface="Courier New" panose="02070309020205020404" pitchFamily="49" charset="0"/>
              </a:rPr>
              <a:t>wid-arqlog</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ws0098-old-file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perform </a:t>
            </a:r>
            <a:r>
              <a:rPr lang="en-US" sz="1600" dirty="0">
                <a:latin typeface="Courier New" panose="02070309020205020404" pitchFamily="49" charset="0"/>
                <a:cs typeface="Courier New" panose="02070309020205020404" pitchFamily="49" charset="0"/>
              </a:rPr>
              <a:t>9000-download-arquivo     </a:t>
            </a:r>
            <a:endParaRPr lang="en-US" sz="1600" dirty="0" smtClean="0">
              <a:latin typeface="Courier New" panose="02070309020205020404" pitchFamily="49" charset="0"/>
              <a:cs typeface="Courier New" panose="02070309020205020404" pitchFamily="49" charset="0"/>
            </a:endParaRPr>
          </a:p>
          <a:p>
            <a:pPr marL="0" indent="0">
              <a:buNone/>
            </a:pPr>
            <a:endParaRPr lang="pt-BR" sz="1600" b="1" dirty="0" smtClean="0"/>
          </a:p>
          <a:p>
            <a:pPr marL="0" indent="0">
              <a:buNone/>
            </a:pPr>
            <a:endParaRPr lang="pt-BR"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378505304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Geração de PDF</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400" dirty="0" smtClean="0"/>
              <a:t>Para revenda, existe a opção de gerar PDF nos relatórios.</a:t>
            </a:r>
            <a:endParaRPr lang="pt-BR" sz="2400" dirty="0"/>
          </a:p>
          <a:p>
            <a:pPr marL="0" indent="0" algn="just">
              <a:buNone/>
            </a:pPr>
            <a:endParaRPr lang="pt-BR" sz="2200" dirty="0" smtClean="0"/>
          </a:p>
          <a:p>
            <a:pPr marL="0" indent="0">
              <a:buNone/>
            </a:pPr>
            <a:endParaRPr lang="pt-BR" sz="2400" b="1" dirty="0" smtClean="0"/>
          </a:p>
          <a:p>
            <a:pPr marL="0" indent="0">
              <a:buNone/>
            </a:pPr>
            <a:endParaRPr lang="pt-BR" sz="2200" dirty="0">
              <a:latin typeface="+mj-lt"/>
            </a:endParaRPr>
          </a:p>
        </p:txBody>
      </p:sp>
      <p:pic>
        <p:nvPicPr>
          <p:cNvPr id="4" name="Imagem 3" descr="imagem9.bmp"/>
          <p:cNvPicPr>
            <a:picLocks noChangeAspect="1"/>
          </p:cNvPicPr>
          <p:nvPr/>
        </p:nvPicPr>
        <p:blipFill>
          <a:blip r:embed="rId4" cstate="print"/>
          <a:stretch>
            <a:fillRect/>
          </a:stretch>
        </p:blipFill>
        <p:spPr>
          <a:xfrm>
            <a:off x="706395" y="2610411"/>
            <a:ext cx="7731209" cy="2244545"/>
          </a:xfrm>
          <a:prstGeom prst="rect">
            <a:avLst/>
          </a:prstGeom>
          <a:ln w="6350">
            <a:solidFill>
              <a:schemeClr val="tx1"/>
            </a:solidFill>
          </a:ln>
        </p:spPr>
      </p:pic>
    </p:spTree>
    <p:custDataLst>
      <p:tags r:id="rId1"/>
    </p:custDataLst>
    <p:extLst>
      <p:ext uri="{BB962C8B-B14F-4D97-AF65-F5344CB8AC3E}">
        <p14:creationId xmlns:p14="http://schemas.microsoft.com/office/powerpoint/2010/main" val="265498905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Geração de PDF</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400" b="1" dirty="0" smtClean="0"/>
              <a:t>ATENÇÃO!</a:t>
            </a:r>
          </a:p>
          <a:p>
            <a:pPr marL="0" indent="0" algn="just">
              <a:buNone/>
            </a:pPr>
            <a:r>
              <a:rPr lang="pt-BR" sz="2200" dirty="0" smtClean="0"/>
              <a:t>Sempre </a:t>
            </a:r>
            <a:r>
              <a:rPr lang="pt-BR" sz="2200" dirty="0"/>
              <a:t>que for necessário forçar uma quebra de página, deve-se chamar a seção 9000-quebra-pagina-pdf. Este comando não mudará a visualização do relatório (tela); serve apenas para indicar ao gerador de PDF (programa feito em Java) para começar uma nova página.</a:t>
            </a:r>
          </a:p>
          <a:p>
            <a:pPr marL="0" indent="0" algn="just">
              <a:buNone/>
            </a:pPr>
            <a:endParaRPr lang="pt-BR" sz="2000" b="1" dirty="0" smtClean="0"/>
          </a:p>
          <a:p>
            <a:pPr marL="0" indent="0" algn="just">
              <a:buNone/>
            </a:pPr>
            <a:r>
              <a:rPr lang="pt-BR" sz="2400" b="1" dirty="0" smtClean="0"/>
              <a:t>Exemplo</a:t>
            </a:r>
            <a:r>
              <a:rPr lang="pt-BR" sz="2400" b="1" dirty="0"/>
              <a:t>:</a:t>
            </a:r>
          </a:p>
          <a:p>
            <a:pPr marL="0" indent="0" algn="just">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ftpse</a:t>
            </a:r>
            <a:r>
              <a:rPr lang="pt-BR" sz="1600" dirty="0">
                <a:latin typeface="Courier New" panose="02070309020205020404" pitchFamily="49" charset="0"/>
                <a:cs typeface="Courier New" panose="02070309020205020404" pitchFamily="49" charset="0"/>
              </a:rPr>
              <a:t>-setor &lt;&gt; ws-</a:t>
            </a:r>
            <a:r>
              <a:rPr lang="pt-BR" sz="1600" dirty="0" err="1">
                <a:latin typeface="Courier New" panose="02070309020205020404" pitchFamily="49" charset="0"/>
                <a:cs typeface="Courier New" panose="02070309020205020404" pitchFamily="49" charset="0"/>
              </a:rPr>
              <a:t>cd</a:t>
            </a:r>
            <a:r>
              <a:rPr lang="pt-BR" sz="1600" dirty="0">
                <a:latin typeface="Courier New" panose="02070309020205020404" pitchFamily="49" charset="0"/>
                <a:cs typeface="Courier New" panose="02070309020205020404" pitchFamily="49" charset="0"/>
              </a:rPr>
              <a:t>-setor-anterior</a:t>
            </a:r>
          </a:p>
          <a:p>
            <a:pPr marL="0" indent="0" algn="just">
              <a:buNone/>
            </a:pPr>
            <a:r>
              <a:rPr lang="pt-BR"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move 90                                to </a:t>
            </a:r>
            <a:r>
              <a:rPr lang="en-US" sz="1600" dirty="0" err="1">
                <a:latin typeface="Courier New" panose="02070309020205020404" pitchFamily="49" charset="0"/>
                <a:cs typeface="Courier New" panose="02070309020205020404" pitchFamily="49" charset="0"/>
              </a:rPr>
              <a:t>wlp-linha</a:t>
            </a:r>
            <a:endParaRPr lang="pt-BR" sz="1600" dirty="0">
              <a:latin typeface="Courier New" panose="02070309020205020404" pitchFamily="49" charset="0"/>
              <a:cs typeface="Courier New" panose="02070309020205020404" pitchFamily="49" charset="0"/>
            </a:endParaRPr>
          </a:p>
          <a:p>
            <a:pPr marL="0" indent="0" algn="just">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perform 9000-quebra-pagina-pdf</a:t>
            </a:r>
            <a:endParaRPr lang="pt-BR" sz="1600" dirty="0">
              <a:latin typeface="Courier New" panose="02070309020205020404" pitchFamily="49" charset="0"/>
              <a:cs typeface="Courier New" panose="02070309020205020404" pitchFamily="49" charset="0"/>
            </a:endParaRPr>
          </a:p>
          <a:p>
            <a:pPr marL="0" indent="0" algn="just">
              <a:buNone/>
            </a:pPr>
            <a:r>
              <a:rPr lang="en-US" sz="1600" dirty="0" smtClean="0">
                <a:latin typeface="Courier New" panose="02070309020205020404" pitchFamily="49" charset="0"/>
                <a:cs typeface="Courier New" panose="02070309020205020404" pitchFamily="49" charset="0"/>
              </a:rPr>
              <a:t>end-if</a:t>
            </a:r>
            <a:endParaRPr lang="pt-BR" sz="1600" dirty="0">
              <a:latin typeface="Courier New" panose="02070309020205020404" pitchFamily="49" charset="0"/>
              <a:cs typeface="Courier New" panose="02070309020205020404" pitchFamily="49" charset="0"/>
            </a:endParaRPr>
          </a:p>
          <a:p>
            <a:pPr marL="0" indent="0" algn="just">
              <a:buNone/>
            </a:pPr>
            <a:endParaRPr lang="pt-BR" sz="2400" dirty="0"/>
          </a:p>
          <a:p>
            <a:pPr marL="0" indent="0" algn="just">
              <a:buNone/>
            </a:pPr>
            <a:endParaRPr lang="pt-BR" sz="2200" dirty="0" smtClean="0"/>
          </a:p>
          <a:p>
            <a:pPr marL="0" indent="0">
              <a:buNone/>
            </a:pPr>
            <a:endParaRPr lang="pt-BR" sz="2400" b="1" dirty="0" smtClean="0"/>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99351210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Listas em </a:t>
            </a:r>
            <a:r>
              <a:rPr lang="pt-BR" i="1" dirty="0" err="1" smtClean="0"/>
              <a:t>Selects</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buNone/>
            </a:pPr>
            <a:r>
              <a:rPr lang="pt-BR" sz="2200" dirty="0" smtClean="0"/>
              <a:t>Deve-se </a:t>
            </a:r>
            <a:r>
              <a:rPr lang="pt-BR" sz="2200" dirty="0"/>
              <a:t>utilizar a classe “lista” em listas feitas em </a:t>
            </a:r>
            <a:r>
              <a:rPr lang="pt-BR" sz="2200" i="1" dirty="0" err="1"/>
              <a:t>selects</a:t>
            </a:r>
            <a:r>
              <a:rPr lang="pt-BR" sz="2200" dirty="0"/>
              <a:t>.</a:t>
            </a:r>
          </a:p>
          <a:p>
            <a:pPr marL="0" indent="0" algn="just">
              <a:buNone/>
            </a:pPr>
            <a:endParaRPr lang="pt-BR" sz="2000" b="1" dirty="0" smtClean="0"/>
          </a:p>
          <a:p>
            <a:pPr marL="0" indent="0" algn="just">
              <a:buNone/>
            </a:pPr>
            <a:r>
              <a:rPr lang="pt-BR" sz="2400" b="1" dirty="0" smtClean="0"/>
              <a:t>Exemplo</a:t>
            </a:r>
            <a:r>
              <a:rPr lang="pt-BR" sz="2400" b="1" dirty="0"/>
              <a: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SELECT </a:t>
            </a:r>
            <a:r>
              <a:rPr lang="pt-BR" sz="1600" dirty="0" err="1">
                <a:latin typeface="Courier New" panose="02070309020205020404" pitchFamily="49" charset="0"/>
                <a:cs typeface="Courier New" panose="02070309020205020404" pitchFamily="49" charset="0"/>
              </a:rPr>
              <a:t>name</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listaLancamentos</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class</a:t>
            </a:r>
            <a:r>
              <a:rPr lang="pt-BR" sz="1600" dirty="0">
                <a:latin typeface="Courier New" panose="02070309020205020404" pitchFamily="49" charset="0"/>
                <a:cs typeface="Courier New" panose="02070309020205020404" pitchFamily="49" charset="0"/>
              </a:rPr>
              <a:t>="lista" </a:t>
            </a:r>
            <a:r>
              <a:rPr lang="pt-BR" sz="1600" dirty="0" err="1">
                <a:latin typeface="Courier New" panose="02070309020205020404" pitchFamily="49" charset="0"/>
                <a:cs typeface="Courier New" panose="02070309020205020404" pitchFamily="49" charset="0"/>
              </a:rPr>
              <a:t>tabIndex</a:t>
            </a:r>
            <a:r>
              <a:rPr lang="pt-BR" sz="1600" dirty="0">
                <a:latin typeface="Courier New" panose="02070309020205020404" pitchFamily="49" charset="0"/>
                <a:cs typeface="Courier New" panose="02070309020205020404" pitchFamily="49" charset="0"/>
              </a:rPr>
              <a:t>=510 </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size</a:t>
            </a:r>
            <a:r>
              <a:rPr lang="pt-BR" sz="1600" dirty="0" smtClean="0">
                <a:latin typeface="Courier New" panose="02070309020205020404" pitchFamily="49" charset="0"/>
                <a:cs typeface="Courier New" panose="02070309020205020404" pitchFamily="49" charset="0"/>
              </a:rPr>
              <a:t>=10 </a:t>
            </a:r>
            <a:r>
              <a:rPr lang="en-US" sz="1600" dirty="0" smtClean="0">
                <a:latin typeface="Courier New" panose="02070309020205020404" pitchFamily="49" charset="0"/>
                <a:cs typeface="Courier New" panose="02070309020205020404" pitchFamily="49" charset="0"/>
              </a:rPr>
              <a:t>style</a:t>
            </a:r>
            <a:r>
              <a:rPr lang="en-US" sz="1600" dirty="0">
                <a:latin typeface="Courier New" panose="02070309020205020404" pitchFamily="49" charset="0"/>
                <a:cs typeface="Courier New" panose="02070309020205020404" pitchFamily="49" charset="0"/>
              </a:rPr>
              <a:t>="WIDTH:770px; BACKGROUND-COLOR:#d3d3d3;"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multiple </a:t>
            </a:r>
            <a:r>
              <a:rPr lang="en-US" sz="1600" dirty="0" err="1">
                <a:latin typeface="Courier New" panose="02070309020205020404" pitchFamily="49" charset="0"/>
                <a:cs typeface="Courier New" panose="02070309020205020404" pitchFamily="49" charset="0"/>
              </a:rPr>
              <a:t>onKeyDown</a:t>
            </a:r>
            <a:r>
              <a:rPr lang="en-US" sz="1600" dirty="0">
                <a:latin typeface="Courier New" panose="02070309020205020404" pitchFamily="49" charset="0"/>
                <a:cs typeface="Courier New" panose="02070309020205020404" pitchFamily="49" charset="0"/>
              </a:rPr>
              <a:t>="Remover();" </a:t>
            </a:r>
            <a:r>
              <a:rPr lang="en-US" sz="1600" dirty="0" err="1">
                <a:latin typeface="Courier New" panose="02070309020205020404" pitchFamily="49" charset="0"/>
                <a:cs typeface="Courier New" panose="02070309020205020404" pitchFamily="49" charset="0"/>
              </a:rPr>
              <a:t>onChange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MoverDados</a:t>
            </a:r>
            <a:r>
              <a:rPr lang="en-US" sz="1600" dirty="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SELECT&gt;</a:t>
            </a:r>
          </a:p>
          <a:p>
            <a:pPr marL="0" indent="0" algn="just">
              <a:buNone/>
            </a:pPr>
            <a:endParaRPr lang="pt-BR" sz="2000" dirty="0"/>
          </a:p>
          <a:p>
            <a:pPr marL="0" indent="0" algn="just">
              <a:buNone/>
            </a:pPr>
            <a:r>
              <a:rPr lang="pt-BR" sz="2400" b="1" dirty="0" smtClean="0"/>
              <a:t>ATENÇÃO!</a:t>
            </a:r>
            <a:endParaRPr lang="pt-BR" sz="2400" b="1" dirty="0"/>
          </a:p>
          <a:p>
            <a:pPr marL="0" indent="0" algn="just">
              <a:buNone/>
            </a:pPr>
            <a:r>
              <a:rPr lang="pt-BR" sz="2200" dirty="0"/>
              <a:t>Ao dar manutenção em algum programa antigo, deve-se alterar a lista para utilizar esta classe. Neste caso, é necessário corrigir o posicionamento das colunas na função </a:t>
            </a:r>
            <a:r>
              <a:rPr lang="pt-BR" sz="2200" dirty="0" err="1"/>
              <a:t>CarregaText</a:t>
            </a:r>
            <a:r>
              <a:rPr lang="pt-BR" sz="2200" dirty="0"/>
              <a:t>.</a:t>
            </a:r>
            <a:endParaRPr lang="pt-BR" sz="2200" dirty="0" smtClean="0"/>
          </a:p>
          <a:p>
            <a:pPr marL="0" indent="0">
              <a:buNone/>
            </a:pPr>
            <a:endParaRPr lang="pt-BR" sz="2400" b="1" dirty="0" smtClean="0"/>
          </a:p>
          <a:p>
            <a:pPr marL="0" indent="0">
              <a:buNone/>
            </a:pPr>
            <a:endParaRPr lang="pt-BR" sz="2200" dirty="0">
              <a:latin typeface="+mj-lt"/>
            </a:endParaRPr>
          </a:p>
        </p:txBody>
      </p:sp>
    </p:spTree>
    <p:custDataLst>
      <p:tags r:id="rId1"/>
    </p:custDataLst>
    <p:extLst>
      <p:ext uri="{BB962C8B-B14F-4D97-AF65-F5344CB8AC3E}">
        <p14:creationId xmlns:p14="http://schemas.microsoft.com/office/powerpoint/2010/main" val="8828642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Mensagens</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Deve-se mover o conteúdo da mensagem para a variável </a:t>
            </a:r>
            <a:r>
              <a:rPr lang="pt-BR" sz="2200" dirty="0" err="1"/>
              <a:t>whs</a:t>
            </a:r>
            <a:r>
              <a:rPr lang="pt-BR" sz="2200" dirty="0"/>
              <a:t>-mensagem e chamar a rotina 8000-mensagem.</a:t>
            </a:r>
          </a:p>
          <a:p>
            <a:pPr marL="0" indent="0" algn="just">
              <a:buNone/>
            </a:pPr>
            <a:endParaRPr lang="pt-BR" sz="2200" b="1" dirty="0" smtClean="0"/>
          </a:p>
          <a:p>
            <a:pPr marL="0" indent="0" algn="just">
              <a:buNone/>
            </a:pPr>
            <a:r>
              <a:rPr lang="pt-BR" sz="2400" b="1" dirty="0" smtClean="0"/>
              <a:t>Exemplo</a:t>
            </a:r>
            <a:r>
              <a:rPr lang="pt-BR" sz="2400" b="1" dirty="0"/>
              <a:t>:</a:t>
            </a:r>
          </a:p>
          <a:p>
            <a:pPr marL="0" indent="0">
              <a:buNone/>
            </a:pPr>
            <a:r>
              <a:rPr lang="pt-BR" sz="1600" dirty="0" smtClean="0">
                <a:latin typeface="Courier New" panose="02070309020205020404" pitchFamily="49" charset="0"/>
                <a:cs typeface="Courier New" panose="02070309020205020404" pitchFamily="49" charset="0"/>
              </a:rPr>
              <a:t>move </a:t>
            </a:r>
            <a:r>
              <a:rPr lang="pt-BR" sz="1600" dirty="0">
                <a:latin typeface="Courier New" panose="02070309020205020404" pitchFamily="49" charset="0"/>
                <a:cs typeface="Courier New" panose="02070309020205020404" pitchFamily="49" charset="0"/>
              </a:rPr>
              <a:t>"Cliente não cadastrado"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whs</a:t>
            </a:r>
            <a:r>
              <a:rPr lang="pt-BR" sz="1600" dirty="0">
                <a:latin typeface="Courier New" panose="02070309020205020404" pitchFamily="49" charset="0"/>
                <a:cs typeface="Courier New" panose="02070309020205020404" pitchFamily="49" charset="0"/>
              </a:rPr>
              <a:t>-mensagem</a:t>
            </a:r>
          </a:p>
          <a:p>
            <a:pPr marL="0" indent="0">
              <a:buNone/>
            </a:pPr>
            <a:r>
              <a:rPr lang="en-US" sz="1600" dirty="0" smtClean="0">
                <a:latin typeface="Courier New" panose="02070309020205020404" pitchFamily="49" charset="0"/>
                <a:cs typeface="Courier New" panose="02070309020205020404" pitchFamily="49" charset="0"/>
              </a:rPr>
              <a:t>move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cdCliente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ws-obj-foco</a:t>
            </a:r>
            <a:endParaRPr lang="pt-BR" sz="1600" dirty="0">
              <a:latin typeface="Courier New" panose="02070309020205020404" pitchFamily="49" charset="0"/>
              <a:cs typeface="Courier New" panose="02070309020205020404" pitchFamily="49" charset="0"/>
            </a:endParaRPr>
          </a:p>
          <a:p>
            <a:pPr marL="0" indent="0">
              <a:buNone/>
            </a:pP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8000-mensagem</a:t>
            </a:r>
          </a:p>
          <a:p>
            <a:pPr marL="0" indent="0" algn="just">
              <a:buNone/>
            </a:pPr>
            <a:r>
              <a:rPr lang="pt-BR" sz="2200" dirty="0"/>
              <a:t> </a:t>
            </a:r>
          </a:p>
        </p:txBody>
      </p:sp>
      <p:sp>
        <p:nvSpPr>
          <p:cNvPr id="4" name="Texto explicativo retangular com cantos arredondados 3"/>
          <p:cNvSpPr/>
          <p:nvPr/>
        </p:nvSpPr>
        <p:spPr>
          <a:xfrm>
            <a:off x="3059832" y="4077072"/>
            <a:ext cx="3589367" cy="360040"/>
          </a:xfrm>
          <a:prstGeom prst="wedgeRoundRectCallout">
            <a:avLst>
              <a:gd name="adj1" fmla="val 41973"/>
              <a:gd name="adj2" fmla="val -174965"/>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Campo no qual será posicionado o cursor</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166680708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Mensagens</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400" b="1" dirty="0" smtClean="0"/>
              <a:t>ATENÇÃO!</a:t>
            </a:r>
          </a:p>
          <a:p>
            <a:pPr marL="0" indent="0" algn="just">
              <a:buNone/>
            </a:pPr>
            <a:r>
              <a:rPr lang="pt-BR" sz="2200" dirty="0" smtClean="0"/>
              <a:t>Para </a:t>
            </a:r>
            <a:r>
              <a:rPr lang="pt-BR" sz="2200" dirty="0"/>
              <a:t>mostrar o status do erro a ser reportado, deve-se utilizar a rotina 8000-mensagem-sts.</a:t>
            </a:r>
          </a:p>
          <a:p>
            <a:pPr marL="0" indent="0" algn="just">
              <a:buNone/>
            </a:pPr>
            <a:endParaRPr lang="pt-BR" sz="2200" b="1" dirty="0" smtClean="0"/>
          </a:p>
          <a:p>
            <a:pPr marL="0" indent="0" algn="just">
              <a:buNone/>
            </a:pPr>
            <a:r>
              <a:rPr lang="pt-BR" sz="2400" b="1" dirty="0" smtClean="0"/>
              <a:t>Exemplo</a:t>
            </a:r>
            <a:r>
              <a:rPr lang="pt-BR" sz="2400" b="1" dirty="0"/>
              <a:t>:</a:t>
            </a:r>
          </a:p>
          <a:p>
            <a:pPr marL="0" indent="0">
              <a:buNone/>
            </a:pPr>
            <a:r>
              <a:rPr lang="pt-BR" sz="1600" dirty="0" smtClean="0">
                <a:latin typeface="Courier New" panose="02070309020205020404" pitchFamily="49" charset="0"/>
                <a:cs typeface="Courier New" panose="02070309020205020404" pitchFamily="49" charset="0"/>
              </a:rPr>
              <a:t>move </a:t>
            </a:r>
            <a:r>
              <a:rPr lang="pt-BR" sz="1600" dirty="0">
                <a:latin typeface="Courier New" panose="02070309020205020404" pitchFamily="49" charset="0"/>
                <a:cs typeface="Courier New" panose="02070309020205020404" pitchFamily="49" charset="0"/>
              </a:rPr>
              <a:t>"2250 - Erro ao eliminar registros antigos PD00000" </a:t>
            </a:r>
            <a:endParaRPr lang="pt-BR" sz="1600" dirty="0" smtClean="0">
              <a:latin typeface="Courier New" panose="02070309020205020404" pitchFamily="49" charset="0"/>
              <a:cs typeface="Courier New" panose="02070309020205020404" pitchFamily="49" charset="0"/>
            </a:endParaRPr>
          </a:p>
          <a:p>
            <a:pPr marL="0" indent="0">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whs</a:t>
            </a:r>
            <a:r>
              <a:rPr lang="pt-BR" sz="1600" dirty="0">
                <a:latin typeface="Courier New" panose="02070309020205020404" pitchFamily="49" charset="0"/>
                <a:cs typeface="Courier New" panose="02070309020205020404" pitchFamily="49" charset="0"/>
              </a:rPr>
              <a:t>-mensagem</a:t>
            </a:r>
          </a:p>
          <a:p>
            <a:pPr marL="0" indent="0">
              <a:buNone/>
            </a:pPr>
            <a:r>
              <a:rPr lang="en-US" sz="1600" dirty="0" smtClean="0">
                <a:latin typeface="Courier New" panose="02070309020205020404" pitchFamily="49" charset="0"/>
                <a:cs typeface="Courier New" panose="02070309020205020404" pitchFamily="49" charset="0"/>
              </a:rPr>
              <a:t>perform </a:t>
            </a:r>
            <a:r>
              <a:rPr lang="en-US" sz="1600" dirty="0">
                <a:latin typeface="Courier New" panose="02070309020205020404" pitchFamily="49" charset="0"/>
                <a:cs typeface="Courier New" panose="02070309020205020404" pitchFamily="49" charset="0"/>
              </a:rPr>
              <a:t>8000-mensagem-sts</a:t>
            </a:r>
            <a:r>
              <a:rPr lang="pt-BR" sz="1600" dirty="0">
                <a:latin typeface="Courier New" panose="02070309020205020404" pitchFamily="49" charset="0"/>
                <a:cs typeface="Courier New" panose="02070309020205020404" pitchFamily="49" charset="0"/>
              </a:rPr>
              <a:t> </a:t>
            </a:r>
          </a:p>
          <a:p>
            <a:pPr marL="0" indent="0">
              <a:buNone/>
            </a:pPr>
            <a:endParaRPr lang="pt-BR" sz="1600" dirty="0" smtClean="0">
              <a:latin typeface="Courier New" panose="02070309020205020404" pitchFamily="49" charset="0"/>
              <a:cs typeface="Courier New" panose="02070309020205020404" pitchFamily="49" charset="0"/>
            </a:endParaRPr>
          </a:p>
          <a:p>
            <a:pPr marL="0" indent="0">
              <a:buNone/>
            </a:pPr>
            <a:r>
              <a:rPr lang="pt-BR" sz="2400" dirty="0"/>
              <a:t> </a:t>
            </a: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05382593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Mensagens na Atualização Diária</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smtClean="0"/>
              <a:t>Deve-se </a:t>
            </a:r>
            <a:r>
              <a:rPr lang="pt-BR" sz="2200" dirty="0"/>
              <a:t>utilizar a seção 9000-mensagem-atualizacao para erros em programas chamados pela rotina de atualização diária.</a:t>
            </a:r>
          </a:p>
          <a:p>
            <a:pPr marL="0" indent="0" algn="just">
              <a:buNone/>
            </a:pPr>
            <a:endParaRPr lang="pt-BR" sz="2200" b="1" dirty="0" smtClean="0"/>
          </a:p>
          <a:p>
            <a:pPr marL="0" indent="0" algn="just">
              <a:buNone/>
            </a:pPr>
            <a:r>
              <a:rPr lang="pt-BR" sz="2400" b="1" dirty="0" smtClean="0"/>
              <a:t>Exemplo</a:t>
            </a:r>
            <a:r>
              <a:rPr lang="pt-BR" sz="2400" b="1" dirty="0"/>
              <a:t>:</a:t>
            </a:r>
          </a:p>
          <a:p>
            <a:pPr marL="0" indent="0">
              <a:buNone/>
            </a:pP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9000-monta-status</a:t>
            </a:r>
          </a:p>
          <a:p>
            <a:pPr marL="0" indent="0">
              <a:buNone/>
            </a:pPr>
            <a:r>
              <a:rPr lang="pt-BR" sz="1600" dirty="0" smtClean="0">
                <a:latin typeface="Courier New" panose="02070309020205020404" pitchFamily="49" charset="0"/>
                <a:cs typeface="Courier New" panose="02070309020205020404" pitchFamily="49" charset="0"/>
              </a:rPr>
              <a:t>move </a:t>
            </a:r>
            <a:r>
              <a:rPr lang="pt-BR" sz="1600" dirty="0">
                <a:latin typeface="Courier New" panose="02070309020205020404" pitchFamily="49" charset="0"/>
                <a:cs typeface="Courier New" panose="02070309020205020404" pitchFamily="49" charset="0"/>
              </a:rPr>
              <a:t>"Erro de leitura..."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to</a:t>
            </a: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whs</a:t>
            </a:r>
            <a:r>
              <a:rPr lang="pt-BR" sz="1600" dirty="0">
                <a:latin typeface="Courier New" panose="02070309020205020404" pitchFamily="49" charset="0"/>
                <a:cs typeface="Courier New" panose="02070309020205020404" pitchFamily="49" charset="0"/>
              </a:rPr>
              <a:t>-mensagem</a:t>
            </a:r>
          </a:p>
          <a:p>
            <a:pPr marL="0" indent="0">
              <a:buNone/>
            </a:pP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9000-mensagem-atualizacao</a:t>
            </a:r>
          </a:p>
          <a:p>
            <a:pPr marL="0" indent="0">
              <a:buNone/>
            </a:pP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3000-finalizacao</a:t>
            </a:r>
          </a:p>
          <a:p>
            <a:pPr marL="0" indent="0">
              <a:buNone/>
            </a:pPr>
            <a:r>
              <a:rPr lang="pt-BR" sz="1600" dirty="0" err="1" smtClean="0">
                <a:latin typeface="Courier New" panose="02070309020205020404" pitchFamily="49" charset="0"/>
                <a:cs typeface="Courier New" panose="02070309020205020404" pitchFamily="49" charset="0"/>
              </a:rPr>
              <a:t>perform</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0000-saida</a:t>
            </a:r>
          </a:p>
          <a:p>
            <a:pPr marL="0" indent="0">
              <a:buNone/>
            </a:pPr>
            <a:r>
              <a:rPr lang="pt-BR" sz="2400" dirty="0"/>
              <a:t> </a:t>
            </a:r>
            <a:endParaRPr lang="pt-BR"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16041109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Multi-Frame</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smtClean="0"/>
              <a:t>O </a:t>
            </a:r>
            <a:r>
              <a:rPr lang="pt-BR" sz="2200" dirty="0" err="1" smtClean="0"/>
              <a:t>Promax</a:t>
            </a:r>
            <a:r>
              <a:rPr lang="pt-BR" sz="2200" dirty="0" smtClean="0"/>
              <a:t> trabalha com o </a:t>
            </a:r>
            <a:r>
              <a:rPr lang="pt-BR" sz="2200" i="1" dirty="0" smtClean="0"/>
              <a:t>frame</a:t>
            </a:r>
            <a:r>
              <a:rPr lang="pt-BR" sz="2200" dirty="0" smtClean="0"/>
              <a:t> 0 e o </a:t>
            </a:r>
            <a:r>
              <a:rPr lang="pt-BR" sz="2200" i="1" dirty="0" smtClean="0"/>
              <a:t>frame</a:t>
            </a:r>
            <a:r>
              <a:rPr lang="pt-BR" sz="2200" dirty="0" smtClean="0"/>
              <a:t> 9.</a:t>
            </a:r>
          </a:p>
          <a:p>
            <a:pPr marL="0" indent="0" algn="just">
              <a:buNone/>
            </a:pPr>
            <a:r>
              <a:rPr lang="pt-BR" sz="2200" dirty="0" smtClean="0"/>
              <a:t>Isto serve para evitar que a tela pisque quando o usuário executa uma ação.</a:t>
            </a:r>
          </a:p>
          <a:p>
            <a:pPr marL="0" indent="0" algn="just">
              <a:buNone/>
            </a:pPr>
            <a:r>
              <a:rPr lang="pt-BR" sz="2200" dirty="0" smtClean="0"/>
              <a:t>Assim, quando o programa carrega a tela (8000-tela), está no </a:t>
            </a:r>
            <a:r>
              <a:rPr lang="pt-BR" sz="2200" i="1" dirty="0" smtClean="0"/>
              <a:t>frame</a:t>
            </a:r>
            <a:r>
              <a:rPr lang="pt-BR" sz="2200" dirty="0" smtClean="0"/>
              <a:t> 0. Em seguida, ele volta para o </a:t>
            </a:r>
            <a:r>
              <a:rPr lang="pt-BR" sz="2200" dirty="0" err="1" smtClean="0"/>
              <a:t>Cobol</a:t>
            </a:r>
            <a:r>
              <a:rPr lang="pt-BR" sz="2200" dirty="0" smtClean="0"/>
              <a:t> com a opção 1 do </a:t>
            </a:r>
            <a:r>
              <a:rPr lang="pt-BR" sz="2200" i="1" dirty="0" smtClean="0"/>
              <a:t>frame</a:t>
            </a:r>
            <a:r>
              <a:rPr lang="pt-BR" sz="2200" dirty="0" smtClean="0"/>
              <a:t> 9. Esta rotina é automática e está </a:t>
            </a:r>
            <a:r>
              <a:rPr lang="pt-BR" sz="2200" dirty="0"/>
              <a:t>na seção </a:t>
            </a:r>
            <a:r>
              <a:rPr lang="pt-BR" sz="2200" dirty="0" smtClean="0"/>
              <a:t>2001-carrega-tela-inicial, chamada ao final da seção 8000-tela.</a:t>
            </a:r>
          </a:p>
          <a:p>
            <a:pPr marL="0" indent="0" algn="just">
              <a:buNone/>
            </a:pPr>
            <a:r>
              <a:rPr lang="pt-BR" sz="2200" dirty="0" smtClean="0"/>
              <a:t>Basicamente, ao invés de utilizar o comando </a:t>
            </a:r>
            <a:r>
              <a:rPr lang="pt-BR" sz="2200" i="1" dirty="0" err="1" smtClean="0"/>
              <a:t>submit</a:t>
            </a:r>
            <a:r>
              <a:rPr lang="pt-BR" sz="2200" dirty="0" smtClean="0"/>
              <a:t>, chamamos a função </a:t>
            </a:r>
            <a:r>
              <a:rPr lang="pt-BR" sz="2200" dirty="0" err="1" smtClean="0"/>
              <a:t>EnviarFormulario</a:t>
            </a:r>
            <a:r>
              <a:rPr lang="pt-BR" sz="2200" dirty="0" smtClean="0"/>
              <a:t> para retornar os campos da tela para o </a:t>
            </a:r>
            <a:r>
              <a:rPr lang="pt-BR" sz="2200" dirty="0" err="1" smtClean="0"/>
              <a:t>Cobol</a:t>
            </a:r>
            <a:r>
              <a:rPr lang="pt-BR" sz="2200" dirty="0" smtClean="0"/>
              <a:t>. Esta função faz uma cópia dos campos do </a:t>
            </a:r>
            <a:r>
              <a:rPr lang="pt-BR" sz="2200" i="1" dirty="0" smtClean="0"/>
              <a:t>frame</a:t>
            </a:r>
            <a:r>
              <a:rPr lang="pt-BR" sz="2200" dirty="0" smtClean="0"/>
              <a:t> 0 para o </a:t>
            </a:r>
            <a:r>
              <a:rPr lang="pt-BR" sz="2200" i="1" dirty="0" smtClean="0"/>
              <a:t>frame</a:t>
            </a:r>
            <a:r>
              <a:rPr lang="pt-BR" sz="2200" dirty="0" smtClean="0"/>
              <a:t> 9, que é o </a:t>
            </a:r>
            <a:r>
              <a:rPr lang="pt-BR" sz="2200" i="1" dirty="0" smtClean="0"/>
              <a:t>frame</a:t>
            </a:r>
            <a:r>
              <a:rPr lang="pt-BR" sz="2200" dirty="0" smtClean="0"/>
              <a:t> oculto.</a:t>
            </a:r>
            <a:endParaRPr lang="pt-BR" sz="2200" dirty="0"/>
          </a:p>
          <a:p>
            <a:pPr marL="0" indent="0" algn="just">
              <a:buNone/>
            </a:pPr>
            <a:endParaRPr lang="pt-BR" sz="2200" dirty="0"/>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124810692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Frame 0</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Pode-se utilizar </a:t>
            </a:r>
            <a:r>
              <a:rPr lang="pt-BR" sz="2200" dirty="0" err="1"/>
              <a:t>document.all.nomeObjeto.propriedade</a:t>
            </a:r>
            <a:r>
              <a:rPr lang="pt-BR" sz="2200" dirty="0"/>
              <a:t> neste </a:t>
            </a:r>
            <a:r>
              <a:rPr lang="pt-BR" sz="2200" i="1" dirty="0"/>
              <a:t>frame</a:t>
            </a:r>
            <a:r>
              <a:rPr lang="pt-BR" sz="2200" dirty="0"/>
              <a:t>. Por exemplo, dentro da seção 8000-tela e de todas as seções chamadas dentro dela. Para utilizar uma função, basta escrever seu nome.</a:t>
            </a:r>
          </a:p>
          <a:p>
            <a:pPr marL="0" indent="0" algn="just">
              <a:buNone/>
            </a:pPr>
            <a:endParaRPr lang="pt-BR" sz="2200" dirty="0" smtClean="0"/>
          </a:p>
          <a:p>
            <a:pPr marL="0" indent="0" algn="just">
              <a:buNone/>
            </a:pPr>
            <a:r>
              <a:rPr lang="pt-BR" sz="2200" b="1" dirty="0" smtClean="0"/>
              <a:t>Exemplo:</a:t>
            </a:r>
          </a:p>
          <a:p>
            <a:pPr marL="0" indent="0">
              <a:buNone/>
            </a:pPr>
            <a:r>
              <a:rPr lang="pt-BR" sz="1600" dirty="0" err="1" smtClean="0">
                <a:latin typeface="Courier New" panose="02070309020205020404" pitchFamily="49" charset="0"/>
                <a:cs typeface="Courier New" panose="02070309020205020404" pitchFamily="49" charset="0"/>
              </a:rPr>
              <a:t>document.all.opcao.value</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2;</a:t>
            </a:r>
          </a:p>
          <a:p>
            <a:pPr marL="0" indent="0">
              <a:buNone/>
            </a:pPr>
            <a:r>
              <a:rPr lang="pt-BR" sz="1600" dirty="0" err="1" smtClean="0">
                <a:latin typeface="Courier New" panose="02070309020205020404" pitchFamily="49" charset="0"/>
                <a:cs typeface="Courier New" panose="02070309020205020404" pitchFamily="49" charset="0"/>
              </a:rPr>
              <a:t>EnviarFormulario</a:t>
            </a:r>
            <a:r>
              <a:rPr lang="pt-BR" sz="1600" dirty="0">
                <a:latin typeface="Courier New" panose="02070309020205020404" pitchFamily="49" charset="0"/>
                <a:cs typeface="Courier New" panose="02070309020205020404" pitchFamily="49" charset="0"/>
              </a:rPr>
              <a:t>();</a:t>
            </a:r>
            <a:endParaRPr lang="pt-BR" sz="1600" b="1" dirty="0">
              <a:latin typeface="Courier New" panose="02070309020205020404" pitchFamily="49" charset="0"/>
              <a:cs typeface="Courier New" panose="02070309020205020404" pitchFamily="49" charset="0"/>
            </a:endParaRPr>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3031194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programas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marL="0" lvl="0" indent="0" algn="just">
              <a:buNone/>
            </a:pPr>
            <a:r>
              <a:rPr lang="pt-BR" sz="2200" dirty="0"/>
              <a:t>Normalmente, os nomes dos programas têm a seguinte estrutura</a:t>
            </a:r>
            <a:r>
              <a:rPr lang="pt-BR" sz="2200" dirty="0" smtClean="0"/>
              <a:t>:</a:t>
            </a:r>
          </a:p>
          <a:p>
            <a:pPr algn="just"/>
            <a:r>
              <a:rPr lang="pt-BR" sz="2200" dirty="0" smtClean="0"/>
              <a:t>Iniciais </a:t>
            </a:r>
            <a:r>
              <a:rPr lang="pt-BR" sz="2200" dirty="0"/>
              <a:t>do sistema (</a:t>
            </a:r>
            <a:r>
              <a:rPr lang="pt-BR" sz="2200" dirty="0" smtClean="0"/>
              <a:t>PW);</a:t>
            </a:r>
          </a:p>
          <a:p>
            <a:pPr algn="just"/>
            <a:r>
              <a:rPr lang="pt-BR" sz="2200" dirty="0" smtClean="0"/>
              <a:t>Número sequencial;</a:t>
            </a:r>
          </a:p>
          <a:p>
            <a:pPr algn="just"/>
            <a:r>
              <a:rPr lang="pt-BR" sz="2200" dirty="0" smtClean="0"/>
              <a:t>Identificador.</a:t>
            </a:r>
            <a:endParaRPr lang="pt-BR" sz="2200" dirty="0"/>
          </a:p>
        </p:txBody>
      </p:sp>
    </p:spTree>
    <p:custDataLst>
      <p:tags r:id="rId1"/>
    </p:custDataLst>
    <p:extLst>
      <p:ext uri="{BB962C8B-B14F-4D97-AF65-F5344CB8AC3E}">
        <p14:creationId xmlns:p14="http://schemas.microsoft.com/office/powerpoint/2010/main" val="2271547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Frame 9</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Para utilizar um objeto da tela no </a:t>
            </a:r>
            <a:r>
              <a:rPr lang="pt-BR" sz="2200" i="1" dirty="0"/>
              <a:t>frame</a:t>
            </a:r>
            <a:r>
              <a:rPr lang="pt-BR" sz="2200" dirty="0"/>
              <a:t> oculto, deve-se utilizar a variável </a:t>
            </a:r>
            <a:r>
              <a:rPr lang="pt-BR" sz="2200" dirty="0" err="1"/>
              <a:t>objs</a:t>
            </a:r>
            <a:r>
              <a:rPr lang="pt-BR" sz="2200" dirty="0"/>
              <a:t>-rotina. Para utilizar uma função genérica do </a:t>
            </a:r>
            <a:r>
              <a:rPr lang="pt-BR" sz="2200" dirty="0" err="1"/>
              <a:t>JavaScript</a:t>
            </a:r>
            <a:r>
              <a:rPr lang="pt-BR" sz="2200" dirty="0"/>
              <a:t> ou </a:t>
            </a:r>
            <a:r>
              <a:rPr lang="pt-BR" sz="2200" dirty="0" err="1"/>
              <a:t>VbScript</a:t>
            </a:r>
            <a:r>
              <a:rPr lang="pt-BR" sz="2200" dirty="0"/>
              <a:t> (como </a:t>
            </a:r>
            <a:r>
              <a:rPr lang="pt-BR" sz="2200" dirty="0" err="1"/>
              <a:t>EnviarFormulario</a:t>
            </a:r>
            <a:r>
              <a:rPr lang="pt-BR" sz="2200" dirty="0"/>
              <a:t>() e </a:t>
            </a:r>
            <a:r>
              <a:rPr lang="pt-BR" sz="2200" dirty="0" err="1"/>
              <a:t>FormataCampo</a:t>
            </a:r>
            <a:r>
              <a:rPr lang="pt-BR" sz="2200" dirty="0"/>
              <a:t>(), por exemplo) ou uma função definida pelo programador na tela, deve-se utilizar frame-rotina. Estas variáveis servem para simplificar a escrita e indicam que o sistema deve buscar o objeto ou a função em outro </a:t>
            </a:r>
            <a:r>
              <a:rPr lang="pt-BR" sz="2200" i="1" dirty="0"/>
              <a:t>frame</a:t>
            </a:r>
            <a:r>
              <a:rPr lang="pt-BR" sz="2200" dirty="0"/>
              <a:t>. </a:t>
            </a:r>
          </a:p>
          <a:p>
            <a:pPr marL="0" indent="0" algn="just">
              <a:buNone/>
            </a:pPr>
            <a:endParaRPr lang="pt-BR" sz="2200" dirty="0" smtClean="0"/>
          </a:p>
        </p:txBody>
      </p:sp>
    </p:spTree>
    <p:custDataLst>
      <p:tags r:id="rId1"/>
    </p:custDataLst>
    <p:extLst>
      <p:ext uri="{BB962C8B-B14F-4D97-AF65-F5344CB8AC3E}">
        <p14:creationId xmlns:p14="http://schemas.microsoft.com/office/powerpoint/2010/main" val="30922038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pt-BR" sz="1600" dirty="0" smtClean="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objs</a:t>
            </a:r>
            <a:r>
              <a:rPr lang="pt-BR" sz="1600" dirty="0">
                <a:latin typeface="Courier New" panose="02070309020205020404" pitchFamily="49" charset="0"/>
                <a:cs typeface="Courier New" panose="02070309020205020404" pitchFamily="49" charset="0"/>
              </a:rPr>
              <a:t>-rotina ( '</a:t>
            </a:r>
            <a:r>
              <a:rPr lang="pt-BR" sz="1600" dirty="0" err="1">
                <a:latin typeface="Courier New" panose="02070309020205020404" pitchFamily="49" charset="0"/>
                <a:cs typeface="Courier New" panose="02070309020205020404" pitchFamily="49" charset="0"/>
              </a:rPr>
              <a:t>opcao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value</a:t>
            </a:r>
            <a:r>
              <a:rPr lang="pt-BR" sz="1600" dirty="0">
                <a:latin typeface="Courier New" panose="02070309020205020404" pitchFamily="49" charset="0"/>
                <a:cs typeface="Courier New" panose="02070309020205020404" pitchFamily="49" charset="0"/>
              </a:rPr>
              <a:t> = 2;</a:t>
            </a:r>
          </a:p>
          <a:p>
            <a:pPr marL="0" indent="0">
              <a:buNone/>
            </a:pPr>
            <a:r>
              <a:rPr lang="pt-BR" sz="1600" dirty="0" smtClean="0">
                <a:latin typeface="Courier New" panose="02070309020205020404" pitchFamily="49" charset="0"/>
                <a:cs typeface="Courier New" panose="02070309020205020404" pitchFamily="49" charset="0"/>
              </a:rPr>
              <a:t>:</a:t>
            </a:r>
            <a:r>
              <a:rPr lang="pt-BR" sz="1600" dirty="0">
                <a:latin typeface="Courier New" panose="02070309020205020404" pitchFamily="49" charset="0"/>
                <a:cs typeface="Courier New" panose="02070309020205020404" pitchFamily="49" charset="0"/>
              </a:rPr>
              <a:t>frame-rotina .</a:t>
            </a:r>
            <a:r>
              <a:rPr lang="pt-BR" sz="1600" dirty="0" err="1">
                <a:latin typeface="Courier New" panose="02070309020205020404" pitchFamily="49" charset="0"/>
                <a:cs typeface="Courier New" panose="02070309020205020404" pitchFamily="49" charset="0"/>
              </a:rPr>
              <a:t>EnviarFormulario</a:t>
            </a:r>
            <a:r>
              <a:rPr lang="pt-BR" sz="1600" dirty="0">
                <a:latin typeface="Courier New" panose="02070309020205020404" pitchFamily="49" charset="0"/>
                <a:cs typeface="Courier New" panose="02070309020205020404" pitchFamily="49" charset="0"/>
              </a:rPr>
              <a:t>(); </a:t>
            </a:r>
          </a:p>
          <a:p>
            <a:pPr marL="0" indent="0">
              <a:buNone/>
            </a:pPr>
            <a:endParaRPr lang="pt-BR" sz="1600" dirty="0">
              <a:latin typeface="Courier New" panose="02070309020205020404" pitchFamily="49" charset="0"/>
              <a:cs typeface="Courier New" panose="02070309020205020404" pitchFamily="49" charset="0"/>
            </a:endParaRPr>
          </a:p>
          <a:p>
            <a:pPr marL="0" indent="0">
              <a:buNone/>
            </a:pPr>
            <a:endParaRPr lang="pt-BR" sz="1600" dirty="0">
              <a:latin typeface="Courier New" panose="02070309020205020404" pitchFamily="49" charset="0"/>
              <a:cs typeface="Courier New" panose="02070309020205020404" pitchFamily="49" charset="0"/>
            </a:endParaRPr>
          </a:p>
          <a:p>
            <a:pPr marL="0" indent="0">
              <a:buNone/>
            </a:pPr>
            <a:r>
              <a:rPr lang="pt-BR" sz="2200" dirty="0">
                <a:latin typeface="+mj-lt"/>
              </a:rPr>
              <a:t>Onde:</a:t>
            </a:r>
          </a:p>
          <a:p>
            <a:pPr lvl="0"/>
            <a:r>
              <a:rPr lang="pt-BR" sz="2200" b="1" dirty="0" err="1">
                <a:latin typeface="+mj-lt"/>
              </a:rPr>
              <a:t>objs</a:t>
            </a:r>
            <a:r>
              <a:rPr lang="pt-BR" sz="2200" b="1" dirty="0">
                <a:latin typeface="+mj-lt"/>
              </a:rPr>
              <a:t>-rotina: </a:t>
            </a:r>
            <a:r>
              <a:rPr lang="pt-BR" sz="2200" dirty="0" err="1">
                <a:latin typeface="+mj-lt"/>
              </a:rPr>
              <a:t>document.parentWindow.parent.rotina.document.all</a:t>
            </a:r>
            <a:r>
              <a:rPr lang="pt-BR" sz="2200" dirty="0">
                <a:latin typeface="+mj-lt"/>
              </a:rPr>
              <a:t>;</a:t>
            </a:r>
          </a:p>
          <a:p>
            <a:pPr lvl="0"/>
            <a:r>
              <a:rPr lang="pt-BR" sz="2200" b="1" dirty="0">
                <a:latin typeface="+mj-lt"/>
              </a:rPr>
              <a:t>frame-rotina: </a:t>
            </a:r>
            <a:r>
              <a:rPr lang="pt-BR" sz="2200" dirty="0" err="1">
                <a:latin typeface="+mj-lt"/>
              </a:rPr>
              <a:t>document.parentWindow.parent.rotina</a:t>
            </a:r>
            <a:r>
              <a:rPr lang="pt-BR" sz="2200" dirty="0" smtClean="0">
                <a:latin typeface="+mj-lt"/>
              </a:rPr>
              <a:t>.</a:t>
            </a:r>
            <a:endParaRPr lang="en-US" sz="2200" dirty="0">
              <a:latin typeface="+mj-lt"/>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214259085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Multi-Frame</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buNone/>
            </a:pPr>
            <a:r>
              <a:rPr lang="pt-BR" sz="2400" b="1" dirty="0" smtClean="0"/>
              <a:t>ATENÇÃO!</a:t>
            </a:r>
          </a:p>
          <a:p>
            <a:pPr marL="0" indent="0" algn="just">
              <a:buNone/>
            </a:pPr>
            <a:r>
              <a:rPr lang="pt-BR" sz="2200" dirty="0" smtClean="0"/>
              <a:t>Deve-se </a:t>
            </a:r>
            <a:r>
              <a:rPr lang="pt-BR" sz="2200" dirty="0"/>
              <a:t>utilizar a variável </a:t>
            </a:r>
            <a:r>
              <a:rPr lang="pt-BR" sz="2200" dirty="0" err="1"/>
              <a:t>href-opener</a:t>
            </a:r>
            <a:r>
              <a:rPr lang="pt-BR" sz="2200" dirty="0"/>
              <a:t> para chamar funções/variáveis da rotina da janela que abriu, a partir da janela que está sendo </a:t>
            </a:r>
            <a:r>
              <a:rPr lang="pt-BR" sz="2200" dirty="0" smtClean="0"/>
              <a:t>utilizada (nos programas de pesquisa).</a:t>
            </a:r>
          </a:p>
          <a:p>
            <a:pPr marL="0" indent="0" algn="just">
              <a:buNone/>
            </a:pPr>
            <a:endParaRPr lang="pt-BR" sz="2200" dirty="0"/>
          </a:p>
          <a:p>
            <a:pPr marL="0" indent="0" algn="just">
              <a:buNone/>
            </a:pPr>
            <a:r>
              <a:rPr lang="pt-BR" sz="2200" dirty="0"/>
              <a:t>Quando o </a:t>
            </a:r>
            <a:r>
              <a:rPr lang="pt-BR" sz="2200" i="1" dirty="0"/>
              <a:t>frame</a:t>
            </a:r>
            <a:r>
              <a:rPr lang="pt-BR" sz="2200" dirty="0"/>
              <a:t> é 0 significa que o programa está montando a tela e o </a:t>
            </a:r>
            <a:r>
              <a:rPr lang="pt-BR" sz="2200" i="1" dirty="0"/>
              <a:t>frame</a:t>
            </a:r>
            <a:r>
              <a:rPr lang="pt-BR" sz="2200" dirty="0"/>
              <a:t> oculto. Desta forma, não se deve movimentar e fazer referência a nenhum campo da tela na opção 0. Deve-se utilizar a opção </a:t>
            </a:r>
            <a:r>
              <a:rPr lang="pt-BR" sz="2200" dirty="0" smtClean="0"/>
              <a:t>1 (na seção 8500-controles-tela).</a:t>
            </a:r>
            <a:endParaRPr lang="pt-BR" sz="2200" dirty="0"/>
          </a:p>
        </p:txBody>
      </p:sp>
    </p:spTree>
    <p:custDataLst>
      <p:tags r:id="rId1"/>
    </p:custDataLst>
    <p:extLst>
      <p:ext uri="{BB962C8B-B14F-4D97-AF65-F5344CB8AC3E}">
        <p14:creationId xmlns:p14="http://schemas.microsoft.com/office/powerpoint/2010/main" val="428428292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Perfil do usuário</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buNone/>
            </a:pPr>
            <a:r>
              <a:rPr lang="pt-BR" sz="2200" dirty="0" smtClean="0"/>
              <a:t>Todos </a:t>
            </a:r>
            <a:r>
              <a:rPr lang="pt-BR" sz="2200" dirty="0"/>
              <a:t>os programas devem testar o perfil do usuário. A rotina 8100-controles-iniciais do </a:t>
            </a:r>
            <a:r>
              <a:rPr lang="pt-BR" sz="2200" i="1" dirty="0" err="1"/>
              <a:t>copy</a:t>
            </a:r>
            <a:r>
              <a:rPr lang="pt-BR" sz="2200" dirty="0"/>
              <a:t> PCP8000.cpy  faz esta verificação.</a:t>
            </a:r>
          </a:p>
          <a:p>
            <a:pPr marL="0" indent="0" algn="just">
              <a:buNone/>
            </a:pPr>
            <a:endParaRPr lang="pt-BR" sz="2200" dirty="0"/>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351640467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2999-controle-frame section.</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2999.</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evaluate f-</a:t>
            </a:r>
            <a:r>
              <a:rPr lang="en-US" sz="1600" dirty="0" err="1">
                <a:latin typeface="Courier New" panose="02070309020205020404" pitchFamily="49" charset="0"/>
                <a:cs typeface="Courier New" panose="02070309020205020404" pitchFamily="49" charset="0"/>
              </a:rPr>
              <a:t>opcao</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when 1</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move "</a:t>
            </a:r>
            <a:r>
              <a:rPr lang="pt-BR" sz="1600" dirty="0" err="1">
                <a:latin typeface="Courier New" panose="02070309020205020404" pitchFamily="49" charset="0"/>
                <a:cs typeface="Courier New" panose="02070309020205020404" pitchFamily="49" charset="0"/>
              </a:rPr>
              <a:t>cdVeiculo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to</a:t>
            </a:r>
            <a:r>
              <a:rPr lang="pt-BR" sz="1600" dirty="0">
                <a:latin typeface="Courier New" panose="02070309020205020404" pitchFamily="49" charset="0"/>
                <a:cs typeface="Courier New" panose="02070309020205020404" pitchFamily="49" charset="0"/>
              </a:rPr>
              <a:t> ws-nome-objeto</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perform</a:t>
            </a:r>
            <a:r>
              <a:rPr lang="pt-BR" sz="1600" dirty="0">
                <a:latin typeface="Courier New" panose="02070309020205020404" pitchFamily="49" charset="0"/>
                <a:cs typeface="Courier New" panose="02070309020205020404" pitchFamily="49" charset="0"/>
              </a:rPr>
              <a:t> 8100-controles-iniciais</a:t>
            </a:r>
          </a:p>
          <a:p>
            <a:pPr marL="0" indent="0">
              <a:buNone/>
            </a:pPr>
            <a:r>
              <a:rPr lang="pt-BR" sz="1600" dirty="0">
                <a:latin typeface="Courier New" panose="02070309020205020404" pitchFamily="49" charset="0"/>
                <a:cs typeface="Courier New" panose="02070309020205020404" pitchFamily="49" charset="0"/>
              </a:rPr>
              <a:t>	       ...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end-evaluate</a:t>
            </a:r>
            <a:endParaRPr lang="pt-BR" sz="1600" dirty="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perform</a:t>
            </a:r>
            <a:r>
              <a:rPr lang="pt-BR" sz="1600" dirty="0">
                <a:latin typeface="Courier New" panose="02070309020205020404" pitchFamily="49" charset="0"/>
                <a:cs typeface="Courier New" panose="02070309020205020404" pitchFamily="49" charset="0"/>
              </a:rPr>
              <a:t> 8000-finaliza-controle.</a:t>
            </a:r>
          </a:p>
          <a:p>
            <a:pPr marL="0" indent="0">
              <a:buNone/>
            </a:pPr>
            <a:r>
              <a:rPr lang="pt-BR" sz="1600" dirty="0" smtClean="0">
                <a:latin typeface="Courier New" panose="02070309020205020404" pitchFamily="49" charset="0"/>
                <a:cs typeface="Courier New" panose="02070309020205020404" pitchFamily="49" charset="0"/>
              </a:rPr>
              <a:t> 2999-exit.</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exit</a:t>
            </a:r>
            <a:r>
              <a:rPr lang="pt-BR"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6" name="Texto explicativo retangular com cantos arredondados 5"/>
          <p:cNvSpPr/>
          <p:nvPr/>
        </p:nvSpPr>
        <p:spPr>
          <a:xfrm>
            <a:off x="4871065" y="4581128"/>
            <a:ext cx="3589367" cy="899120"/>
          </a:xfrm>
          <a:prstGeom prst="wedgeRoundRectCallout">
            <a:avLst>
              <a:gd name="adj1" fmla="val -27505"/>
              <a:gd name="adj2" fmla="val -187637"/>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Esta seção testa se o usuário tem permissão (</a:t>
            </a:r>
            <a:r>
              <a:rPr lang="pt-BR" sz="1400" b="1" dirty="0" err="1" smtClean="0">
                <a:solidFill>
                  <a:schemeClr val="tx1"/>
                </a:solidFill>
              </a:rPr>
              <a:t>lnk-inc</a:t>
            </a:r>
            <a:r>
              <a:rPr lang="pt-BR" sz="1400" b="1" dirty="0" smtClean="0">
                <a:solidFill>
                  <a:schemeClr val="tx1"/>
                </a:solidFill>
              </a:rPr>
              <a:t> = 1, </a:t>
            </a:r>
            <a:r>
              <a:rPr lang="pt-BR" sz="1400" b="1" dirty="0" err="1" smtClean="0">
                <a:solidFill>
                  <a:schemeClr val="tx1"/>
                </a:solidFill>
              </a:rPr>
              <a:t>lnk-alt</a:t>
            </a:r>
            <a:r>
              <a:rPr lang="pt-BR" sz="1400" b="1" dirty="0" smtClean="0">
                <a:solidFill>
                  <a:schemeClr val="tx1"/>
                </a:solidFill>
              </a:rPr>
              <a:t> = 1 e </a:t>
            </a:r>
            <a:r>
              <a:rPr lang="pt-BR" sz="1400" b="1" dirty="0" err="1" smtClean="0">
                <a:solidFill>
                  <a:schemeClr val="tx1"/>
                </a:solidFill>
              </a:rPr>
              <a:t>lnk-exc</a:t>
            </a:r>
            <a:r>
              <a:rPr lang="pt-BR" sz="1400" b="1" dirty="0" smtClean="0">
                <a:solidFill>
                  <a:schemeClr val="tx1"/>
                </a:solidFill>
              </a:rPr>
              <a:t> = 1) para habilitar os botões de ação</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94400065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Perfil do usuário</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buNone/>
            </a:pPr>
            <a:r>
              <a:rPr lang="pt-BR" sz="2400" b="1" dirty="0" smtClean="0"/>
              <a:t>ATENÇÃO!</a:t>
            </a:r>
          </a:p>
          <a:p>
            <a:pPr marL="0" indent="0" algn="just">
              <a:buNone/>
            </a:pPr>
            <a:r>
              <a:rPr lang="pt-BR" sz="2200" dirty="0" smtClean="0"/>
              <a:t>No </a:t>
            </a:r>
            <a:r>
              <a:rPr lang="pt-BR" sz="2200" dirty="0"/>
              <a:t>exemplo apresentado, a verificação de perfil é feita quando o programa é carregado (f-</a:t>
            </a:r>
            <a:r>
              <a:rPr lang="pt-BR" sz="2200" dirty="0" err="1"/>
              <a:t>opcao</a:t>
            </a:r>
            <a:r>
              <a:rPr lang="pt-BR" sz="2200" dirty="0"/>
              <a:t> = 1). Se for necessário habilitar algum botão em outro momento, é preciso fazer o controle manualmente, utilizando as </a:t>
            </a:r>
            <a:r>
              <a:rPr lang="pt-BR" sz="2200" dirty="0" smtClean="0"/>
              <a:t>mesmas variáveis, na seção 8500-controles-tela.</a:t>
            </a:r>
            <a:endParaRPr lang="pt-BR" sz="2200" dirty="0"/>
          </a:p>
          <a:p>
            <a:pPr marL="0" indent="0" algn="just">
              <a:buNone/>
            </a:pPr>
            <a:endParaRPr lang="pt-BR" sz="2200" dirty="0"/>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39117520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Senha</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buNone/>
            </a:pPr>
            <a:r>
              <a:rPr lang="pt-BR" sz="2400" b="1" dirty="0" smtClean="0"/>
              <a:t>ATENÇÃO!</a:t>
            </a:r>
          </a:p>
          <a:p>
            <a:pPr marL="0" indent="0" algn="just">
              <a:buNone/>
            </a:pPr>
            <a:r>
              <a:rPr lang="pt-BR" sz="2200" dirty="0"/>
              <a:t>Os programas que necessitam de senha devem utilizar a função Senha997OK(). Esta função faz parte da seção 8000-script-funcao-senha, a qual deve ser chamada no início da seção 8000-scripts-tela. </a:t>
            </a:r>
          </a:p>
          <a:p>
            <a:pPr marL="0" indent="0" algn="just">
              <a:buNone/>
            </a:pPr>
            <a:endParaRPr lang="pt-BR" sz="2200" dirty="0"/>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38381672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95494"/>
            <a:ext cx="7920880" cy="4249730"/>
          </a:xfrm>
        </p:spPr>
        <p:txBody>
          <a:bodyPr/>
          <a:lstStyle/>
          <a:p>
            <a:pPr marL="0" indent="0">
              <a:buNone/>
            </a:pPr>
            <a:r>
              <a:rPr lang="en-US" sz="1600" dirty="0" smtClean="0">
                <a:latin typeface="Courier New" panose="02070309020205020404" pitchFamily="49" charset="0"/>
                <a:cs typeface="Courier New" panose="02070309020205020404" pitchFamily="49" charset="0"/>
              </a:rPr>
              <a:t>*&gt;=============================================================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8000-scripts-tela </a:t>
            </a:r>
            <a:r>
              <a:rPr lang="en-US" sz="1600" dirty="0">
                <a:latin typeface="Courier New" panose="02070309020205020404" pitchFamily="49" charset="0"/>
                <a:cs typeface="Courier New" panose="02070309020205020404" pitchFamily="49" charset="0"/>
              </a:rPr>
              <a:t>section.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8000</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perform 8000-script-funcao-senha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exec HTML</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&lt;SCRIPT&gt;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function </a:t>
            </a:r>
            <a:r>
              <a:rPr lang="en-US" sz="1600" dirty="0" err="1">
                <a:latin typeface="Courier New" panose="02070309020205020404" pitchFamily="49" charset="0"/>
                <a:cs typeface="Courier New" panose="02070309020205020404" pitchFamily="49" charset="0"/>
              </a:rPr>
              <a:t>Salvar</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if</a:t>
            </a:r>
            <a:r>
              <a:rPr lang="en-US" sz="1600" dirty="0">
                <a:latin typeface="Courier New" panose="02070309020205020404" pitchFamily="49" charset="0"/>
                <a:cs typeface="Courier New" panose="02070309020205020404" pitchFamily="49" charset="0"/>
              </a:rPr>
              <a:t>( Senha997OK()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document.all.opcao.value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6;</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EnviarFormulario</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else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document.all.BotSalvar.disabled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false;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document.all.BotSalvar.focus</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53821066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Tabindex</a:t>
            </a:r>
            <a:endParaRPr lang="pt-BR" i="1"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smtClean="0"/>
              <a:t>O </a:t>
            </a:r>
            <a:r>
              <a:rPr lang="pt-BR" sz="2200" i="1" dirty="0" err="1"/>
              <a:t>tabIndex</a:t>
            </a:r>
            <a:r>
              <a:rPr lang="pt-BR" sz="2200" dirty="0"/>
              <a:t> serve para definir a sequência de navegação dos campos quando a tecla </a:t>
            </a:r>
            <a:r>
              <a:rPr lang="pt-BR" sz="2200" i="1" dirty="0" err="1"/>
              <a:t>tab</a:t>
            </a:r>
            <a:r>
              <a:rPr lang="pt-BR" sz="2200" dirty="0"/>
              <a:t> é pressionada.</a:t>
            </a:r>
          </a:p>
          <a:p>
            <a:pPr marL="0" indent="0" algn="just">
              <a:buNone/>
            </a:pPr>
            <a:endParaRPr lang="pt-BR" sz="2200" dirty="0"/>
          </a:p>
          <a:p>
            <a:pPr marL="0" indent="0">
              <a:buNone/>
            </a:pPr>
            <a:r>
              <a:rPr lang="en-US" sz="2200" b="1" dirty="0" err="1"/>
              <a:t>Exemplo</a:t>
            </a:r>
            <a:r>
              <a:rPr lang="en-US" sz="2200" b="1" dirty="0" smtClean="0"/>
              <a:t>:</a:t>
            </a:r>
            <a:endParaRPr lang="pt-BR" sz="2200" dirty="0"/>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name=cdCampo1 </a:t>
            </a:r>
            <a:r>
              <a:rPr lang="en-US" sz="1600" dirty="0" err="1">
                <a:latin typeface="Courier New" panose="02070309020205020404" pitchFamily="49" charset="0"/>
                <a:cs typeface="Courier New" panose="02070309020205020404" pitchFamily="49" charset="0"/>
              </a:rPr>
              <a:t>tabIndex</a:t>
            </a:r>
            <a:r>
              <a:rPr lang="en-US" sz="1600" dirty="0">
                <a:latin typeface="Courier New" panose="02070309020205020404" pitchFamily="49" charset="0"/>
                <a:cs typeface="Courier New" panose="02070309020205020404" pitchFamily="49" charset="0"/>
              </a:rPr>
              <a:t>=1</a:t>
            </a:r>
            <a:r>
              <a:rPr lang="en-US" sz="1600" dirty="0" smtClean="0">
                <a:latin typeface="Courier New" panose="02070309020205020404" pitchFamily="49" charset="0"/>
                <a:cs typeface="Courier New" panose="02070309020205020404" pitchFamily="49" charset="0"/>
              </a:rPr>
              <a:t>&gt;</a:t>
            </a:r>
            <a:endParaRPr lang="pt-BR"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&lt;INPUT type=text name=cdCampo2 </a:t>
            </a:r>
            <a:r>
              <a:rPr lang="en-US" sz="1600" dirty="0" err="1" smtClean="0">
                <a:latin typeface="Courier New" panose="02070309020205020404" pitchFamily="49" charset="0"/>
                <a:cs typeface="Courier New" panose="02070309020205020404" pitchFamily="49" charset="0"/>
              </a:rPr>
              <a:t>tabIndex</a:t>
            </a:r>
            <a:r>
              <a:rPr lang="en-US" sz="1600" dirty="0" smtClean="0">
                <a:latin typeface="Courier New" panose="02070309020205020404" pitchFamily="49" charset="0"/>
                <a:cs typeface="Courier New" panose="02070309020205020404" pitchFamily="49" charset="0"/>
              </a:rPr>
              <a:t>=2&gt;</a:t>
            </a:r>
            <a:endParaRPr lang="pt-BR" sz="1600" dirty="0" smtClean="0">
              <a:latin typeface="Courier New" panose="02070309020205020404" pitchFamily="49" charset="0"/>
              <a:cs typeface="Courier New" panose="02070309020205020404" pitchFamily="49" charset="0"/>
            </a:endParaRPr>
          </a:p>
          <a:p>
            <a:pPr marL="0" indent="0" algn="just">
              <a:buNone/>
            </a:pPr>
            <a:endParaRPr lang="pt-BR" sz="2200" b="1" dirty="0" smtClean="0"/>
          </a:p>
          <a:p>
            <a:pPr marL="0" indent="0" algn="just">
              <a:buNone/>
            </a:pPr>
            <a:r>
              <a:rPr lang="pt-BR" sz="2400" b="1" dirty="0" smtClean="0"/>
              <a:t>ATENÇÃO!</a:t>
            </a:r>
          </a:p>
          <a:p>
            <a:pPr marL="0" indent="0" algn="just">
              <a:buNone/>
            </a:pPr>
            <a:r>
              <a:rPr lang="pt-BR" sz="2200" dirty="0" smtClean="0"/>
              <a:t>Caso </a:t>
            </a:r>
            <a:r>
              <a:rPr lang="pt-BR" sz="2200" dirty="0"/>
              <a:t>o </a:t>
            </a:r>
            <a:r>
              <a:rPr lang="pt-BR" sz="2200" i="1" dirty="0" err="1"/>
              <a:t>tabindex</a:t>
            </a:r>
            <a:r>
              <a:rPr lang="pt-BR" sz="2200" dirty="0"/>
              <a:t> não seja definido, será obedecida a ordem padrão do navegador, ou seja, de cima para baixo e da esquerda para a direita.</a:t>
            </a:r>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91834866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Teclas de Atalho</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No objeto que se deseja criar o atalho, basta identificar a tecla com a propriedade </a:t>
            </a:r>
            <a:r>
              <a:rPr lang="pt-BR" sz="2200" i="1" dirty="0" err="1"/>
              <a:t>AccessKEY</a:t>
            </a:r>
            <a:r>
              <a:rPr lang="pt-BR" sz="2200" dirty="0"/>
              <a:t>. Para sublinhar um texto no HTML, utilizar a </a:t>
            </a:r>
            <a:r>
              <a:rPr lang="pt-BR" sz="2200" i="1" dirty="0" err="1"/>
              <a:t>tag</a:t>
            </a:r>
            <a:r>
              <a:rPr lang="pt-BR" sz="2200" dirty="0"/>
              <a:t> &lt;U&gt;&lt;/U&gt;.</a:t>
            </a:r>
          </a:p>
          <a:p>
            <a:pPr marL="0" indent="0" algn="just">
              <a:buNone/>
            </a:pPr>
            <a:endParaRPr lang="pt-BR" sz="2200" dirty="0"/>
          </a:p>
          <a:p>
            <a:pPr marL="0" indent="0">
              <a:buNone/>
            </a:pPr>
            <a:r>
              <a:rPr lang="en-US" sz="2200" b="1" dirty="0" err="1"/>
              <a:t>Exemplo</a:t>
            </a:r>
            <a:r>
              <a:rPr lang="en-US" sz="2200" b="1" dirty="0" smtClean="0"/>
              <a:t>:</a:t>
            </a:r>
            <a:endParaRPr lang="pt-BR" sz="2200" dirty="0"/>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BUTTON name=</a:t>
            </a:r>
            <a:r>
              <a:rPr lang="en-US" sz="1600" dirty="0" err="1">
                <a:latin typeface="Courier New" panose="02070309020205020404" pitchFamily="49" charset="0"/>
                <a:cs typeface="Courier New" panose="02070309020205020404" pitchFamily="49" charset="0"/>
              </a:rPr>
              <a:t>BotSalvar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AccessKEY</a:t>
            </a:r>
            <a:r>
              <a:rPr lang="en-US" sz="1600" dirty="0">
                <a:latin typeface="Courier New" panose="02070309020205020404" pitchFamily="49" charset="0"/>
                <a:cs typeface="Courier New" panose="02070309020205020404" pitchFamily="49" charset="0"/>
              </a:rPr>
              <a:t>="S" </a:t>
            </a:r>
            <a:r>
              <a:rPr lang="en-US" sz="1600" dirty="0" err="1">
                <a:latin typeface="Courier New" panose="02070309020205020404" pitchFamily="49" charset="0"/>
                <a:cs typeface="Courier New" panose="02070309020205020404" pitchFamily="49" charset="0"/>
              </a:rPr>
              <a:t>tabIndex</a:t>
            </a:r>
            <a:r>
              <a:rPr lang="en-US" sz="1600" dirty="0">
                <a:latin typeface="Courier New" panose="02070309020205020404" pitchFamily="49" charset="0"/>
                <a:cs typeface="Courier New" panose="02070309020205020404" pitchFamily="49" charset="0"/>
              </a:rPr>
              <a:t>=500 </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onClick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Salvar</a:t>
            </a:r>
            <a:r>
              <a:rPr lang="en-US"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class</a:t>
            </a: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botao</a:t>
            </a:r>
            <a:r>
              <a:rPr lang="pt-BR" sz="1600" dirty="0" smtClean="0">
                <a:latin typeface="Courier New" panose="02070309020205020404" pitchFamily="49" charset="0"/>
                <a:cs typeface="Courier New" panose="02070309020205020404" pitchFamily="49" charset="0"/>
              </a:rPr>
              <a:t>"&gt;</a:t>
            </a:r>
          </a:p>
          <a:p>
            <a:pPr marL="0" indent="0">
              <a:buNone/>
            </a:pPr>
            <a:r>
              <a:rPr lang="pt-BR" sz="1600" dirty="0" smtClean="0">
                <a:latin typeface="Courier New" panose="02070309020205020404" pitchFamily="49" charset="0"/>
                <a:cs typeface="Courier New" panose="02070309020205020404" pitchFamily="49" charset="0"/>
              </a:rPr>
              <a:t>   &lt;</a:t>
            </a:r>
            <a:r>
              <a:rPr lang="pt-BR" sz="1600" dirty="0">
                <a:latin typeface="Courier New" panose="02070309020205020404" pitchFamily="49" charset="0"/>
                <a:cs typeface="Courier New" panose="02070309020205020404" pitchFamily="49" charset="0"/>
              </a:rPr>
              <a:t>LABEL&gt;&lt;U&gt;S&lt;/U&gt;alvar&lt;/LABEL</a:t>
            </a:r>
            <a:r>
              <a:rPr lang="pt-BR" sz="1600" dirty="0" smtClean="0">
                <a:latin typeface="Courier New" panose="02070309020205020404" pitchFamily="49" charset="0"/>
                <a:cs typeface="Courier New" panose="02070309020205020404" pitchFamily="49" charset="0"/>
              </a:rPr>
              <a:t>&gt;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BUTTON&gt;</a:t>
            </a:r>
          </a:p>
          <a:p>
            <a:pPr marL="0" indent="0" algn="just">
              <a:buNone/>
            </a:pPr>
            <a:endParaRPr lang="pt-BR" sz="2200" b="1" dirty="0" smtClean="0"/>
          </a:p>
          <a:p>
            <a:pPr marL="0" indent="0" algn="just">
              <a:buNone/>
            </a:pPr>
            <a:endParaRPr lang="pt-BR" sz="2200" b="1" dirty="0" smtClean="0"/>
          </a:p>
        </p:txBody>
      </p:sp>
      <p:sp>
        <p:nvSpPr>
          <p:cNvPr id="4" name="Texto explicativo retangular com cantos arredondados 3"/>
          <p:cNvSpPr/>
          <p:nvPr/>
        </p:nvSpPr>
        <p:spPr>
          <a:xfrm>
            <a:off x="3995936" y="4581128"/>
            <a:ext cx="3589367" cy="864096"/>
          </a:xfrm>
          <a:prstGeom prst="wedgeRoundRectCallout">
            <a:avLst>
              <a:gd name="adj1" fmla="val -89109"/>
              <a:gd name="adj2" fmla="val -91560"/>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 efeito </a:t>
            </a:r>
            <a:r>
              <a:rPr lang="pt-BR" sz="1400" b="1" dirty="0">
                <a:solidFill>
                  <a:schemeClr val="tx1"/>
                </a:solidFill>
              </a:rPr>
              <a:t>será </a:t>
            </a:r>
            <a:r>
              <a:rPr lang="pt-BR" sz="1400" b="1" u="sng" dirty="0">
                <a:solidFill>
                  <a:schemeClr val="tx1"/>
                </a:solidFill>
              </a:rPr>
              <a:t>S</a:t>
            </a:r>
            <a:r>
              <a:rPr lang="pt-BR" sz="1400" b="1" dirty="0">
                <a:solidFill>
                  <a:schemeClr val="tx1"/>
                </a:solidFill>
              </a:rPr>
              <a:t>alvar </a:t>
            </a:r>
            <a:r>
              <a:rPr lang="pt-BR" sz="1400" b="1" dirty="0" smtClean="0">
                <a:solidFill>
                  <a:schemeClr val="tx1"/>
                </a:solidFill>
              </a:rPr>
              <a:t> (com o “S” sublinhado) e </a:t>
            </a:r>
            <a:r>
              <a:rPr lang="pt-BR" sz="1400" b="1" dirty="0">
                <a:solidFill>
                  <a:schemeClr val="tx1"/>
                </a:solidFill>
              </a:rPr>
              <a:t>o evento será ativado quando o usuário pressionar </a:t>
            </a:r>
            <a:r>
              <a:rPr lang="pt-BR" sz="1400" b="1" dirty="0" err="1">
                <a:solidFill>
                  <a:schemeClr val="tx1"/>
                </a:solidFill>
              </a:rPr>
              <a:t>Alt+S</a:t>
            </a:r>
            <a:r>
              <a:rPr lang="pt-BR" sz="1400" b="1" dirty="0">
                <a:solidFill>
                  <a:schemeClr val="tx1"/>
                </a:solidFill>
              </a:rPr>
              <a:t> ou clicar no botão com o </a:t>
            </a:r>
            <a:r>
              <a:rPr lang="pt-BR" sz="1400" b="1" i="1" dirty="0">
                <a:solidFill>
                  <a:schemeClr val="tx1"/>
                </a:solidFill>
              </a:rPr>
              <a:t>mouse</a:t>
            </a:r>
            <a:r>
              <a:rPr lang="pt-BR" sz="1400" b="1" dirty="0" smtClean="0">
                <a:solidFill>
                  <a:schemeClr val="tx1"/>
                </a:solidFill>
              </a:rPr>
              <a:t>.</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367156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programas - </a:t>
            </a:r>
            <a:r>
              <a:rPr lang="pt-BR" dirty="0" err="1" smtClean="0"/>
              <a:t>Promax</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marL="0" indent="0">
              <a:buNone/>
            </a:pPr>
            <a:r>
              <a:rPr lang="pt-BR" sz="2200" dirty="0" smtClean="0"/>
              <a:t>O </a:t>
            </a:r>
            <a:r>
              <a:rPr lang="pt-BR" sz="2200" dirty="0"/>
              <a:t>identificador indica o tipo de </a:t>
            </a:r>
            <a:r>
              <a:rPr lang="pt-BR" sz="2200" dirty="0" smtClean="0"/>
              <a:t>programa:</a:t>
            </a:r>
            <a:endParaRPr lang="pt-BR" sz="2200" dirty="0"/>
          </a:p>
          <a:p>
            <a:r>
              <a:rPr lang="pt-BR" sz="2200" b="1" dirty="0"/>
              <a:t>B: </a:t>
            </a:r>
            <a:r>
              <a:rPr lang="pt-BR" sz="2200" dirty="0"/>
              <a:t>background;</a:t>
            </a:r>
          </a:p>
          <a:p>
            <a:r>
              <a:rPr lang="pt-BR" sz="2200" b="1" dirty="0"/>
              <a:t>C: </a:t>
            </a:r>
            <a:r>
              <a:rPr lang="pt-BR" sz="2200" dirty="0"/>
              <a:t>cadastro ou consulta;</a:t>
            </a:r>
          </a:p>
          <a:p>
            <a:r>
              <a:rPr lang="pt-BR" sz="2200" b="1" dirty="0"/>
              <a:t>E: </a:t>
            </a:r>
            <a:r>
              <a:rPr lang="pt-BR" sz="2200" dirty="0"/>
              <a:t>exportação;</a:t>
            </a:r>
          </a:p>
          <a:p>
            <a:r>
              <a:rPr lang="pt-BR" sz="2200" b="1" dirty="0"/>
              <a:t>F:</a:t>
            </a:r>
            <a:r>
              <a:rPr lang="pt-BR" sz="2200" dirty="0"/>
              <a:t> configuração;</a:t>
            </a:r>
          </a:p>
          <a:p>
            <a:r>
              <a:rPr lang="pt-BR" sz="2200" b="1" dirty="0"/>
              <a:t>I: </a:t>
            </a:r>
            <a:r>
              <a:rPr lang="pt-BR" sz="2200" dirty="0"/>
              <a:t>importação;</a:t>
            </a:r>
          </a:p>
          <a:p>
            <a:r>
              <a:rPr lang="pt-BR" sz="2200" b="1" dirty="0"/>
              <a:t>P: </a:t>
            </a:r>
            <a:r>
              <a:rPr lang="pt-BR" sz="2200" dirty="0"/>
              <a:t>pesquisa;</a:t>
            </a:r>
          </a:p>
          <a:p>
            <a:r>
              <a:rPr lang="pt-BR" sz="2200" b="1" dirty="0"/>
              <a:t>R: </a:t>
            </a:r>
            <a:r>
              <a:rPr lang="pt-BR" sz="2200" dirty="0"/>
              <a:t>relatório;</a:t>
            </a:r>
          </a:p>
          <a:p>
            <a:r>
              <a:rPr lang="pt-BR" sz="2200" b="1" dirty="0"/>
              <a:t>S: </a:t>
            </a:r>
            <a:r>
              <a:rPr lang="pt-BR" sz="2200" dirty="0"/>
              <a:t>subprograma</a:t>
            </a:r>
            <a:r>
              <a:rPr lang="pt-BR" sz="2200" dirty="0" smtClean="0"/>
              <a:t>.</a:t>
            </a:r>
            <a:endParaRPr lang="pt-BR" sz="2200" dirty="0"/>
          </a:p>
        </p:txBody>
      </p:sp>
    </p:spTree>
    <p:custDataLst>
      <p:tags r:id="rId1"/>
    </p:custDataLst>
    <p:extLst>
      <p:ext uri="{BB962C8B-B14F-4D97-AF65-F5344CB8AC3E}">
        <p14:creationId xmlns:p14="http://schemas.microsoft.com/office/powerpoint/2010/main" val="307448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Teclas de Atalho</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400" b="1" dirty="0" smtClean="0"/>
              <a:t>ATENÇÃO!</a:t>
            </a:r>
          </a:p>
          <a:p>
            <a:pPr marL="0" indent="0" algn="just">
              <a:buNone/>
            </a:pPr>
            <a:r>
              <a:rPr lang="pt-BR" sz="2200" dirty="0"/>
              <a:t>Para usar a função ALT+P nos campos onde houver pesquisa (binóculo), deve-se fazer a chamada da função </a:t>
            </a:r>
            <a:r>
              <a:rPr lang="pt-BR" sz="2200" dirty="0" err="1"/>
              <a:t>AltPesquisa</a:t>
            </a:r>
            <a:r>
              <a:rPr lang="pt-BR" sz="2200" dirty="0"/>
              <a:t>() no evento </a:t>
            </a:r>
            <a:r>
              <a:rPr lang="pt-BR" sz="2200" i="1" dirty="0" err="1"/>
              <a:t>onKeyDown</a:t>
            </a:r>
            <a:r>
              <a:rPr lang="pt-BR" sz="2200" dirty="0"/>
              <a:t> do objeto</a:t>
            </a:r>
            <a:r>
              <a:rPr lang="pt-BR" sz="2200" dirty="0" smtClean="0"/>
              <a:t>.</a:t>
            </a:r>
          </a:p>
          <a:p>
            <a:pPr marL="0" indent="0" algn="just">
              <a:buNone/>
            </a:pPr>
            <a:endParaRPr lang="pt-BR" sz="2200" dirty="0" smtClean="0"/>
          </a:p>
          <a:p>
            <a:pPr marL="0" indent="0" algn="just">
              <a:buNone/>
            </a:pPr>
            <a:endParaRPr lang="pt-BR" sz="2200" dirty="0"/>
          </a:p>
          <a:p>
            <a:pPr marL="0" indent="0">
              <a:buNone/>
            </a:pPr>
            <a:r>
              <a:rPr lang="en-US" sz="2200" b="1" dirty="0" err="1"/>
              <a:t>Exemplo</a:t>
            </a:r>
            <a:r>
              <a:rPr lang="en-US" sz="2200" b="1" dirty="0" smtClean="0"/>
              <a:t>:</a:t>
            </a:r>
            <a:endParaRPr lang="pt-BR" sz="2200" dirty="0"/>
          </a:p>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INPUT type=text name=</a:t>
            </a:r>
            <a:r>
              <a:rPr lang="en-US" sz="1600" dirty="0" err="1">
                <a:latin typeface="Courier New" panose="02070309020205020404" pitchFamily="49" charset="0"/>
                <a:cs typeface="Courier New" panose="02070309020205020404" pitchFamily="49" charset="0"/>
              </a:rPr>
              <a:t>cdProduto</a:t>
            </a:r>
            <a:r>
              <a:rPr lang="en-US" sz="1600" dirty="0">
                <a:latin typeface="Courier New" panose="02070309020205020404" pitchFamily="49" charset="0"/>
                <a:cs typeface="Courier New" panose="02070309020205020404" pitchFamily="49" charset="0"/>
              </a:rPr>
              <a:t> size=5 </a:t>
            </a:r>
            <a:r>
              <a:rPr lang="en-US" sz="1600" dirty="0" err="1">
                <a:latin typeface="Courier New" panose="02070309020205020404" pitchFamily="49" charset="0"/>
                <a:cs typeface="Courier New" panose="02070309020205020404" pitchFamily="49" charset="0"/>
              </a:rPr>
              <a:t>maxlength</a:t>
            </a:r>
            <a:r>
              <a:rPr lang="en-US" sz="1600" dirty="0">
                <a:latin typeface="Courier New" panose="02070309020205020404" pitchFamily="49" charset="0"/>
                <a:cs typeface="Courier New" panose="02070309020205020404" pitchFamily="49" charset="0"/>
              </a:rPr>
              <a:t>=5 </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onKeyDown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AltPesquisa</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PesquisaProduto</a:t>
            </a:r>
            <a:r>
              <a:rPr lang="en-US" sz="1600" dirty="0">
                <a:latin typeface="Courier New" panose="02070309020205020404" pitchFamily="49" charset="0"/>
                <a:cs typeface="Courier New" panose="02070309020205020404" pitchFamily="49" charset="0"/>
              </a:rPr>
              <a:t>();' );"&gt;</a:t>
            </a:r>
            <a:endParaRPr lang="pt-BR" sz="1600" dirty="0">
              <a:latin typeface="Courier New" panose="02070309020205020404" pitchFamily="49" charset="0"/>
              <a:cs typeface="Courier New" panose="02070309020205020404" pitchFamily="49" charset="0"/>
            </a:endParaRPr>
          </a:p>
          <a:p>
            <a:pPr marL="0" indent="0" algn="just">
              <a:buNone/>
            </a:pPr>
            <a:endParaRPr lang="pt-BR" sz="2200" b="1" dirty="0" smtClean="0"/>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340778287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Melhores práticas para relatórios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a:t>É aconselhável a geração do arquivo CSV ao desenvolver um relatório novo</a:t>
            </a:r>
            <a:r>
              <a:rPr lang="pt-BR" sz="2200" dirty="0" smtClean="0"/>
              <a:t>.</a:t>
            </a:r>
          </a:p>
          <a:p>
            <a:pPr marL="0" indent="0" algn="just">
              <a:buNone/>
            </a:pPr>
            <a:endParaRPr lang="pt-BR" sz="2200" dirty="0"/>
          </a:p>
          <a:p>
            <a:pPr marL="0" indent="0" algn="just">
              <a:buNone/>
            </a:pPr>
            <a:r>
              <a:rPr lang="pt-BR" sz="2200" dirty="0"/>
              <a:t>Ao quebrar a página, é preciso certificar-se de que a próxima página contém os registros necessários (cabeçalho) para que o usuário entenda o relatório sem ter que voltar para a página anterior.</a:t>
            </a:r>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228183582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Melhores práticas para relatórios</a:t>
            </a:r>
            <a:endParaRPr lang="pt-BR" dirty="0"/>
          </a:p>
        </p:txBody>
      </p:sp>
      <p:sp>
        <p:nvSpPr>
          <p:cNvPr id="11" name="Espaço Reservado para Conteúdo 10"/>
          <p:cNvSpPr>
            <a:spLocks noGrp="1"/>
          </p:cNvSpPr>
          <p:nvPr>
            <p:ph sz="quarter" idx="11"/>
          </p:nvPr>
        </p:nvSpPr>
        <p:spPr>
          <a:xfrm>
            <a:off x="838200" y="1484784"/>
            <a:ext cx="7838256" cy="4495800"/>
          </a:xfrm>
        </p:spPr>
        <p:txBody>
          <a:bodyPr/>
          <a:lstStyle/>
          <a:p>
            <a:pPr marL="0" indent="0" algn="just">
              <a:buNone/>
            </a:pPr>
            <a:r>
              <a:rPr lang="pt-BR" sz="2200" dirty="0" smtClean="0"/>
              <a:t>Se </a:t>
            </a:r>
            <a:r>
              <a:rPr lang="pt-BR" sz="2200" dirty="0"/>
              <a:t>um relatório não apresentar registros para os parâmetros fornecidos pelo usuário, deve-se mover ”Nenhuma informação encontrada” para a variável </a:t>
            </a:r>
            <a:r>
              <a:rPr lang="pt-BR" sz="2200" dirty="0" err="1"/>
              <a:t>whs</a:t>
            </a:r>
            <a:r>
              <a:rPr lang="pt-BR" sz="2200" dirty="0"/>
              <a:t>-mensagem e em seguida chamar a seção </a:t>
            </a:r>
            <a:r>
              <a:rPr lang="pt-BR" sz="2200" dirty="0" smtClean="0"/>
              <a:t>9999-abortar.</a:t>
            </a:r>
          </a:p>
          <a:p>
            <a:pPr marL="0" indent="0" algn="just">
              <a:buNone/>
            </a:pPr>
            <a:endParaRPr lang="pt-BR" sz="2200" dirty="0"/>
          </a:p>
          <a:p>
            <a:pPr marL="0" indent="0" algn="just">
              <a:buNone/>
            </a:pPr>
            <a:r>
              <a:rPr lang="pt-BR" sz="2200" dirty="0" smtClean="0"/>
              <a:t>A </a:t>
            </a:r>
            <a:r>
              <a:rPr lang="pt-BR" sz="2200" dirty="0"/>
              <a:t>seção 8500-move-dados-volta-tela deve carregar as variáveis de tela com o conteúdo escolhido inicialmente pelo usuário, ou seja, o mesmo que não obteve resultados.</a:t>
            </a:r>
          </a:p>
          <a:p>
            <a:pPr marL="0" indent="0" algn="just">
              <a:buNone/>
            </a:pPr>
            <a:endParaRPr lang="pt-BR" sz="2200" b="1" dirty="0" smtClean="0"/>
          </a:p>
        </p:txBody>
      </p:sp>
    </p:spTree>
    <p:custDataLst>
      <p:tags r:id="rId1"/>
    </p:custDataLst>
    <p:extLst>
      <p:ext uri="{BB962C8B-B14F-4D97-AF65-F5344CB8AC3E}">
        <p14:creationId xmlns:p14="http://schemas.microsoft.com/office/powerpoint/2010/main" val="201176126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marL="0" indent="0" algn="just">
              <a:lnSpc>
                <a:spcPct val="170000"/>
              </a:lnSpc>
              <a:buNone/>
            </a:pPr>
            <a:r>
              <a:rPr lang="pt-BR" sz="2200" dirty="0" smtClean="0"/>
              <a:t>Neste capítulo você recebeu o conhecimento necessário para:</a:t>
            </a:r>
          </a:p>
          <a:p>
            <a:pPr lvl="1" algn="just"/>
            <a:r>
              <a:rPr lang="pt-BR" sz="2200" dirty="0" smtClean="0"/>
              <a:t>Conhecer </a:t>
            </a:r>
            <a:r>
              <a:rPr lang="pt-BR" sz="2200" dirty="0"/>
              <a:t>alguns itens importantes para o programador, como rotinas e procedimentos padrão.</a:t>
            </a:r>
          </a:p>
          <a:p>
            <a:pPr lvl="1" algn="just"/>
            <a:endParaRPr lang="pt-BR" sz="1800" dirty="0" smtClean="0">
              <a:solidFill>
                <a:srgbClr val="FF0000"/>
              </a:solidFill>
            </a:endParaRPr>
          </a:p>
          <a:p>
            <a:pPr marL="457200" lvl="1" indent="0" algn="just">
              <a:buNone/>
            </a:pPr>
            <a:endParaRPr lang="pt-BR" sz="1800" dirty="0" smtClean="0"/>
          </a:p>
          <a:p>
            <a:pPr lvl="1">
              <a:lnSpc>
                <a:spcPct val="170000"/>
              </a:lnSpc>
            </a:pPr>
            <a:endParaRPr lang="pt-BR" sz="1800"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1340813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807446"/>
            <a:ext cx="3816424" cy="4876800"/>
          </a:xfrm>
        </p:spPr>
        <p:txBody>
          <a:bodyPr/>
          <a:lstStyle/>
          <a:p>
            <a:pPr marL="0" indent="0" algn="ctr">
              <a:buNone/>
            </a:pPr>
            <a:r>
              <a:rPr lang="pt-BR" sz="2800" i="1" dirty="0"/>
              <a:t>Lucimar Lídia Depiné Dalfovo</a:t>
            </a:r>
          </a:p>
          <a:p>
            <a:pPr>
              <a:lnSpc>
                <a:spcPct val="150000"/>
              </a:lnSpc>
            </a:pPr>
            <a:r>
              <a:rPr lang="pt-BR" sz="2000" dirty="0"/>
              <a:t>Cargo: Programadora</a:t>
            </a:r>
          </a:p>
          <a:p>
            <a:pPr>
              <a:lnSpc>
                <a:spcPct val="150000"/>
              </a:lnSpc>
            </a:pPr>
            <a:r>
              <a:rPr lang="pt-BR" sz="2000" dirty="0"/>
              <a:t>Área: Desenvolvimento Promax </a:t>
            </a:r>
            <a:r>
              <a:rPr lang="pt-BR" sz="2000" dirty="0" smtClean="0"/>
              <a:t>(Tec-Vendas)</a:t>
            </a:r>
            <a:endParaRPr lang="pt-BR" sz="2000" dirty="0"/>
          </a:p>
          <a:p>
            <a:pPr>
              <a:lnSpc>
                <a:spcPct val="150000"/>
              </a:lnSpc>
            </a:pPr>
            <a:r>
              <a:rPr lang="pt-BR" sz="2000" dirty="0"/>
              <a:t>Formação: Pós-graduada em Tecnologia da Informação para Gestão Integrada de Negócios</a:t>
            </a:r>
          </a:p>
          <a:p>
            <a:pPr>
              <a:lnSpc>
                <a:spcPct val="150000"/>
              </a:lnSpc>
            </a:pPr>
            <a:r>
              <a:rPr lang="pt-BR" sz="2000" dirty="0"/>
              <a:t>Experiência: na HBSIS desde 2001</a:t>
            </a:r>
          </a:p>
          <a:p>
            <a:pPr marL="0" indent="0">
              <a:lnSpc>
                <a:spcPct val="150000"/>
              </a:lnSpc>
              <a:buNone/>
            </a:pPr>
            <a:endParaRPr lang="pt-BR" sz="2000" dirty="0"/>
          </a:p>
        </p:txBody>
      </p:sp>
      <p:sp>
        <p:nvSpPr>
          <p:cNvPr id="2" name="Espaço Reservado para Conteúdo 1"/>
          <p:cNvSpPr>
            <a:spLocks noGrp="1"/>
          </p:cNvSpPr>
          <p:nvPr>
            <p:ph sz="quarter" idx="11"/>
          </p:nvPr>
        </p:nvSpPr>
        <p:spPr>
          <a:xfrm>
            <a:off x="5220072" y="620688"/>
            <a:ext cx="3672408" cy="5256584"/>
          </a:xfrm>
        </p:spPr>
        <p:txBody>
          <a:bodyPr/>
          <a:lstStyle/>
          <a:p>
            <a:pPr marL="0" indent="0" algn="ctr">
              <a:buNone/>
            </a:pPr>
            <a:r>
              <a:rPr lang="pt-BR" sz="2000" dirty="0">
                <a:solidFill>
                  <a:srgbClr val="953735"/>
                </a:solidFill>
              </a:rPr>
              <a:t>CONFIDENCIALIDADE E DIREITOS </a:t>
            </a:r>
            <a:r>
              <a:rPr lang="pt-BR" sz="2000" dirty="0" smtClean="0">
                <a:solidFill>
                  <a:srgbClr val="953735"/>
                </a:solidFill>
              </a:rPr>
              <a:t>AUTORAIS</a:t>
            </a:r>
          </a:p>
          <a:p>
            <a:pPr marL="0" indent="0" algn="ctr">
              <a:buNone/>
            </a:pPr>
            <a:endParaRPr lang="pt-BR" sz="2000" dirty="0">
              <a:solidFill>
                <a:srgbClr val="953735"/>
              </a:solidFill>
            </a:endParaRPr>
          </a:p>
          <a:p>
            <a:pPr marL="0" indent="0" algn="just">
              <a:buNone/>
            </a:pPr>
            <a:r>
              <a:rPr lang="pt-BR" sz="1800" dirty="0">
                <a:solidFill>
                  <a:schemeClr val="accent2">
                    <a:lumMod val="75000"/>
                  </a:schemeClr>
                </a:solidFill>
              </a:rPr>
              <a:t>Todos os direitos reservados a HBSIS. O emprego deste material é autorizado tão somente ao titular do CPF inscrito na </a:t>
            </a:r>
            <a:r>
              <a:rPr lang="pt-BR" sz="1800" dirty="0" smtClean="0">
                <a:solidFill>
                  <a:schemeClr val="accent2">
                    <a:lumMod val="75000"/>
                  </a:schemeClr>
                </a:solidFill>
              </a:rPr>
              <a:t>UniHB </a:t>
            </a:r>
            <a:r>
              <a:rPr lang="pt-BR" sz="1800" dirty="0">
                <a:solidFill>
                  <a:schemeClr val="accent2">
                    <a:lumMod val="75000"/>
                  </a:schemeClr>
                </a:solidFill>
              </a:rPr>
              <a:t>(Universidade HBSIS) e exclusivamente para seu uso pessoal. Nenhum trecho do material e/ou do treinamento poderá ser reproduzido, em qualquer forma ou por qualquer meio, sem a prévia e expressa autorização da HBSIS, sujeitando-se o infrator às penalidades previstas na legislação específica. É proibido o fornecimento dos dados de acesso (login e senha) do usuário para terceiros.</a:t>
            </a:r>
            <a:endParaRPr lang="pt-BR" sz="1800" dirty="0"/>
          </a:p>
        </p:txBody>
      </p:sp>
      <p:sp>
        <p:nvSpPr>
          <p:cNvPr id="8" name="Title 7"/>
          <p:cNvSpPr>
            <a:spLocks noGrp="1"/>
          </p:cNvSpPr>
          <p:nvPr>
            <p:ph type="title" idx="4294967295"/>
          </p:nvPr>
        </p:nvSpPr>
        <p:spPr>
          <a:xfrm>
            <a:off x="0" y="-171450"/>
            <a:ext cx="9648825" cy="1143000"/>
          </a:xfrm>
          <a:prstGeom prst="rect">
            <a:avLst/>
          </a:prstGeom>
        </p:spPr>
        <p:txBody>
          <a:bodyPr/>
          <a:lstStyle/>
          <a:p>
            <a:r>
              <a:rPr lang="pt-BR" sz="4800" dirty="0" smtClean="0">
                <a:solidFill>
                  <a:srgbClr val="FFFFFF"/>
                </a:solidFill>
              </a:rPr>
              <a:t>Iniciando</a:t>
            </a:r>
            <a:endParaRPr lang="pt-BR" sz="4800" dirty="0">
              <a:solidFill>
                <a:srgbClr val="FFFFFF"/>
              </a:solidFill>
            </a:endParaRPr>
          </a:p>
        </p:txBody>
      </p:sp>
    </p:spTree>
    <p:custDataLst>
      <p:tags r:id="rId1"/>
    </p:custDataLst>
    <p:extLst>
      <p:ext uri="{BB962C8B-B14F-4D97-AF65-F5344CB8AC3E}">
        <p14:creationId xmlns:p14="http://schemas.microsoft.com/office/powerpoint/2010/main" val="638422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programas - Promax</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sz="2200" b="1" dirty="0" smtClean="0"/>
              <a:t>Cadastro </a:t>
            </a:r>
            <a:r>
              <a:rPr lang="pt-BR" sz="2200" b="1" dirty="0"/>
              <a:t>(módulo 1):</a:t>
            </a:r>
            <a:r>
              <a:rPr lang="pt-BR" sz="2200" dirty="0"/>
              <a:t> PW01020R;</a:t>
            </a:r>
          </a:p>
          <a:p>
            <a:pPr algn="just"/>
            <a:r>
              <a:rPr lang="pt-BR" sz="2200" b="1" dirty="0" smtClean="0"/>
              <a:t>Vendas </a:t>
            </a:r>
            <a:r>
              <a:rPr lang="pt-BR" sz="2200" b="1" dirty="0"/>
              <a:t>(módulos 3, 5, 6, 9, 10, 11 e 17):</a:t>
            </a:r>
            <a:r>
              <a:rPr lang="pt-BR" sz="2200" dirty="0"/>
              <a:t> PW02020R;</a:t>
            </a:r>
          </a:p>
          <a:p>
            <a:pPr algn="just"/>
            <a:r>
              <a:rPr lang="pt-BR" sz="2200" b="1" dirty="0" smtClean="0"/>
              <a:t>Logística </a:t>
            </a:r>
            <a:r>
              <a:rPr lang="pt-BR" sz="2200" b="1" dirty="0"/>
              <a:t>(módulo 2):</a:t>
            </a:r>
            <a:r>
              <a:rPr lang="pt-BR" sz="2200" dirty="0"/>
              <a:t> PW03020R;</a:t>
            </a:r>
          </a:p>
          <a:p>
            <a:pPr algn="just"/>
            <a:r>
              <a:rPr lang="pt-BR" sz="2200" b="1" dirty="0" smtClean="0"/>
              <a:t>Área </a:t>
            </a:r>
            <a:r>
              <a:rPr lang="pt-BR" sz="2200" b="1" dirty="0"/>
              <a:t>administrativa/financeira (módulos 7, 12, 13, 14, 16 e 18)</a:t>
            </a:r>
            <a:r>
              <a:rPr lang="pt-BR" sz="2200" dirty="0"/>
              <a:t>: PW04020R;</a:t>
            </a:r>
          </a:p>
          <a:p>
            <a:pPr algn="just"/>
            <a:r>
              <a:rPr lang="pt-BR" sz="2200" b="1" dirty="0" smtClean="0"/>
              <a:t>Programas </a:t>
            </a:r>
            <a:r>
              <a:rPr lang="pt-BR" sz="2200" b="1" dirty="0"/>
              <a:t>fiscais (módulo 4):</a:t>
            </a:r>
            <a:r>
              <a:rPr lang="pt-BR" sz="2200" dirty="0"/>
              <a:t> PW05020R;</a:t>
            </a:r>
          </a:p>
          <a:p>
            <a:pPr algn="just"/>
            <a:r>
              <a:rPr lang="pt-BR" sz="2200" b="1" dirty="0" smtClean="0"/>
              <a:t>OBZ </a:t>
            </a:r>
            <a:r>
              <a:rPr lang="pt-BR" sz="2200" b="1" dirty="0"/>
              <a:t>(módulo 15):</a:t>
            </a:r>
            <a:r>
              <a:rPr lang="pt-BR" sz="2200" dirty="0"/>
              <a:t> PW06020R</a:t>
            </a:r>
            <a:r>
              <a:rPr lang="pt-BR" sz="2200" dirty="0" smtClean="0"/>
              <a:t>;</a:t>
            </a:r>
          </a:p>
        </p:txBody>
      </p:sp>
    </p:spTree>
    <p:custDataLst>
      <p:tags r:id="rId1"/>
    </p:custDataLst>
    <p:extLst>
      <p:ext uri="{BB962C8B-B14F-4D97-AF65-F5344CB8AC3E}">
        <p14:creationId xmlns:p14="http://schemas.microsoft.com/office/powerpoint/2010/main" val="2615236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programas - Promax</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sz="2200" b="1" dirty="0" smtClean="0"/>
              <a:t>Rádio frequência (módulo 90):</a:t>
            </a:r>
            <a:r>
              <a:rPr lang="pt-BR" sz="2200" dirty="0" smtClean="0"/>
              <a:t> PW90001C;</a:t>
            </a:r>
          </a:p>
          <a:p>
            <a:pPr algn="just"/>
            <a:r>
              <a:rPr lang="pt-BR" sz="2200" b="1" dirty="0" smtClean="0"/>
              <a:t>Configuração:</a:t>
            </a:r>
            <a:r>
              <a:rPr lang="pt-BR" sz="2200" dirty="0" smtClean="0"/>
              <a:t> PW99920F;</a:t>
            </a:r>
          </a:p>
          <a:p>
            <a:pPr algn="just"/>
            <a:r>
              <a:rPr lang="pt-BR" sz="2200" b="1" dirty="0" smtClean="0"/>
              <a:t>Apoio: </a:t>
            </a:r>
            <a:r>
              <a:rPr lang="pt-BR" sz="2200" dirty="0" smtClean="0"/>
              <a:t>PWPA6150;</a:t>
            </a:r>
          </a:p>
          <a:p>
            <a:pPr algn="just"/>
            <a:r>
              <a:rPr lang="pt-BR" sz="2200" b="1" dirty="0" smtClean="0"/>
              <a:t>Especiais: </a:t>
            </a:r>
            <a:r>
              <a:rPr lang="pt-BR" sz="2200" dirty="0" smtClean="0"/>
              <a:t>PWPE0390;</a:t>
            </a:r>
          </a:p>
          <a:p>
            <a:pPr algn="just"/>
            <a:r>
              <a:rPr lang="pt-BR" sz="2200" b="1" dirty="0" smtClean="0"/>
              <a:t>Transferência de base: </a:t>
            </a:r>
            <a:r>
              <a:rPr lang="pt-BR" sz="2200" dirty="0" smtClean="0"/>
              <a:t>PWSTB013;</a:t>
            </a:r>
          </a:p>
          <a:p>
            <a:pPr algn="just"/>
            <a:r>
              <a:rPr lang="pt-BR" sz="2200" b="1" dirty="0" smtClean="0"/>
              <a:t>Conversão de base: </a:t>
            </a:r>
            <a:r>
              <a:rPr lang="pt-BR" sz="2200" dirty="0" smtClean="0"/>
              <a:t>PWC1110.</a:t>
            </a:r>
            <a:endParaRPr lang="pt-BR" sz="2200" dirty="0"/>
          </a:p>
        </p:txBody>
      </p:sp>
    </p:spTree>
    <p:custDataLst>
      <p:tags r:id="rId1"/>
    </p:custDataLst>
    <p:extLst>
      <p:ext uri="{BB962C8B-B14F-4D97-AF65-F5344CB8AC3E}">
        <p14:creationId xmlns:p14="http://schemas.microsoft.com/office/powerpoint/2010/main" val="50469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programas - Outros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r>
              <a:rPr lang="pt-BR" sz="2200" b="1" dirty="0" smtClean="0"/>
              <a:t>Televendas</a:t>
            </a:r>
            <a:r>
              <a:rPr lang="pt-BR" sz="2200" b="1" dirty="0"/>
              <a:t>:</a:t>
            </a:r>
          </a:p>
          <a:p>
            <a:pPr lvl="1"/>
            <a:r>
              <a:rPr lang="pt-BR" sz="2000" b="1" dirty="0"/>
              <a:t>Programas do vendedor: </a:t>
            </a:r>
            <a:r>
              <a:rPr lang="pt-BR" sz="2000" dirty="0"/>
              <a:t>PY010001 e PH010001;</a:t>
            </a:r>
          </a:p>
          <a:p>
            <a:pPr lvl="1"/>
            <a:r>
              <a:rPr lang="pt-BR" sz="2000" b="1" dirty="0"/>
              <a:t>Programas do coordenador: </a:t>
            </a:r>
            <a:r>
              <a:rPr lang="pt-BR" sz="2000" dirty="0"/>
              <a:t>PY020001 e PH020001;</a:t>
            </a:r>
          </a:p>
          <a:p>
            <a:pPr lvl="1"/>
            <a:r>
              <a:rPr lang="pt-BR" sz="2000" b="1" dirty="0"/>
              <a:t>Programas do vendedor receptivo: </a:t>
            </a:r>
            <a:r>
              <a:rPr lang="pt-BR" sz="2000" dirty="0"/>
              <a:t>PY030001 e PH030001;</a:t>
            </a:r>
          </a:p>
          <a:p>
            <a:r>
              <a:rPr lang="pt-BR" sz="2200" b="1" dirty="0" smtClean="0"/>
              <a:t>JQuery </a:t>
            </a:r>
            <a:r>
              <a:rPr lang="pt-BR" sz="2200" b="1" dirty="0"/>
              <a:t>(comuns aos módulos): </a:t>
            </a:r>
            <a:r>
              <a:rPr lang="pt-BR" sz="2200" dirty="0"/>
              <a:t>PY990001 e PH990001;</a:t>
            </a:r>
          </a:p>
          <a:p>
            <a:r>
              <a:rPr lang="pt-BR" sz="2200" b="1" dirty="0" smtClean="0"/>
              <a:t>JQuery (outros módulos): </a:t>
            </a:r>
            <a:r>
              <a:rPr lang="pt-BR" sz="2200" dirty="0" smtClean="0"/>
              <a:t>PY050001 </a:t>
            </a:r>
            <a:r>
              <a:rPr lang="pt-BR" sz="2200" dirty="0"/>
              <a:t>e </a:t>
            </a:r>
            <a:r>
              <a:rPr lang="pt-BR" sz="2200" dirty="0" smtClean="0"/>
              <a:t>PH050001;	</a:t>
            </a:r>
          </a:p>
          <a:p>
            <a:r>
              <a:rPr lang="pt-BR" sz="2200" b="1" dirty="0" smtClean="0"/>
              <a:t>Novo SIV: </a:t>
            </a:r>
            <a:r>
              <a:rPr lang="pt-BR" sz="2200" dirty="0" smtClean="0"/>
              <a:t>PY070001 </a:t>
            </a:r>
            <a:r>
              <a:rPr lang="pt-BR" sz="2200" dirty="0"/>
              <a:t>e </a:t>
            </a:r>
            <a:r>
              <a:rPr lang="pt-BR" sz="2200" dirty="0" smtClean="0"/>
              <a:t>PH070001;</a:t>
            </a:r>
          </a:p>
          <a:p>
            <a:r>
              <a:rPr lang="pt-BR" sz="2200" b="1" dirty="0" smtClean="0"/>
              <a:t>GCAD: </a:t>
            </a:r>
            <a:r>
              <a:rPr lang="pt-BR" sz="2200" dirty="0" smtClean="0"/>
              <a:t>PY080001 </a:t>
            </a:r>
            <a:r>
              <a:rPr lang="pt-BR" sz="2200" dirty="0"/>
              <a:t>e </a:t>
            </a:r>
            <a:r>
              <a:rPr lang="pt-BR" sz="2200" dirty="0" smtClean="0"/>
              <a:t>PH080001</a:t>
            </a:r>
            <a:r>
              <a:rPr lang="pt-BR" sz="2200" dirty="0"/>
              <a:t>;</a:t>
            </a:r>
          </a:p>
          <a:p>
            <a:pPr marL="0" indent="0">
              <a:buNone/>
            </a:pPr>
            <a:endParaRPr lang="pt-BR" sz="1800" dirty="0"/>
          </a:p>
          <a:p>
            <a:endParaRPr lang="pt-BR" sz="1800" dirty="0" smtClean="0"/>
          </a:p>
          <a:p>
            <a:endParaRPr lang="pt-BR" sz="1800" dirty="0"/>
          </a:p>
          <a:p>
            <a:endParaRPr lang="pt-BR" sz="1800" dirty="0" smtClean="0"/>
          </a:p>
          <a:p>
            <a:pPr algn="just"/>
            <a:endParaRPr lang="pt-BR" sz="1600" dirty="0"/>
          </a:p>
        </p:txBody>
      </p:sp>
    </p:spTree>
    <p:custDataLst>
      <p:tags r:id="rId1"/>
    </p:custDataLst>
    <p:extLst>
      <p:ext uri="{BB962C8B-B14F-4D97-AF65-F5344CB8AC3E}">
        <p14:creationId xmlns:p14="http://schemas.microsoft.com/office/powerpoint/2010/main" val="412809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variáveis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marL="0" indent="0" algn="just">
              <a:buNone/>
            </a:pPr>
            <a:r>
              <a:rPr lang="pt-BR" altLang="pt-BR" sz="2400" b="1" dirty="0">
                <a:cs typeface="Times New Roman" panose="02020603050405020304" pitchFamily="18" charset="0"/>
              </a:rPr>
              <a:t>Regra </a:t>
            </a:r>
            <a:r>
              <a:rPr lang="pt-BR" altLang="pt-BR" sz="2400" b="1" dirty="0" smtClean="0">
                <a:cs typeface="Times New Roman" panose="02020603050405020304" pitchFamily="18" charset="0"/>
              </a:rPr>
              <a:t>básica</a:t>
            </a:r>
          </a:p>
          <a:p>
            <a:pPr marL="0" indent="0" algn="just">
              <a:buNone/>
            </a:pPr>
            <a:r>
              <a:rPr lang="pt-BR" altLang="pt-BR" sz="2200" dirty="0" smtClean="0">
                <a:cs typeface="Times New Roman" panose="02020603050405020304" pitchFamily="18" charset="0"/>
              </a:rPr>
              <a:t>As variáveis devem </a:t>
            </a:r>
            <a:r>
              <a:rPr lang="pt-BR" altLang="pt-BR" sz="2200" dirty="0">
                <a:cs typeface="Times New Roman" panose="02020603050405020304" pitchFamily="18" charset="0"/>
              </a:rPr>
              <a:t>ser iniciadas por um </a:t>
            </a:r>
            <a:r>
              <a:rPr lang="pt-BR" altLang="pt-BR" sz="2200" dirty="0" smtClean="0">
                <a:cs typeface="Times New Roman" panose="02020603050405020304" pitchFamily="18" charset="0"/>
              </a:rPr>
              <a:t>prefixo (que indica o tipo) e ter um identificador. Podem ter as palavras abreviadas, se necessário. </a:t>
            </a:r>
            <a:r>
              <a:rPr lang="pt-BR" altLang="pt-BR" sz="2200" dirty="0">
                <a:cs typeface="Times New Roman" panose="02020603050405020304" pitchFamily="18" charset="0"/>
              </a:rPr>
              <a:t>Exemplos: ws-cd-cliente, </a:t>
            </a:r>
            <a:r>
              <a:rPr lang="pt-BR" altLang="pt-BR" sz="2200" dirty="0" smtClean="0">
                <a:cs typeface="Times New Roman" panose="02020603050405020304" pitchFamily="18" charset="0"/>
              </a:rPr>
              <a:t>f-ds-produto</a:t>
            </a:r>
            <a:r>
              <a:rPr lang="pt-BR" altLang="pt-BR" sz="2200" dirty="0">
                <a:cs typeface="Times New Roman" panose="02020603050405020304" pitchFamily="18" charset="0"/>
              </a:rPr>
              <a:t>, f-vl-total-desp-semanal</a:t>
            </a:r>
            <a:r>
              <a:rPr lang="pt-BR" altLang="pt-BR" sz="2200" dirty="0" smtClean="0">
                <a:cs typeface="Times New Roman" panose="02020603050405020304" pitchFamily="18" charset="0"/>
              </a:rPr>
              <a:t>.</a:t>
            </a:r>
            <a:endParaRPr lang="pt-BR" altLang="pt-BR" sz="22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68905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Nomenclatura de variáveis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lvl="0" algn="just"/>
            <a:r>
              <a:rPr lang="pt-BR" sz="2200" b="1" dirty="0" smtClean="0"/>
              <a:t>Variáveis </a:t>
            </a:r>
            <a:r>
              <a:rPr lang="pt-BR" sz="2200" b="1" dirty="0"/>
              <a:t>HTML e JavaScript. </a:t>
            </a:r>
            <a:r>
              <a:rPr lang="pt-BR" sz="2200" dirty="0"/>
              <a:t>Não utilizar hífen (-) nas variáveis e escrever sempre a primeira letra em minúsculo, com a primeira de uma sequência em maiúsculo. Exemplos: cdVendedor, vlTotalDespSemanal</a:t>
            </a:r>
            <a:r>
              <a:rPr lang="pt-BR" sz="2200" dirty="0" smtClean="0"/>
              <a:t>.</a:t>
            </a:r>
          </a:p>
          <a:p>
            <a:pPr algn="just"/>
            <a:r>
              <a:rPr lang="pt-BR" altLang="pt-BR" sz="2200" b="1" dirty="0">
                <a:cs typeface="Times New Roman" panose="02020603050405020304" pitchFamily="18" charset="0"/>
              </a:rPr>
              <a:t>Variáveis COBOL e HTML (</a:t>
            </a:r>
            <a:r>
              <a:rPr lang="pt-BR" altLang="pt-BR" sz="2200" b="1" i="1" dirty="0">
                <a:cs typeface="Times New Roman" panose="02020603050405020304" pitchFamily="18" charset="0"/>
              </a:rPr>
              <a:t>cgi-input</a:t>
            </a:r>
            <a:r>
              <a:rPr lang="pt-BR" altLang="pt-BR" sz="2200" b="1" dirty="0">
                <a:cs typeface="Times New Roman" panose="02020603050405020304" pitchFamily="18" charset="0"/>
              </a:rPr>
              <a:t>). </a:t>
            </a:r>
            <a:r>
              <a:rPr lang="pt-BR" altLang="pt-BR" sz="2200" dirty="0">
                <a:cs typeface="Times New Roman" panose="02020603050405020304" pitchFamily="18" charset="0"/>
              </a:rPr>
              <a:t>Devem ter o mesmo nome, seguindo as regras descritas acima.</a:t>
            </a:r>
          </a:p>
          <a:p>
            <a:pPr lvl="0" algn="just"/>
            <a:endParaRPr lang="pt-BR" sz="1800" dirty="0"/>
          </a:p>
        </p:txBody>
      </p:sp>
    </p:spTree>
    <p:custDataLst>
      <p:tags r:id="rId1"/>
    </p:custDataLst>
    <p:extLst>
      <p:ext uri="{BB962C8B-B14F-4D97-AF65-F5344CB8AC3E}">
        <p14:creationId xmlns:p14="http://schemas.microsoft.com/office/powerpoint/2010/main" val="121413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eaLnBrk="1" hangingPunct="1">
              <a:lnSpc>
                <a:spcPct val="140000"/>
              </a:lnSpc>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01 cgi-input is external-form.</a:t>
            </a:r>
          </a:p>
          <a:p>
            <a:pPr eaLnBrk="1" hangingPunct="1">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   copy PCW902.CPY.</a:t>
            </a:r>
          </a:p>
          <a:p>
            <a:pPr eaLnBrk="1" hangingPunct="1">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   03 f-campos-formulario. </a:t>
            </a:r>
          </a:p>
          <a:p>
            <a:pPr eaLnBrk="1" hangingPunct="1">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      05 f-cd-cliente  pic 9(06)    identified by "cdCliente".</a:t>
            </a:r>
          </a:p>
          <a:p>
            <a:pPr eaLnBrk="1" hangingPunct="1">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      05 f-ds-produto  pic x(30)    identified by "dsProduto".</a:t>
            </a:r>
          </a:p>
          <a:p>
            <a:pPr eaLnBrk="1" hangingPunct="1">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      05 f-vl-nf-saida pic 9(03),99 identified by "vlNfSaida".</a:t>
            </a:r>
          </a:p>
          <a:p>
            <a:pPr eaLnBrk="1" hangingPunct="1">
              <a:spcBef>
                <a:spcPct val="0"/>
              </a:spcBef>
              <a:buClrTx/>
              <a:buFont typeface="Wingdings" panose="05000000000000000000" pitchFamily="2" charset="2"/>
              <a:buNone/>
            </a:pPr>
            <a:endParaRPr lang="en-US" altLang="pt-BR" sz="1600" dirty="0">
              <a:latin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100" dirty="0" smtClean="0">
                <a:latin typeface="Calibri" charset="0"/>
              </a:rPr>
              <a:t>Exemplo</a:t>
            </a:r>
            <a:endParaRPr lang="pt-BR" sz="3100" dirty="0"/>
          </a:p>
        </p:txBody>
      </p:sp>
      <p:sp>
        <p:nvSpPr>
          <p:cNvPr id="28" name="Texto explicativo retangular com cantos arredondados 27"/>
          <p:cNvSpPr/>
          <p:nvPr/>
        </p:nvSpPr>
        <p:spPr>
          <a:xfrm>
            <a:off x="1259632" y="3358024"/>
            <a:ext cx="1224136" cy="321101"/>
          </a:xfrm>
          <a:prstGeom prst="wedgeRoundRectCallout">
            <a:avLst>
              <a:gd name="adj1" fmla="val 29412"/>
              <a:gd name="adj2" fmla="val -208123"/>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Identificador</a:t>
            </a:r>
            <a:endParaRPr lang="pt-BR" sz="1400" b="1" dirty="0">
              <a:solidFill>
                <a:schemeClr val="tx1"/>
              </a:solidFill>
            </a:endParaRPr>
          </a:p>
        </p:txBody>
      </p:sp>
      <p:sp>
        <p:nvSpPr>
          <p:cNvPr id="30" name="Texto explicativo retangular com cantos arredondados 29"/>
          <p:cNvSpPr/>
          <p:nvPr/>
        </p:nvSpPr>
        <p:spPr>
          <a:xfrm>
            <a:off x="5796136" y="3356992"/>
            <a:ext cx="2030052" cy="1729224"/>
          </a:xfrm>
          <a:prstGeom prst="wedgeRoundRectCallout">
            <a:avLst>
              <a:gd name="adj1" fmla="val 19773"/>
              <a:gd name="adj2" fmla="val -78712"/>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ltLang="pt-BR" sz="1400" b="1" dirty="0">
                <a:solidFill>
                  <a:schemeClr val="tx1"/>
                </a:solidFill>
              </a:rPr>
              <a:t>Mesmo nome da variável COBOL, sem o prefixo “f-”, com a inicial minúscula e a primeira de uma </a:t>
            </a:r>
            <a:r>
              <a:rPr lang="pt-BR" altLang="pt-BR" sz="1400" b="1" dirty="0" smtClean="0">
                <a:solidFill>
                  <a:schemeClr val="tx1"/>
                </a:solidFill>
              </a:rPr>
              <a:t>sequência </a:t>
            </a:r>
            <a:r>
              <a:rPr lang="pt-BR" altLang="pt-BR" sz="1400" b="1" dirty="0">
                <a:solidFill>
                  <a:schemeClr val="tx1"/>
                </a:solidFill>
              </a:rPr>
              <a:t>em maiúsculo</a:t>
            </a:r>
          </a:p>
          <a:p>
            <a:pPr algn="ctr"/>
            <a:endParaRPr lang="pt-BR" sz="1400" b="1" dirty="0">
              <a:solidFill>
                <a:schemeClr val="tx1"/>
              </a:solidFill>
            </a:endParaRPr>
          </a:p>
        </p:txBody>
      </p:sp>
      <p:sp>
        <p:nvSpPr>
          <p:cNvPr id="10" name="Texto explicativo retangular com cantos arredondados 9"/>
          <p:cNvSpPr/>
          <p:nvPr/>
        </p:nvSpPr>
        <p:spPr>
          <a:xfrm>
            <a:off x="2699792" y="3356993"/>
            <a:ext cx="1224136" cy="321101"/>
          </a:xfrm>
          <a:prstGeom prst="wedgeRoundRectCallout">
            <a:avLst>
              <a:gd name="adj1" fmla="val 29412"/>
              <a:gd name="adj2" fmla="val -208123"/>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Coluna 52</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18219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Prefixos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lvl="0" algn="just"/>
            <a:r>
              <a:rPr lang="pt-BR" sz="2200" b="1" dirty="0"/>
              <a:t>Variáveis de </a:t>
            </a:r>
            <a:r>
              <a:rPr lang="pt-BR" sz="2200" b="1" i="1" dirty="0"/>
              <a:t>linkage</a:t>
            </a:r>
            <a:r>
              <a:rPr lang="pt-BR" sz="2200" b="1" dirty="0"/>
              <a:t>. </a:t>
            </a:r>
            <a:r>
              <a:rPr lang="pt-BR" sz="2200" dirty="0"/>
              <a:t>Devem iniciar com “lnk-”. Exemplos: lnk-data-movimento, lnk-id-usuario.</a:t>
            </a:r>
          </a:p>
          <a:p>
            <a:pPr lvl="0" algn="just"/>
            <a:r>
              <a:rPr lang="pt-BR" sz="2200" b="1" dirty="0"/>
              <a:t>Variáveis de </a:t>
            </a:r>
            <a:r>
              <a:rPr lang="pt-BR" sz="2200" b="1" i="1" dirty="0"/>
              <a:t>linkage</a:t>
            </a:r>
            <a:r>
              <a:rPr lang="pt-BR" sz="2200" b="1" dirty="0"/>
              <a:t> de trabalho. </a:t>
            </a:r>
            <a:r>
              <a:rPr lang="pt-BR" sz="2200" dirty="0"/>
              <a:t>Devem iniciar com “lw-”. Exemplos: lw-cd-cliente, lw-vl-total-pedido. Obs.: deve-se evitar o uso de </a:t>
            </a:r>
            <a:r>
              <a:rPr lang="pt-BR" sz="2200" i="1" dirty="0"/>
              <a:t>linkage</a:t>
            </a:r>
            <a:r>
              <a:rPr lang="pt-BR" sz="2200" dirty="0"/>
              <a:t> que não seja a padrão do sistema Promax </a:t>
            </a:r>
            <a:r>
              <a:rPr lang="pt-BR" sz="2200" i="1" dirty="0"/>
              <a:t>Web</a:t>
            </a:r>
            <a:r>
              <a:rPr lang="pt-BR" sz="2200" dirty="0"/>
              <a:t>.</a:t>
            </a:r>
          </a:p>
          <a:p>
            <a:pPr lvl="0" algn="just"/>
            <a:r>
              <a:rPr lang="pt-BR" sz="2200" b="1" dirty="0"/>
              <a:t>Variáveis de trabalho. </a:t>
            </a:r>
            <a:r>
              <a:rPr lang="pt-BR" sz="2200" dirty="0"/>
              <a:t>Devem iniciar com “ws-”. Exemplos: ws-id-usuario, ws-nr-documento</a:t>
            </a:r>
            <a:r>
              <a:rPr lang="pt-BR" sz="2200" dirty="0" smtClean="0"/>
              <a:t>.</a:t>
            </a:r>
          </a:p>
          <a:p>
            <a:pPr algn="just"/>
            <a:r>
              <a:rPr lang="pt-BR" sz="2200" b="1" dirty="0"/>
              <a:t>Variáveis de cgi. </a:t>
            </a:r>
            <a:r>
              <a:rPr lang="pt-BR" sz="2200" dirty="0"/>
              <a:t>Todas as variáveis que retornam ou atribuem um valor diretamente para a tela (HTML) devem ter o prefixo “f-”. Exemplos: f-nm-cliente, f-id-selecionado.</a:t>
            </a:r>
          </a:p>
          <a:p>
            <a:pPr marL="0" lvl="0" indent="0" algn="just">
              <a:buNone/>
            </a:pPr>
            <a:endParaRPr lang="pt-BR" sz="2200" dirty="0" smtClean="0"/>
          </a:p>
        </p:txBody>
      </p:sp>
    </p:spTree>
    <p:custDataLst>
      <p:tags r:id="rId1"/>
    </p:custDataLst>
    <p:extLst>
      <p:ext uri="{BB962C8B-B14F-4D97-AF65-F5344CB8AC3E}">
        <p14:creationId xmlns:p14="http://schemas.microsoft.com/office/powerpoint/2010/main" val="335183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Prefixos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lvl="0" algn="just"/>
            <a:r>
              <a:rPr lang="pt-BR" sz="2200" b="1" dirty="0" smtClean="0"/>
              <a:t>Variáveis </a:t>
            </a:r>
            <a:r>
              <a:rPr lang="pt-BR" sz="2200" b="1" dirty="0"/>
              <a:t>de linha de relatório. </a:t>
            </a:r>
            <a:r>
              <a:rPr lang="pt-BR" sz="2200" dirty="0"/>
              <a:t>Devem ter o prefixo “wl-”. Exemplos: wl-cd-condicao-pagto, wl-ds-razao-social.</a:t>
            </a:r>
          </a:p>
          <a:p>
            <a:pPr lvl="0" algn="just"/>
            <a:r>
              <a:rPr lang="pt-BR" sz="2200" b="1" dirty="0"/>
              <a:t>Variáveis de tabela de memória. </a:t>
            </a:r>
            <a:r>
              <a:rPr lang="pt-BR" sz="2200" dirty="0"/>
              <a:t>Utilizar o prefixo “wt-”. Exemplos: wt-cd-setor, wt-dt-vencimento</a:t>
            </a:r>
            <a:r>
              <a:rPr lang="pt-BR" sz="2200" dirty="0" smtClean="0"/>
              <a:t>.</a:t>
            </a:r>
          </a:p>
          <a:p>
            <a:pPr lvl="0" algn="just"/>
            <a:r>
              <a:rPr lang="pt-BR" sz="2200" b="1" dirty="0"/>
              <a:t>Variáveis para acumular totais. </a:t>
            </a:r>
            <a:r>
              <a:rPr lang="pt-BR" sz="2200" dirty="0"/>
              <a:t>Devem iniciar com “wa-”. Exemplos: wa-nr-total-clientes-sel, wa-vl-titulo.</a:t>
            </a:r>
          </a:p>
          <a:p>
            <a:pPr lvl="0" algn="just"/>
            <a:r>
              <a:rPr lang="pt-BR" sz="2200" b="1" dirty="0"/>
              <a:t>Variáveis csv. </a:t>
            </a:r>
            <a:r>
              <a:rPr lang="pt-BR" sz="2200" dirty="0"/>
              <a:t>Devem terminar com o sufixo –csv. Exemplo: wl-cd-area-csv, wl-nm-supervisor-csv.</a:t>
            </a:r>
          </a:p>
          <a:p>
            <a:pPr marL="0" lvl="0" indent="0" algn="just">
              <a:buNone/>
            </a:pPr>
            <a:endParaRPr lang="pt-BR" sz="2200" dirty="0"/>
          </a:p>
          <a:p>
            <a:pPr marL="0" indent="0" algn="just">
              <a:buNone/>
            </a:pPr>
            <a:endParaRPr lang="pt-BR" sz="2400" dirty="0"/>
          </a:p>
          <a:p>
            <a:pPr marL="0" lvl="0" indent="0">
              <a:buNone/>
            </a:pPr>
            <a:endParaRPr lang="pt-BR" sz="1800" dirty="0"/>
          </a:p>
        </p:txBody>
      </p:sp>
    </p:spTree>
    <p:custDataLst>
      <p:tags r:id="rId1"/>
    </p:custDataLst>
    <p:extLst>
      <p:ext uri="{BB962C8B-B14F-4D97-AF65-F5344CB8AC3E}">
        <p14:creationId xmlns:p14="http://schemas.microsoft.com/office/powerpoint/2010/main" val="10373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nchor="ctr"/>
          <a:lstStyle/>
          <a:p>
            <a:pPr marL="0" indent="0">
              <a:buNone/>
            </a:pPr>
            <a:r>
              <a:rPr lang="pt-BR" dirty="0" smtClean="0"/>
              <a:t>HTML</a:t>
            </a:r>
            <a:endParaRPr lang="pt-BR" dirty="0"/>
          </a:p>
        </p:txBody>
      </p:sp>
      <p:sp>
        <p:nvSpPr>
          <p:cNvPr id="3" name="Espaço Reservado para Conteúdo 2"/>
          <p:cNvSpPr>
            <a:spLocks noGrp="1"/>
          </p:cNvSpPr>
          <p:nvPr>
            <p:ph sz="quarter" idx="11"/>
          </p:nvPr>
        </p:nvSpPr>
        <p:spPr/>
        <p:txBody>
          <a:bodyPr/>
          <a:lstStyle/>
          <a:p>
            <a:pPr algn="just"/>
            <a:r>
              <a:rPr lang="pt-BR" altLang="pt-BR" sz="2200" b="1" dirty="0"/>
              <a:t>I</a:t>
            </a:r>
            <a:r>
              <a:rPr lang="pt-BR" altLang="pt-BR" sz="2200" b="1" dirty="0" smtClean="0"/>
              <a:t>ndentação</a:t>
            </a:r>
            <a:r>
              <a:rPr lang="pt-BR" altLang="pt-BR" sz="2200" b="1" dirty="0"/>
              <a:t>.</a:t>
            </a:r>
            <a:r>
              <a:rPr lang="pt-BR" altLang="pt-BR" sz="2200" dirty="0"/>
              <a:t> </a:t>
            </a:r>
            <a:r>
              <a:rPr lang="pt-BR" altLang="pt-BR" sz="2200" dirty="0">
                <a:cs typeface="Times New Roman" panose="02020603050405020304" pitchFamily="18" charset="0"/>
              </a:rPr>
              <a:t>Deve-se utilizar três espaços.</a:t>
            </a:r>
          </a:p>
          <a:p>
            <a:pPr algn="just"/>
            <a:r>
              <a:rPr lang="pt-BR" altLang="pt-BR" sz="2200" b="1" dirty="0"/>
              <a:t>Tags. </a:t>
            </a:r>
            <a:r>
              <a:rPr lang="pt-BR" altLang="pt-BR" sz="2200" dirty="0"/>
              <a:t>Utilizar letra maiúscula. </a:t>
            </a:r>
          </a:p>
          <a:p>
            <a:pPr marL="0" indent="0">
              <a:buNone/>
            </a:pPr>
            <a:endParaRPr lang="pt-BR" dirty="0"/>
          </a:p>
        </p:txBody>
      </p:sp>
    </p:spTree>
    <p:custDataLst>
      <p:tags r:id="rId1"/>
    </p:custDataLst>
    <p:extLst>
      <p:ext uri="{BB962C8B-B14F-4D97-AF65-F5344CB8AC3E}">
        <p14:creationId xmlns:p14="http://schemas.microsoft.com/office/powerpoint/2010/main" val="213441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eaLnBrk="1" hangingPunct="1">
              <a:spcBef>
                <a:spcPct val="0"/>
              </a:spcBef>
              <a:buClrTx/>
              <a:buFont typeface="Wingdings" panose="05000000000000000000" pitchFamily="2" charset="2"/>
              <a:buNone/>
            </a:pPr>
            <a:r>
              <a:rPr lang="pt-BR" altLang="pt-BR" sz="1600" dirty="0">
                <a:latin typeface="Courier New" panose="02070309020205020404" pitchFamily="49" charset="0"/>
                <a:cs typeface="Times New Roman" panose="02020603050405020304" pitchFamily="18" charset="0"/>
              </a:rPr>
              <a:t>exec HTML</a:t>
            </a:r>
          </a:p>
          <a:p>
            <a:pPr eaLnBrk="1" hangingPunct="1">
              <a:spcBef>
                <a:spcPct val="0"/>
              </a:spcBef>
              <a:buClrTx/>
              <a:buFont typeface="Wingdings" panose="05000000000000000000" pitchFamily="2" charset="2"/>
              <a:buNone/>
            </a:pPr>
            <a:r>
              <a:rPr lang="pt-BR" altLang="pt-BR" sz="1600" dirty="0">
                <a:solidFill>
                  <a:srgbClr val="E87A25"/>
                </a:solidFill>
                <a:latin typeface="Courier New" panose="02070309020205020404" pitchFamily="49" charset="0"/>
                <a:cs typeface="Times New Roman" panose="02020603050405020304" pitchFamily="18" charset="0"/>
              </a:rPr>
              <a:t>   &lt;!-- Comentário em HTML --&gt;</a:t>
            </a:r>
          </a:p>
          <a:p>
            <a:pPr eaLnBrk="1" hangingPunct="1">
              <a:spcBef>
                <a:spcPct val="0"/>
              </a:spcBef>
              <a:buClrTx/>
              <a:buFont typeface="Wingdings" panose="05000000000000000000" pitchFamily="2" charset="2"/>
              <a:buNone/>
            </a:pPr>
            <a:r>
              <a:rPr lang="pt-PT" altLang="pt-BR" sz="1600" dirty="0">
                <a:latin typeface="Courier New" panose="02070309020205020404" pitchFamily="49" charset="0"/>
                <a:cs typeface="Times New Roman" panose="02020603050405020304" pitchFamily="18" charset="0"/>
              </a:rPr>
              <a:t>   </a:t>
            </a:r>
            <a:r>
              <a:rPr lang="en-US" altLang="pt-BR" sz="1600" dirty="0">
                <a:latin typeface="Courier New" panose="02070309020205020404" pitchFamily="49" charset="0"/>
                <a:cs typeface="Times New Roman" panose="02020603050405020304" pitchFamily="18" charset="0"/>
              </a:rPr>
              <a:t>&lt;TABLE&gt;</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&lt;TR&gt;</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&lt;TD&gt;</a:t>
            </a: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&lt;/TD&gt;</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&lt;/TR&gt;	</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&lt;/TABLE&gt;</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end-exec.</a:t>
            </a:r>
            <a:endParaRPr lang="pt-BR" altLang="pt-BR" sz="1600" dirty="0">
              <a:latin typeface="Courier New" panose="02070309020205020404" pitchFamily="49" charset="0"/>
              <a:cs typeface="Times New Roman" panose="02020603050405020304" pitchFamily="18" charset="0"/>
            </a:endParaRPr>
          </a:p>
          <a:p>
            <a:endParaRPr lang="pt-BR" sz="1800" dirty="0"/>
          </a:p>
          <a:p>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HTML - Exemplo</a:t>
            </a:r>
            <a:endParaRPr lang="pt-BR" sz="3200" dirty="0"/>
          </a:p>
        </p:txBody>
      </p:sp>
      <p:sp>
        <p:nvSpPr>
          <p:cNvPr id="9" name="Texto explicativo retangular com cantos arredondados 8"/>
          <p:cNvSpPr/>
          <p:nvPr/>
        </p:nvSpPr>
        <p:spPr>
          <a:xfrm>
            <a:off x="440568" y="2385566"/>
            <a:ext cx="1160240" cy="321101"/>
          </a:xfrm>
          <a:prstGeom prst="wedgeRoundRectCallout">
            <a:avLst>
              <a:gd name="adj1" fmla="val 37873"/>
              <a:gd name="adj2" fmla="val -180047"/>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3 espaços</a:t>
            </a:r>
            <a:endParaRPr lang="pt-BR" sz="1400" b="1" dirty="0">
              <a:solidFill>
                <a:schemeClr val="tx1"/>
              </a:solidFill>
            </a:endParaRPr>
          </a:p>
        </p:txBody>
      </p:sp>
      <p:sp>
        <p:nvSpPr>
          <p:cNvPr id="13" name="Texto explicativo retangular com cantos arredondados 12"/>
          <p:cNvSpPr/>
          <p:nvPr/>
        </p:nvSpPr>
        <p:spPr>
          <a:xfrm>
            <a:off x="3563888" y="2803683"/>
            <a:ext cx="1160240" cy="321101"/>
          </a:xfrm>
          <a:prstGeom prst="wedgeRoundRectCallout">
            <a:avLst>
              <a:gd name="adj1" fmla="val -136868"/>
              <a:gd name="adj2" fmla="val -125856"/>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Fim</a:t>
            </a:r>
            <a:endParaRPr lang="pt-BR" sz="1400" b="1" dirty="0">
              <a:solidFill>
                <a:schemeClr val="tx1"/>
              </a:solidFill>
            </a:endParaRPr>
          </a:p>
        </p:txBody>
      </p:sp>
      <p:sp>
        <p:nvSpPr>
          <p:cNvPr id="14" name="Texto explicativo retangular com cantos arredondados 13"/>
          <p:cNvSpPr/>
          <p:nvPr/>
        </p:nvSpPr>
        <p:spPr>
          <a:xfrm>
            <a:off x="3563888" y="2178425"/>
            <a:ext cx="1160240" cy="321101"/>
          </a:xfrm>
          <a:prstGeom prst="wedgeRoundRectCallout">
            <a:avLst>
              <a:gd name="adj1" fmla="val -142468"/>
              <a:gd name="adj2" fmla="val -16761"/>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Início</a:t>
            </a:r>
          </a:p>
        </p:txBody>
      </p:sp>
    </p:spTree>
    <p:custDataLst>
      <p:tags r:id="rId1"/>
    </p:custDataLst>
    <p:extLst>
      <p:ext uri="{BB962C8B-B14F-4D97-AF65-F5344CB8AC3E}">
        <p14:creationId xmlns:p14="http://schemas.microsoft.com/office/powerpoint/2010/main" val="1745901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Conteúdo 2"/>
          <p:cNvSpPr>
            <a:spLocks noGrp="1"/>
          </p:cNvSpPr>
          <p:nvPr>
            <p:ph sz="quarter" idx="10"/>
          </p:nvPr>
        </p:nvSpPr>
        <p:spPr>
          <a:xfrm>
            <a:off x="683568" y="1340768"/>
            <a:ext cx="7992888" cy="4298032"/>
          </a:xfrm>
        </p:spPr>
        <p:txBody>
          <a:bodyPr>
            <a:scene3d>
              <a:camera prst="perspectiveFront" fov="3300000">
                <a:rot lat="240000" lon="20399994" rev="0"/>
              </a:camera>
              <a:lightRig rig="threePt" dir="t"/>
            </a:scene3d>
            <a:sp3d z="76200"/>
          </a:bodyPr>
          <a:lstStyle/>
          <a:p>
            <a:pPr marL="0" indent="0" eaLnBrk="1" hangingPunct="1">
              <a:buNone/>
            </a:pPr>
            <a:r>
              <a:rPr lang="pt-BR" dirty="0" smtClean="0">
                <a:latin typeface="Calibri" charset="0"/>
              </a:rPr>
              <a:t>Ao final deste treinamento, você estará apto a:</a:t>
            </a:r>
          </a:p>
          <a:p>
            <a:pPr lvl="1" eaLnBrk="1" hangingPunct="1"/>
            <a:r>
              <a:rPr lang="pt-BR" dirty="0">
                <a:latin typeface="Calibri" charset="0"/>
              </a:rPr>
              <a:t>C</a:t>
            </a:r>
            <a:r>
              <a:rPr lang="pt-BR" dirty="0" smtClean="0">
                <a:latin typeface="Calibri" charset="0"/>
              </a:rPr>
              <a:t>onhecer a nomenclatura utilizada no sistema Promax;</a:t>
            </a:r>
          </a:p>
          <a:p>
            <a:pPr lvl="1"/>
            <a:r>
              <a:rPr lang="pt-BR" dirty="0" smtClean="0">
                <a:latin typeface="Calibri" charset="0"/>
              </a:rPr>
              <a:t>Desenvolver </a:t>
            </a:r>
            <a:r>
              <a:rPr lang="pt-BR" dirty="0">
                <a:latin typeface="Calibri" charset="0"/>
              </a:rPr>
              <a:t>de acordo com os padrões de código e </a:t>
            </a:r>
            <a:r>
              <a:rPr lang="pt-BR" dirty="0" smtClean="0">
                <a:latin typeface="Calibri" charset="0"/>
              </a:rPr>
              <a:t>interface</a:t>
            </a:r>
            <a:r>
              <a:rPr lang="pt-BR" dirty="0">
                <a:latin typeface="Calibri" charset="0"/>
              </a:rPr>
              <a:t>.</a:t>
            </a:r>
          </a:p>
          <a:p>
            <a:pPr lvl="1" eaLnBrk="1" hangingPunct="1"/>
            <a:endParaRPr lang="pt-BR" dirty="0" smtClean="0">
              <a:solidFill>
                <a:srgbClr val="FF0000"/>
              </a:solidFill>
              <a:latin typeface="Calibri" charset="0"/>
            </a:endParaRPr>
          </a:p>
        </p:txBody>
      </p:sp>
      <p:sp>
        <p:nvSpPr>
          <p:cNvPr id="2" name="Título 1"/>
          <p:cNvSpPr>
            <a:spLocks noGrp="1"/>
          </p:cNvSpPr>
          <p:nvPr>
            <p:ph type="title" idx="4294967295"/>
          </p:nvPr>
        </p:nvSpPr>
        <p:spPr>
          <a:xfrm>
            <a:off x="914400" y="404813"/>
            <a:ext cx="8229600" cy="706437"/>
          </a:xfrm>
          <a:prstGeom prst="rect">
            <a:avLst/>
          </a:prstGeom>
        </p:spPr>
        <p:txBody>
          <a:bodyPr>
            <a:scene3d>
              <a:camera prst="orthographicFront"/>
              <a:lightRig rig="threePt" dir="t"/>
            </a:scene3d>
            <a:sp3d z="76200"/>
          </a:bodyPr>
          <a:lstStyle/>
          <a:p>
            <a:pPr algn="l">
              <a:spcBef>
                <a:spcPct val="20000"/>
              </a:spcBef>
            </a:pPr>
            <a:r>
              <a:rPr lang="pt-BR" dirty="0">
                <a:latin typeface="Calibri" charset="0"/>
                <a:ea typeface="+mn-ea"/>
                <a:cs typeface="+mn-cs"/>
              </a:rPr>
              <a:t>Objetivos do Treinamento</a:t>
            </a:r>
          </a:p>
        </p:txBody>
      </p:sp>
      <p:pic>
        <p:nvPicPr>
          <p:cNvPr id="5" name="Picture 4" descr="AA053817.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83768" y="4365104"/>
            <a:ext cx="4280329" cy="2880026"/>
          </a:xfrm>
          <a:prstGeom prst="rect">
            <a:avLst/>
          </a:prstGeom>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JavaScript</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b="1" dirty="0">
                <a:cs typeface="Times New Roman" panose="02020603050405020304" pitchFamily="18" charset="0"/>
              </a:rPr>
              <a:t>I</a:t>
            </a:r>
            <a:r>
              <a:rPr lang="pt-BR" altLang="pt-BR" sz="2200" b="1" dirty="0" smtClean="0">
                <a:cs typeface="Times New Roman" panose="02020603050405020304" pitchFamily="18" charset="0"/>
              </a:rPr>
              <a:t>ndentação</a:t>
            </a:r>
            <a:r>
              <a:rPr lang="pt-BR" altLang="pt-BR" sz="2200" b="1" dirty="0">
                <a:cs typeface="Times New Roman" panose="02020603050405020304" pitchFamily="18" charset="0"/>
              </a:rPr>
              <a:t>.</a:t>
            </a:r>
            <a:r>
              <a:rPr lang="pt-BR" altLang="pt-BR" sz="2200" dirty="0">
                <a:cs typeface="Times New Roman" panose="02020603050405020304" pitchFamily="18" charset="0"/>
              </a:rPr>
              <a:t> Deve-se utilizar quatro espaços.</a:t>
            </a:r>
          </a:p>
          <a:p>
            <a:pPr algn="just"/>
            <a:r>
              <a:rPr lang="pt-BR" altLang="pt-BR" sz="2200" b="1" dirty="0">
                <a:cs typeface="Times New Roman" panose="02020603050405020304" pitchFamily="18" charset="0"/>
              </a:rPr>
              <a:t>Funções. </a:t>
            </a:r>
            <a:r>
              <a:rPr lang="pt-BR" altLang="pt-BR" sz="2200" dirty="0">
                <a:cs typeface="Times New Roman" panose="02020603050405020304" pitchFamily="18" charset="0"/>
              </a:rPr>
              <a:t>Utilizar iniciais em letra maiúscula. </a:t>
            </a:r>
          </a:p>
          <a:p>
            <a:pPr algn="just"/>
            <a:r>
              <a:rPr lang="pt-BR" altLang="pt-BR" sz="2200" b="1" dirty="0">
                <a:cs typeface="Times New Roman" panose="02020603050405020304" pitchFamily="18" charset="0"/>
              </a:rPr>
              <a:t>Variáveis. </a:t>
            </a:r>
            <a:r>
              <a:rPr lang="pt-BR" altLang="pt-BR" sz="2200" dirty="0">
                <a:cs typeface="Times New Roman" panose="02020603050405020304" pitchFamily="18" charset="0"/>
              </a:rPr>
              <a:t>Escrever sempre a primeira letra em minúsculo, com a primeira de uma sequência em maiúsculo. Utilizar um identificador. Exemplos: cdCliente, dsRazaoSocial. </a:t>
            </a:r>
          </a:p>
          <a:p>
            <a:pPr algn="just"/>
            <a:r>
              <a:rPr lang="pt-BR" altLang="pt-BR" sz="2200" b="1" dirty="0">
                <a:cs typeface="Times New Roman" panose="02020603050405020304" pitchFamily="18" charset="0"/>
              </a:rPr>
              <a:t>Chaves. </a:t>
            </a:r>
            <a:r>
              <a:rPr lang="pt-BR" altLang="pt-BR" sz="2200" dirty="0">
                <a:cs typeface="Times New Roman" panose="02020603050405020304" pitchFamily="18" charset="0"/>
              </a:rPr>
              <a:t>Devem ser abertas na linha da função ou condição.</a:t>
            </a:r>
          </a:p>
          <a:p>
            <a:pPr algn="just"/>
            <a:r>
              <a:rPr lang="pt-BR" altLang="pt-BR" sz="2200" b="1" dirty="0">
                <a:cs typeface="Times New Roman" panose="02020603050405020304" pitchFamily="18" charset="0"/>
              </a:rPr>
              <a:t>Parênteses. </a:t>
            </a:r>
            <a:r>
              <a:rPr lang="pt-BR" altLang="pt-BR" sz="2200" dirty="0">
                <a:cs typeface="Times New Roman" panose="02020603050405020304" pitchFamily="18" charset="0"/>
              </a:rPr>
              <a:t>Não deixar espaço antes de abrir e após fechar parênteses. Um espaço deve ser deixado entre a abertura e o restante do código e outro antes do fechamento.</a:t>
            </a:r>
            <a:r>
              <a:rPr lang="pt-BR" altLang="pt-BR" sz="2200" dirty="0"/>
              <a:t> </a:t>
            </a:r>
            <a:r>
              <a:rPr lang="pt-BR" altLang="pt-BR" sz="2400" dirty="0"/>
              <a:t>	</a:t>
            </a:r>
          </a:p>
        </p:txBody>
      </p:sp>
    </p:spTree>
    <p:custDataLst>
      <p:tags r:id="rId1"/>
    </p:custDataLst>
    <p:extLst>
      <p:ext uri="{BB962C8B-B14F-4D97-AF65-F5344CB8AC3E}">
        <p14:creationId xmlns:p14="http://schemas.microsoft.com/office/powerpoint/2010/main" val="114036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JavaScript</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b="1" dirty="0" smtClean="0"/>
              <a:t>Erro</a:t>
            </a:r>
            <a:r>
              <a:rPr lang="pt-BR" altLang="pt-BR" sz="2200" b="1" dirty="0"/>
              <a:t>. </a:t>
            </a:r>
            <a:r>
              <a:rPr lang="pt-BR" altLang="pt-BR" sz="2200" dirty="0"/>
              <a:t>Um erro de sintaxe pode parar a execução do programa. </a:t>
            </a:r>
          </a:p>
          <a:p>
            <a:pPr algn="just"/>
            <a:r>
              <a:rPr lang="pt-BR" altLang="pt-BR" sz="2200" b="1" dirty="0"/>
              <a:t>Variáveis do COBOL.</a:t>
            </a:r>
            <a:r>
              <a:rPr lang="pt-BR" altLang="pt-BR" sz="2200" dirty="0"/>
              <a:t> Devem ser utilizadas entre aspas e com dois pontos. Exemplo: “:f-cd-cliente”. Cuidado com as variáveis de trabalho (que não estão no formulário – </a:t>
            </a:r>
            <a:r>
              <a:rPr lang="pt-BR" altLang="pt-BR" sz="2200" i="1" dirty="0"/>
              <a:t>cgi-input</a:t>
            </a:r>
            <a:r>
              <a:rPr lang="pt-BR" altLang="pt-BR" sz="2200" dirty="0"/>
              <a:t>), pois elas perdem o conteúdo quando a tela é </a:t>
            </a:r>
            <a:r>
              <a:rPr lang="pt-BR" altLang="pt-BR" sz="2200" dirty="0" smtClean="0"/>
              <a:t>submetida </a:t>
            </a:r>
            <a:r>
              <a:rPr lang="pt-BR" altLang="pt-BR" sz="2200" dirty="0"/>
              <a:t>(EnviarFormulario).</a:t>
            </a:r>
          </a:p>
          <a:p>
            <a:endParaRPr lang="pt-BR" dirty="0"/>
          </a:p>
        </p:txBody>
      </p:sp>
    </p:spTree>
    <p:custDataLst>
      <p:tags r:id="rId1"/>
    </p:custDataLst>
    <p:extLst>
      <p:ext uri="{BB962C8B-B14F-4D97-AF65-F5344CB8AC3E}">
        <p14:creationId xmlns:p14="http://schemas.microsoft.com/office/powerpoint/2010/main" val="248235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eaLnBrk="1" hangingPunct="1">
              <a:spcBef>
                <a:spcPct val="0"/>
              </a:spcBef>
              <a:buClrTx/>
              <a:buFont typeface="Wingdings" panose="05000000000000000000" pitchFamily="2" charset="2"/>
              <a:buNone/>
            </a:pPr>
            <a:r>
              <a:rPr lang="en-US" altLang="pt-BR" sz="1600" dirty="0">
                <a:latin typeface="Courier New" panose="02070309020205020404" pitchFamily="49" charset="0"/>
              </a:rPr>
              <a:t>exec html</a:t>
            </a: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rPr>
              <a:t>   &lt;SCRIPT&gt;</a:t>
            </a:r>
          </a:p>
          <a:p>
            <a:pPr eaLnBrk="1" hangingPunct="1">
              <a:spcBef>
                <a:spcPct val="0"/>
              </a:spcBef>
              <a:buClrTx/>
              <a:buFont typeface="Wingdings" panose="05000000000000000000" pitchFamily="2" charset="2"/>
              <a:buNone/>
            </a:pPr>
            <a:r>
              <a:rPr lang="en-US" altLang="pt-BR" sz="1600" dirty="0">
                <a:solidFill>
                  <a:srgbClr val="E87A25"/>
                </a:solidFill>
                <a:latin typeface="Courier New" panose="02070309020205020404" pitchFamily="49" charset="0"/>
              </a:rPr>
              <a:t>       // Comentário em JavaScript</a:t>
            </a: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rPr>
              <a:t>       function VerificaOpcao(){	 </a:t>
            </a:r>
          </a:p>
          <a:p>
            <a:pPr>
              <a:buFont typeface="Wingdings" panose="05000000000000000000" pitchFamily="2" charset="2"/>
              <a:buNone/>
            </a:pPr>
            <a:r>
              <a:rPr lang="en-US" altLang="pt-BR" sz="1600" dirty="0">
                <a:latin typeface="Courier New" panose="02070309020205020404" pitchFamily="49" charset="0"/>
              </a:rPr>
              <a:t>           if( document.all.cdOpcao.value == "F" ){  </a:t>
            </a:r>
          </a:p>
          <a:p>
            <a:pPr>
              <a:buFont typeface="Wingdings" panose="05000000000000000000" pitchFamily="2" charset="2"/>
              <a:buNone/>
            </a:pPr>
            <a:r>
              <a:rPr lang="en-US" altLang="pt-BR" sz="1600" dirty="0">
                <a:latin typeface="Courier New" panose="02070309020205020404" pitchFamily="49" charset="0"/>
              </a:rPr>
              <a:t>               document.all.nrParcelas.value = 2;</a:t>
            </a:r>
          </a:p>
          <a:p>
            <a:pPr>
              <a:buFont typeface="Wingdings" panose="05000000000000000000" pitchFamily="2" charset="2"/>
              <a:buNone/>
            </a:pPr>
            <a:r>
              <a:rPr lang="en-US" altLang="pt-BR" sz="1600" dirty="0">
                <a:latin typeface="Courier New" panose="02070309020205020404" pitchFamily="49" charset="0"/>
              </a:rPr>
              <a:t>           }</a:t>
            </a:r>
          </a:p>
          <a:p>
            <a:pPr>
              <a:buFont typeface="Wingdings" panose="05000000000000000000" pitchFamily="2" charset="2"/>
              <a:buNone/>
            </a:pPr>
            <a:r>
              <a:rPr lang="en-US" altLang="pt-BR" sz="1600" dirty="0">
                <a:latin typeface="Courier New" panose="02070309020205020404" pitchFamily="49" charset="0"/>
              </a:rPr>
              <a:t>           else{</a:t>
            </a:r>
          </a:p>
          <a:p>
            <a:pPr>
              <a:buFont typeface="Wingdings" panose="05000000000000000000" pitchFamily="2" charset="2"/>
              <a:buNone/>
            </a:pPr>
            <a:r>
              <a:rPr lang="en-US" altLang="pt-BR" sz="1600" dirty="0">
                <a:latin typeface="Courier New" panose="02070309020205020404" pitchFamily="49" charset="0"/>
              </a:rPr>
              <a:t>               document.all.nrParcelas.value = 4;        </a:t>
            </a:r>
          </a:p>
          <a:p>
            <a:pPr>
              <a:buFont typeface="Wingdings" panose="05000000000000000000" pitchFamily="2" charset="2"/>
              <a:buNone/>
            </a:pPr>
            <a:r>
              <a:rPr lang="pt-PT" altLang="pt-BR" sz="1600" dirty="0">
                <a:latin typeface="Courier New" panose="02070309020205020404" pitchFamily="49" charset="0"/>
                <a:cs typeface="Courier New" panose="02070309020205020404" pitchFamily="49" charset="0"/>
              </a:rPr>
              <a:t>		       document.all.idUsuario.value = </a:t>
            </a:r>
            <a:r>
              <a:rPr lang="pt-BR" altLang="pt-BR" sz="1600" dirty="0">
                <a:latin typeface="Courier New" panose="02070309020205020404" pitchFamily="49" charset="0"/>
                <a:cs typeface="Courier New" panose="02070309020205020404" pitchFamily="49" charset="0"/>
              </a:rPr>
              <a:t>":f-id-usuario";</a:t>
            </a:r>
            <a:endParaRPr lang="en-US" altLang="pt-BR" sz="1600" dirty="0">
              <a:latin typeface="Courier New" panose="02070309020205020404" pitchFamily="49" charset="0"/>
            </a:endParaRPr>
          </a:p>
          <a:p>
            <a:pPr>
              <a:buFont typeface="Wingdings" panose="05000000000000000000" pitchFamily="2" charset="2"/>
              <a:buNone/>
            </a:pPr>
            <a:r>
              <a:rPr lang="en-US" altLang="pt-BR" sz="1600" dirty="0">
                <a:latin typeface="Courier New" panose="02070309020205020404" pitchFamily="49" charset="0"/>
              </a:rPr>
              <a:t>           }</a:t>
            </a:r>
            <a:endParaRPr lang="es-ES_tradnl" altLang="pt-BR" sz="1600" dirty="0">
              <a:latin typeface="Courier New" panose="02070309020205020404" pitchFamily="49" charset="0"/>
            </a:endParaRPr>
          </a:p>
          <a:p>
            <a:pPr>
              <a:buFont typeface="Wingdings" panose="05000000000000000000" pitchFamily="2" charset="2"/>
              <a:buNone/>
            </a:pPr>
            <a:r>
              <a:rPr lang="es-ES_tradnl" altLang="pt-BR" sz="1600" dirty="0">
                <a:latin typeface="Courier New" panose="02070309020205020404" pitchFamily="49" charset="0"/>
              </a:rPr>
              <a:t>       } </a:t>
            </a:r>
            <a:endParaRPr lang="en-US" altLang="pt-BR" sz="1600" dirty="0">
              <a:latin typeface="Courier New" panose="02070309020205020404" pitchFamily="49"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rPr>
              <a:t>   &lt;/SCRIPT&gt;</a:t>
            </a: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rPr>
              <a:t>end-exec.</a:t>
            </a:r>
          </a:p>
          <a:p>
            <a:endParaRPr lang="pt-BR" sz="2400" dirty="0"/>
          </a:p>
          <a:p>
            <a:endParaRPr lang="pt-BR" sz="1800" dirty="0"/>
          </a:p>
          <a:p>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JavaScript - Exemplo</a:t>
            </a:r>
            <a:endParaRPr lang="pt-BR" sz="3200" dirty="0"/>
          </a:p>
        </p:txBody>
      </p:sp>
      <p:sp>
        <p:nvSpPr>
          <p:cNvPr id="25" name="Texto explicativo retangular com cantos arredondados 24"/>
          <p:cNvSpPr/>
          <p:nvPr/>
        </p:nvSpPr>
        <p:spPr>
          <a:xfrm>
            <a:off x="5508458" y="1449943"/>
            <a:ext cx="3024336" cy="360040"/>
          </a:xfrm>
          <a:prstGeom prst="wedgeRoundRectCallout">
            <a:avLst>
              <a:gd name="adj1" fmla="val -74753"/>
              <a:gd name="adj2" fmla="val 120640"/>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Início na mesma linha da função</a:t>
            </a:r>
            <a:endParaRPr lang="pt-BR" sz="1400" b="1" dirty="0">
              <a:solidFill>
                <a:schemeClr val="tx1"/>
              </a:solidFill>
            </a:endParaRPr>
          </a:p>
        </p:txBody>
      </p:sp>
      <p:sp>
        <p:nvSpPr>
          <p:cNvPr id="26" name="Texto explicativo retangular com cantos arredondados 25"/>
          <p:cNvSpPr/>
          <p:nvPr/>
        </p:nvSpPr>
        <p:spPr>
          <a:xfrm>
            <a:off x="7092280" y="3053243"/>
            <a:ext cx="1160240" cy="329645"/>
          </a:xfrm>
          <a:prstGeom prst="wedgeRoundRectCallout">
            <a:avLst>
              <a:gd name="adj1" fmla="val -82971"/>
              <a:gd name="adj2" fmla="val -224016"/>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Espaço</a:t>
            </a:r>
            <a:endParaRPr lang="pt-BR" sz="1400" b="1" dirty="0">
              <a:solidFill>
                <a:schemeClr val="tx1"/>
              </a:solidFill>
            </a:endParaRPr>
          </a:p>
        </p:txBody>
      </p:sp>
      <p:sp>
        <p:nvSpPr>
          <p:cNvPr id="27" name="Texto explicativo retangular com cantos arredondados 26"/>
          <p:cNvSpPr/>
          <p:nvPr/>
        </p:nvSpPr>
        <p:spPr>
          <a:xfrm>
            <a:off x="644296" y="2888421"/>
            <a:ext cx="1160240" cy="329645"/>
          </a:xfrm>
          <a:prstGeom prst="wedgeRoundRectCallout">
            <a:avLst>
              <a:gd name="adj1" fmla="val 111603"/>
              <a:gd name="adj2" fmla="val -17097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Espaço</a:t>
            </a:r>
            <a:endParaRPr lang="pt-BR" sz="1400" b="1" dirty="0">
              <a:solidFill>
                <a:schemeClr val="tx1"/>
              </a:solidFill>
            </a:endParaRPr>
          </a:p>
        </p:txBody>
      </p:sp>
      <p:sp>
        <p:nvSpPr>
          <p:cNvPr id="28" name="Texto explicativo retangular com cantos arredondados 27"/>
          <p:cNvSpPr/>
          <p:nvPr/>
        </p:nvSpPr>
        <p:spPr>
          <a:xfrm>
            <a:off x="635035" y="3832481"/>
            <a:ext cx="1160240" cy="321101"/>
          </a:xfrm>
          <a:prstGeom prst="wedgeRoundRectCallout">
            <a:avLst>
              <a:gd name="adj1" fmla="val 102674"/>
              <a:gd name="adj2" fmla="val -180047"/>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4 espaços</a:t>
            </a:r>
            <a:endParaRPr lang="pt-BR" sz="1400" b="1" dirty="0">
              <a:solidFill>
                <a:schemeClr val="tx1"/>
              </a:solidFill>
            </a:endParaRPr>
          </a:p>
        </p:txBody>
      </p:sp>
      <p:sp>
        <p:nvSpPr>
          <p:cNvPr id="29" name="Texto explicativo retangular com cantos arredondados 28"/>
          <p:cNvSpPr/>
          <p:nvPr/>
        </p:nvSpPr>
        <p:spPr>
          <a:xfrm>
            <a:off x="3059832" y="4224727"/>
            <a:ext cx="1160240" cy="321101"/>
          </a:xfrm>
          <a:prstGeom prst="wedgeRoundRectCallout">
            <a:avLst>
              <a:gd name="adj1" fmla="val -151274"/>
              <a:gd name="adj2" fmla="val -9185"/>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Fim</a:t>
            </a:r>
            <a:endParaRPr lang="pt-BR" sz="1400" b="1" dirty="0">
              <a:solidFill>
                <a:schemeClr val="tx1"/>
              </a:solidFill>
            </a:endParaRPr>
          </a:p>
        </p:txBody>
      </p:sp>
      <p:sp>
        <p:nvSpPr>
          <p:cNvPr id="30" name="Texto explicativo retangular com cantos arredondados 29"/>
          <p:cNvSpPr/>
          <p:nvPr/>
        </p:nvSpPr>
        <p:spPr>
          <a:xfrm>
            <a:off x="5829226" y="4533525"/>
            <a:ext cx="2030052" cy="358629"/>
          </a:xfrm>
          <a:prstGeom prst="wedgeRoundRectCallout">
            <a:avLst>
              <a:gd name="adj1" fmla="val 8354"/>
              <a:gd name="adj2" fmla="val -207347"/>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Variável do COBOL</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340771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fontScale="92500"/>
          </a:bodyPr>
          <a:lstStyle/>
          <a:p>
            <a:pPr>
              <a:lnSpc>
                <a:spcPct val="170000"/>
              </a:lnSpc>
            </a:pPr>
            <a:r>
              <a:rPr lang="pt-BR" sz="2400" dirty="0" smtClean="0"/>
              <a:t>Neste capítulo você recebeu o conhecimento necessário para:</a:t>
            </a:r>
          </a:p>
          <a:p>
            <a:pPr lvl="1" algn="just"/>
            <a:r>
              <a:rPr lang="pt-BR" sz="2400" dirty="0"/>
              <a:t>Conhecer o padrão de </a:t>
            </a:r>
            <a:r>
              <a:rPr lang="pt-BR" sz="2400" dirty="0" smtClean="0"/>
              <a:t>indentação </a:t>
            </a:r>
            <a:r>
              <a:rPr lang="pt-BR" sz="2400" dirty="0"/>
              <a:t>e escrita utilizado no COBOL, HTML e JavaScript;</a:t>
            </a:r>
          </a:p>
          <a:p>
            <a:pPr lvl="1" algn="just"/>
            <a:r>
              <a:rPr lang="pt-BR" sz="2400" dirty="0"/>
              <a:t>Utilizar seções e botões de acordo com as normas;</a:t>
            </a:r>
          </a:p>
          <a:p>
            <a:pPr lvl="1"/>
            <a:r>
              <a:rPr lang="pt-BR" sz="2400" dirty="0"/>
              <a:t>Criar variáveis seguindo a nomenclatura estabelecida</a:t>
            </a:r>
            <a:r>
              <a:rPr lang="pt-BR" sz="2400" dirty="0" smtClean="0"/>
              <a:t>.</a:t>
            </a:r>
          </a:p>
          <a:p>
            <a:pPr lvl="1">
              <a:lnSpc>
                <a:spcPct val="170000"/>
              </a:lnSpc>
            </a:pPr>
            <a:endParaRPr lang="pt-BR" dirty="0" smtClean="0">
              <a:latin typeface="Calibri" charset="0"/>
            </a:endParaRPr>
          </a:p>
          <a:p>
            <a:pPr lvl="1">
              <a:lnSpc>
                <a:spcPct val="170000"/>
              </a:lnSpc>
            </a:pPr>
            <a:endParaRPr lang="pt-BR"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694306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lgn="just"/>
            <a:r>
              <a:rPr lang="pt-BR" dirty="0" smtClean="0"/>
              <a:t>Escrever nomes de campos de acordo com as normas;</a:t>
            </a:r>
          </a:p>
          <a:p>
            <a:pPr lvl="1" algn="just"/>
            <a:r>
              <a:rPr lang="pt-BR" dirty="0" smtClean="0"/>
              <a:t>Conhecer o padrão de interface por tipo;</a:t>
            </a:r>
          </a:p>
          <a:p>
            <a:pPr lvl="1" algn="just"/>
            <a:r>
              <a:rPr lang="pt-BR" dirty="0" smtClean="0"/>
              <a:t>Identificar erros que podem ser evitados.</a:t>
            </a:r>
          </a:p>
          <a:p>
            <a:pPr lvl="1"/>
            <a:endParaRPr lang="pt-BR" dirty="0" smtClean="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4000" dirty="0">
                <a:latin typeface="Calibri" charset="0"/>
              </a:rPr>
              <a:t>Capítulo </a:t>
            </a:r>
            <a:r>
              <a:rPr lang="pt-BR" sz="4000" dirty="0" smtClean="0">
                <a:latin typeface="Calibri" charset="0"/>
              </a:rPr>
              <a:t>2 </a:t>
            </a:r>
            <a:r>
              <a:rPr lang="pt-BR" sz="4000" dirty="0">
                <a:latin typeface="Calibri" charset="0"/>
              </a:rPr>
              <a:t>– </a:t>
            </a:r>
            <a:r>
              <a:rPr lang="pt-BR" sz="4000" dirty="0" smtClean="0">
                <a:latin typeface="Calibri" charset="0"/>
              </a:rPr>
              <a:t>Padrões de interface</a:t>
            </a:r>
            <a:endParaRPr lang="pt-BR" sz="40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extLst>
      <p:ext uri="{BB962C8B-B14F-4D97-AF65-F5344CB8AC3E}">
        <p14:creationId xmlns:p14="http://schemas.microsoft.com/office/powerpoint/2010/main" val="3179242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a:latin typeface="Calibri" charset="0"/>
              </a:rPr>
              <a:t>Padrões de </a:t>
            </a:r>
            <a:r>
              <a:rPr lang="pt-BR" dirty="0" smtClean="0">
                <a:latin typeface="Calibri" charset="0"/>
              </a:rPr>
              <a:t>interface – Regras básicas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dirty="0" smtClean="0">
                <a:cs typeface="Times New Roman" panose="02020603050405020304" pitchFamily="18" charset="0"/>
              </a:rPr>
              <a:t>O nome dos campos deve ser escrito por completo, sem abreviar, sempre que possível. Se abreviar, utilizar o ponto, quando necessário. Exemplos</a:t>
            </a:r>
            <a:r>
              <a:rPr lang="pt-BR" altLang="pt-BR" sz="2200" dirty="0">
                <a:cs typeface="Times New Roman" panose="02020603050405020304" pitchFamily="18" charset="0"/>
              </a:rPr>
              <a:t>: Data de </a:t>
            </a:r>
            <a:r>
              <a:rPr lang="pt-BR" altLang="pt-BR" sz="2200" dirty="0" smtClean="0">
                <a:cs typeface="Times New Roman" panose="02020603050405020304" pitchFamily="18" charset="0"/>
              </a:rPr>
              <a:t>Vencto, Solicit. de Cadastro.</a:t>
            </a:r>
          </a:p>
          <a:p>
            <a:pPr algn="just"/>
            <a:r>
              <a:rPr lang="pt-BR" altLang="pt-BR" sz="2200" dirty="0" smtClean="0">
                <a:cs typeface="Times New Roman" panose="02020603050405020304" pitchFamily="18" charset="0"/>
              </a:rPr>
              <a:t>Não suprimir artigos, preposições e acentos. Exemplos: Nome do Cliente, Regra para Cálculo do Preço, Venda à Vista.</a:t>
            </a:r>
          </a:p>
          <a:p>
            <a:pPr algn="just"/>
            <a:r>
              <a:rPr lang="pt-BR" altLang="pt-BR" sz="2200" dirty="0" smtClean="0">
                <a:cs typeface="Times New Roman" panose="02020603050405020304" pitchFamily="18" charset="0"/>
              </a:rPr>
              <a:t>Evitar a palavra Código; escrever a palavra ao qual se refere. Exemplo: Cliente, Vendedor, Setor.</a:t>
            </a:r>
          </a:p>
          <a:p>
            <a:pPr algn="just"/>
            <a:r>
              <a:rPr lang="pt-BR" altLang="pt-BR" sz="2200" dirty="0" smtClean="0">
                <a:cs typeface="Times New Roman" panose="02020603050405020304" pitchFamily="18" charset="0"/>
              </a:rPr>
              <a:t>O alinhamento é à direita (classe titulocampo) , com exceção do checkbox, que é à esquerda (classe titulocampo2).</a:t>
            </a:r>
          </a:p>
          <a:p>
            <a:pPr algn="just"/>
            <a:endParaRPr lang="pt-BR" altLang="pt-BR" sz="1700" dirty="0" smtClean="0">
              <a:cs typeface="Times New Roman" panose="02020603050405020304" pitchFamily="18" charset="0"/>
            </a:endParaRPr>
          </a:p>
          <a:p>
            <a:pPr algn="just"/>
            <a:endParaRPr lang="pt-BR" altLang="pt-BR" sz="1700" dirty="0">
              <a:cs typeface="Times New Roman" panose="02020603050405020304" pitchFamily="18" charset="0"/>
            </a:endParaRPr>
          </a:p>
          <a:p>
            <a:pPr marL="0" indent="0">
              <a:buNone/>
            </a:pPr>
            <a:endParaRPr lang="pt-BR" dirty="0"/>
          </a:p>
        </p:txBody>
      </p:sp>
    </p:spTree>
    <p:custDataLst>
      <p:tags r:id="rId1"/>
    </p:custDataLst>
    <p:extLst>
      <p:ext uri="{BB962C8B-B14F-4D97-AF65-F5344CB8AC3E}">
        <p14:creationId xmlns:p14="http://schemas.microsoft.com/office/powerpoint/2010/main" val="785117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a:latin typeface="Calibri" charset="0"/>
              </a:rPr>
              <a:t>Padrões de </a:t>
            </a:r>
            <a:r>
              <a:rPr lang="pt-BR" dirty="0" smtClean="0">
                <a:latin typeface="Calibri" charset="0"/>
              </a:rPr>
              <a:t>interface – Exemplos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marL="0" indent="0" algn="just">
              <a:spcBef>
                <a:spcPts val="0"/>
              </a:spcBef>
              <a:buNone/>
            </a:pPr>
            <a:r>
              <a:rPr lang="pt-BR" altLang="pt-BR" sz="2200" dirty="0" smtClean="0">
                <a:cs typeface="Times New Roman" panose="02020603050405020304" pitchFamily="18" charset="0"/>
              </a:rPr>
              <a:t>A seguir serão mostradas telas de exemplo de:</a:t>
            </a:r>
          </a:p>
          <a:p>
            <a:pPr algn="just">
              <a:spcBef>
                <a:spcPts val="0"/>
              </a:spcBef>
            </a:pPr>
            <a:r>
              <a:rPr lang="pt-BR" altLang="pt-BR" sz="2200" dirty="0" smtClean="0">
                <a:cs typeface="Times New Roman" panose="02020603050405020304" pitchFamily="18" charset="0"/>
              </a:rPr>
              <a:t>Cadastro;</a:t>
            </a:r>
          </a:p>
          <a:p>
            <a:pPr algn="just">
              <a:spcBef>
                <a:spcPts val="0"/>
              </a:spcBef>
            </a:pPr>
            <a:r>
              <a:rPr lang="pt-BR" altLang="pt-BR" sz="2200" dirty="0" smtClean="0">
                <a:cs typeface="Times New Roman" panose="02020603050405020304" pitchFamily="18" charset="0"/>
              </a:rPr>
              <a:t>Pesquisa;</a:t>
            </a:r>
          </a:p>
          <a:p>
            <a:pPr algn="just">
              <a:spcBef>
                <a:spcPts val="0"/>
              </a:spcBef>
            </a:pPr>
            <a:r>
              <a:rPr lang="pt-BR" altLang="pt-BR" sz="2200" dirty="0" smtClean="0">
                <a:cs typeface="Times New Roman" panose="02020603050405020304" pitchFamily="18" charset="0"/>
              </a:rPr>
              <a:t>Exportação/Importação;</a:t>
            </a:r>
          </a:p>
          <a:p>
            <a:pPr algn="just">
              <a:spcBef>
                <a:spcPts val="0"/>
              </a:spcBef>
            </a:pPr>
            <a:r>
              <a:rPr lang="pt-BR" altLang="pt-BR" sz="2200" dirty="0" smtClean="0">
                <a:cs typeface="Times New Roman" panose="02020603050405020304" pitchFamily="18" charset="0"/>
              </a:rPr>
              <a:t>Relatório;</a:t>
            </a:r>
          </a:p>
          <a:p>
            <a:pPr algn="just">
              <a:spcBef>
                <a:spcPts val="0"/>
              </a:spcBef>
            </a:pPr>
            <a:r>
              <a:rPr lang="pt-BR" altLang="pt-BR" sz="2200" dirty="0" smtClean="0">
                <a:cs typeface="Times New Roman" panose="02020603050405020304" pitchFamily="18" charset="0"/>
              </a:rPr>
              <a:t>PA/PE;</a:t>
            </a:r>
          </a:p>
          <a:p>
            <a:pPr algn="just">
              <a:spcBef>
                <a:spcPts val="0"/>
              </a:spcBef>
            </a:pPr>
            <a:r>
              <a:rPr lang="pt-BR" altLang="pt-BR" sz="2200" dirty="0" smtClean="0">
                <a:cs typeface="Times New Roman" panose="02020603050405020304" pitchFamily="18" charset="0"/>
              </a:rPr>
              <a:t>Programa Assíncrono;</a:t>
            </a:r>
          </a:p>
          <a:p>
            <a:pPr algn="just">
              <a:spcBef>
                <a:spcPts val="0"/>
              </a:spcBef>
            </a:pPr>
            <a:r>
              <a:rPr lang="pt-BR" altLang="pt-BR" sz="2200" dirty="0" smtClean="0">
                <a:cs typeface="Times New Roman" panose="02020603050405020304" pitchFamily="18" charset="0"/>
              </a:rPr>
              <a:t>Tela com Abas;</a:t>
            </a:r>
          </a:p>
          <a:p>
            <a:pPr algn="just">
              <a:spcBef>
                <a:spcPts val="0"/>
              </a:spcBef>
            </a:pPr>
            <a:r>
              <a:rPr lang="pt-BR" altLang="pt-BR" sz="2200" dirty="0" smtClean="0">
                <a:cs typeface="Times New Roman" panose="02020603050405020304" pitchFamily="18" charset="0"/>
              </a:rPr>
              <a:t>Lista em SELECT;</a:t>
            </a:r>
          </a:p>
          <a:p>
            <a:pPr algn="just">
              <a:spcBef>
                <a:spcPts val="0"/>
              </a:spcBef>
            </a:pPr>
            <a:r>
              <a:rPr lang="pt-BR" altLang="pt-BR" sz="2200" dirty="0" smtClean="0">
                <a:cs typeface="Times New Roman" panose="02020603050405020304" pitchFamily="18" charset="0"/>
              </a:rPr>
              <a:t>Lista em DIV.</a:t>
            </a:r>
          </a:p>
          <a:p>
            <a:pPr algn="just">
              <a:spcBef>
                <a:spcPts val="0"/>
              </a:spcBef>
            </a:pPr>
            <a:endParaRPr lang="pt-BR" altLang="pt-BR" sz="2200" dirty="0" smtClean="0">
              <a:cs typeface="Times New Roman" panose="02020603050405020304" pitchFamily="18" charset="0"/>
            </a:endParaRPr>
          </a:p>
          <a:p>
            <a:pPr algn="just">
              <a:spcBef>
                <a:spcPts val="0"/>
              </a:spcBef>
            </a:pPr>
            <a:endParaRPr lang="pt-BR" altLang="pt-BR" sz="2200" dirty="0" smtClean="0">
              <a:cs typeface="Times New Roman" panose="02020603050405020304" pitchFamily="18" charset="0"/>
            </a:endParaRPr>
          </a:p>
          <a:p>
            <a:pPr algn="just">
              <a:spcBef>
                <a:spcPts val="0"/>
              </a:spcBef>
            </a:pPr>
            <a:endParaRPr lang="pt-BR" altLang="pt-BR" sz="2200" dirty="0" smtClean="0">
              <a:cs typeface="Times New Roman" panose="02020603050405020304" pitchFamily="18" charset="0"/>
            </a:endParaRPr>
          </a:p>
          <a:p>
            <a:pPr marL="0" indent="0" algn="just">
              <a:spcBef>
                <a:spcPts val="0"/>
              </a:spcBef>
              <a:buNone/>
            </a:pPr>
            <a:endParaRPr lang="pt-BR" altLang="pt-BR" sz="2200" dirty="0" smtClean="0">
              <a:cs typeface="Times New Roman" panose="02020603050405020304" pitchFamily="18" charset="0"/>
            </a:endParaRPr>
          </a:p>
          <a:p>
            <a:pPr algn="just">
              <a:spcBef>
                <a:spcPts val="0"/>
              </a:spcBef>
            </a:pPr>
            <a:endParaRPr lang="pt-BR" altLang="pt-BR" sz="2200" dirty="0">
              <a:cs typeface="Times New Roman" panose="02020603050405020304" pitchFamily="18" charset="0"/>
            </a:endParaRPr>
          </a:p>
          <a:p>
            <a:pPr marL="0" indent="0">
              <a:spcBef>
                <a:spcPts val="0"/>
              </a:spcBef>
              <a:buNone/>
            </a:pPr>
            <a:endParaRPr lang="pt-BR" sz="2200" dirty="0"/>
          </a:p>
        </p:txBody>
      </p:sp>
    </p:spTree>
    <p:custDataLst>
      <p:tags r:id="rId1"/>
    </p:custDataLst>
    <p:extLst>
      <p:ext uri="{BB962C8B-B14F-4D97-AF65-F5344CB8AC3E}">
        <p14:creationId xmlns:p14="http://schemas.microsoft.com/office/powerpoint/2010/main" val="418736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solidFill>
                  <a:schemeClr val="bg1"/>
                </a:solidFill>
              </a:rPr>
              <a:t>Cadastro</a:t>
            </a:r>
            <a:endParaRPr lang="pt-BR" dirty="0">
              <a:solidFill>
                <a:schemeClr val="bg1"/>
              </a:solidFill>
            </a:endParaRPr>
          </a:p>
        </p:txBody>
      </p:sp>
      <p:pic>
        <p:nvPicPr>
          <p:cNvPr id="6" name="Espaço Reservado para Conteúdo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2438400"/>
          </a:xfrm>
        </p:spPr>
      </p:pic>
    </p:spTree>
    <p:custDataLst>
      <p:tags r:id="rId1"/>
    </p:custDataLst>
    <p:extLst>
      <p:ext uri="{BB962C8B-B14F-4D97-AF65-F5344CB8AC3E}">
        <p14:creationId xmlns:p14="http://schemas.microsoft.com/office/powerpoint/2010/main" val="99446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Cadastro</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3800475"/>
          </a:xfrm>
        </p:spPr>
      </p:pic>
    </p:spTree>
    <p:custDataLst>
      <p:tags r:id="rId1"/>
    </p:custDataLst>
    <p:extLst>
      <p:ext uri="{BB962C8B-B14F-4D97-AF65-F5344CB8AC3E}">
        <p14:creationId xmlns:p14="http://schemas.microsoft.com/office/powerpoint/2010/main" val="27398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Pesquisa</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2705100"/>
          </a:xfrm>
        </p:spPr>
      </p:pic>
    </p:spTree>
    <p:custDataLst>
      <p:tags r:id="rId1"/>
    </p:custDataLst>
    <p:extLst>
      <p:ext uri="{BB962C8B-B14F-4D97-AF65-F5344CB8AC3E}">
        <p14:creationId xmlns:p14="http://schemas.microsoft.com/office/powerpoint/2010/main" val="359681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0"/>
          </p:nvPr>
        </p:nvSpPr>
        <p:spPr/>
        <p:txBody>
          <a:bodyPr>
            <a:scene3d>
              <a:camera prst="perspectiveFront" fov="3300000">
                <a:rot lat="240000" lon="20399994" rev="0"/>
              </a:camera>
              <a:lightRig rig="threePt" dir="t"/>
            </a:scene3d>
            <a:sp3d z="76200"/>
          </a:bodyPr>
          <a:lstStyle/>
          <a:p>
            <a:pPr marL="342900" marR="0" indent="-342900" defTabSz="914400" latinLnBrk="0">
              <a:lnSpc>
                <a:spcPct val="100000"/>
              </a:lnSpc>
              <a:buClrTx/>
              <a:buSzTx/>
              <a:buFont typeface="Arial" charset="0"/>
              <a:buChar char="•"/>
              <a:tabLst/>
              <a:defRPr/>
            </a:pPr>
            <a:endParaRPr lang="pt-BR" sz="2800" dirty="0" smtClean="0">
              <a:latin typeface="Calibri" charset="0"/>
            </a:endParaRPr>
          </a:p>
          <a:p>
            <a:pPr marL="342900" marR="0" indent="-342900" defTabSz="914400" latinLnBrk="0">
              <a:lnSpc>
                <a:spcPct val="100000"/>
              </a:lnSpc>
              <a:buClrTx/>
              <a:buSzTx/>
              <a:buFont typeface="Arial" charset="0"/>
              <a:buChar char="•"/>
              <a:tabLst/>
              <a:defRPr/>
            </a:pPr>
            <a:r>
              <a:rPr lang="pt-BR" sz="2800" dirty="0" smtClean="0">
                <a:latin typeface="Calibri" charset="0"/>
              </a:rPr>
              <a:t>Carga Horária: 6h</a:t>
            </a:r>
            <a:endParaRPr lang="pt-BR" sz="2800" baseline="0" dirty="0" smtClean="0">
              <a:latin typeface="Calibri" charset="0"/>
            </a:endParaRPr>
          </a:p>
          <a:p>
            <a:pPr>
              <a:defRPr/>
            </a:pPr>
            <a:r>
              <a:rPr lang="pt-BR" sz="2800" baseline="0" dirty="0" smtClean="0">
                <a:latin typeface="Calibri" charset="0"/>
              </a:rPr>
              <a:t>Desenvolvimento</a:t>
            </a:r>
          </a:p>
        </p:txBody>
      </p:sp>
      <p:sp>
        <p:nvSpPr>
          <p:cNvPr id="5" name="Espaço Reservado para Conteúdo 4"/>
          <p:cNvSpPr>
            <a:spLocks noGrp="1"/>
          </p:cNvSpPr>
          <p:nvPr>
            <p:ph sz="quarter" idx="11"/>
          </p:nvPr>
        </p:nvSpPr>
        <p:spPr/>
        <p:txBody>
          <a:bodyPr/>
          <a:lstStyle/>
          <a:p>
            <a:pPr>
              <a:defRPr/>
            </a:pPr>
            <a:endParaRPr lang="pt-BR" sz="2800" dirty="0">
              <a:latin typeface="Calibri" charset="0"/>
            </a:endParaRPr>
          </a:p>
          <a:p>
            <a:pPr>
              <a:defRPr/>
            </a:pPr>
            <a:r>
              <a:rPr lang="pt-BR" sz="2800" dirty="0">
                <a:latin typeface="Calibri" charset="0"/>
              </a:rPr>
              <a:t>Material Complementar</a:t>
            </a:r>
          </a:p>
          <a:p>
            <a:pPr>
              <a:defRPr/>
            </a:pPr>
            <a:r>
              <a:rPr lang="pt-BR" sz="2800" dirty="0">
                <a:latin typeface="Calibri" charset="0"/>
              </a:rPr>
              <a:t>Exercícios</a:t>
            </a:r>
          </a:p>
          <a:p>
            <a:pPr>
              <a:defRPr/>
            </a:pPr>
            <a:r>
              <a:rPr lang="pt-BR" sz="2800" dirty="0">
                <a:latin typeface="Calibri" charset="0"/>
              </a:rPr>
              <a:t>Certificação</a:t>
            </a:r>
          </a:p>
          <a:p>
            <a:pPr>
              <a:defRPr/>
            </a:pPr>
            <a:endParaRPr lang="pt-BR" sz="2800" dirty="0" smtClean="0">
              <a:latin typeface="Calibri" charset="0"/>
            </a:endParaRPr>
          </a:p>
          <a:p>
            <a:endParaRPr lang="pt-BR" sz="2800" dirty="0"/>
          </a:p>
        </p:txBody>
      </p:sp>
      <p:sp>
        <p:nvSpPr>
          <p:cNvPr id="2" name="Título 1"/>
          <p:cNvSpPr>
            <a:spLocks noGrp="1"/>
          </p:cNvSpPr>
          <p:nvPr>
            <p:ph type="title" idx="4294967295"/>
          </p:nvPr>
        </p:nvSpPr>
        <p:spPr>
          <a:xfrm>
            <a:off x="0" y="-243408"/>
            <a:ext cx="9144000" cy="706438"/>
          </a:xfrm>
          <a:prstGeom prst="rect">
            <a:avLst/>
          </a:prstGeom>
        </p:spPr>
        <p:txBody>
          <a:bodyPr/>
          <a:lstStyle/>
          <a:p>
            <a:r>
              <a:rPr lang="pt-BR" dirty="0" smtClean="0">
                <a:solidFill>
                  <a:schemeClr val="bg1"/>
                </a:solidFill>
              </a:rPr>
              <a:t>Organização</a:t>
            </a:r>
            <a:r>
              <a:rPr lang="pt-BR" baseline="0" dirty="0" smtClean="0">
                <a:solidFill>
                  <a:schemeClr val="bg1"/>
                </a:solidFill>
              </a:rPr>
              <a:t> do Curso</a:t>
            </a:r>
            <a:endParaRPr lang="pt-BR" dirty="0">
              <a:solidFill>
                <a:schemeClr val="bg1"/>
              </a:solidFill>
            </a:endParaRPr>
          </a:p>
        </p:txBody>
      </p:sp>
      <p:pic>
        <p:nvPicPr>
          <p:cNvPr id="4" name="Picture 4" descr="AA053817.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36096" y="3501008"/>
            <a:ext cx="3240360" cy="2180281"/>
          </a:xfrm>
          <a:prstGeom prst="rect">
            <a:avLst/>
          </a:prstGeom>
        </p:spPr>
      </p:pic>
      <p:pic>
        <p:nvPicPr>
          <p:cNvPr id="6" name="Imagem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27584" y="3356992"/>
            <a:ext cx="2555776" cy="1916832"/>
          </a:xfrm>
          <a:prstGeom prst="rect">
            <a:avLst/>
          </a:prstGeom>
        </p:spPr>
      </p:pic>
    </p:spTree>
    <p:custDataLst>
      <p:tags r:id="rId1"/>
    </p:custDataLst>
    <p:extLst>
      <p:ext uri="{BB962C8B-B14F-4D97-AF65-F5344CB8AC3E}">
        <p14:creationId xmlns:p14="http://schemas.microsoft.com/office/powerpoint/2010/main" val="4252062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Exportação/Importação</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2762250"/>
          </a:xfrm>
        </p:spPr>
      </p:pic>
    </p:spTree>
    <p:custDataLst>
      <p:tags r:id="rId1"/>
    </p:custDataLst>
    <p:extLst>
      <p:ext uri="{BB962C8B-B14F-4D97-AF65-F5344CB8AC3E}">
        <p14:creationId xmlns:p14="http://schemas.microsoft.com/office/powerpoint/2010/main" val="1430455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Relatório</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33500"/>
            <a:ext cx="7639050" cy="4191000"/>
          </a:xfrm>
        </p:spPr>
      </p:pic>
    </p:spTree>
    <p:custDataLst>
      <p:tags r:id="rId1"/>
    </p:custDataLst>
    <p:extLst>
      <p:ext uri="{BB962C8B-B14F-4D97-AF65-F5344CB8AC3E}">
        <p14:creationId xmlns:p14="http://schemas.microsoft.com/office/powerpoint/2010/main" val="2809353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Relatório</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23975"/>
            <a:ext cx="7639050" cy="4210050"/>
          </a:xfrm>
        </p:spPr>
      </p:pic>
    </p:spTree>
    <p:custDataLst>
      <p:tags r:id="rId1"/>
    </p:custDataLst>
    <p:extLst>
      <p:ext uri="{BB962C8B-B14F-4D97-AF65-F5344CB8AC3E}">
        <p14:creationId xmlns:p14="http://schemas.microsoft.com/office/powerpoint/2010/main" val="3984552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PA/PE</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2552700"/>
          </a:xfrm>
        </p:spPr>
      </p:pic>
    </p:spTree>
    <p:custDataLst>
      <p:tags r:id="rId1"/>
    </p:custDataLst>
    <p:extLst>
      <p:ext uri="{BB962C8B-B14F-4D97-AF65-F5344CB8AC3E}">
        <p14:creationId xmlns:p14="http://schemas.microsoft.com/office/powerpoint/2010/main" val="420700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Programa assíncrono</a:t>
            </a:r>
            <a:endParaRPr lang="pt-BR" dirty="0">
              <a:solidFill>
                <a:schemeClr val="bg1"/>
              </a:solidFill>
            </a:endParaRPr>
          </a:p>
        </p:txBody>
      </p:sp>
      <p:pic>
        <p:nvPicPr>
          <p:cNvPr id="4" name="Espaço Reservado para Conteúdo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52475" y="1347787"/>
            <a:ext cx="7639050" cy="4162425"/>
          </a:xfrm>
        </p:spPr>
      </p:pic>
    </p:spTree>
    <p:custDataLst>
      <p:tags r:id="rId2"/>
    </p:custDataLst>
    <p:extLst>
      <p:ext uri="{BB962C8B-B14F-4D97-AF65-F5344CB8AC3E}">
        <p14:creationId xmlns:p14="http://schemas.microsoft.com/office/powerpoint/2010/main" val="2525586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Tela com abas</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4410075"/>
          </a:xfrm>
        </p:spPr>
      </p:pic>
    </p:spTree>
    <p:custDataLst>
      <p:tags r:id="rId1"/>
    </p:custDataLst>
    <p:extLst>
      <p:ext uri="{BB962C8B-B14F-4D97-AF65-F5344CB8AC3E}">
        <p14:creationId xmlns:p14="http://schemas.microsoft.com/office/powerpoint/2010/main" val="598571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Tela com abas</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340768"/>
            <a:ext cx="7639050" cy="4486275"/>
          </a:xfrm>
        </p:spPr>
      </p:pic>
    </p:spTree>
    <p:custDataLst>
      <p:tags r:id="rId1"/>
    </p:custDataLst>
    <p:extLst>
      <p:ext uri="{BB962C8B-B14F-4D97-AF65-F5344CB8AC3E}">
        <p14:creationId xmlns:p14="http://schemas.microsoft.com/office/powerpoint/2010/main" val="332975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Lista em SELECT</a:t>
            </a:r>
            <a:endParaRPr lang="pt-BR" dirty="0">
              <a:solidFill>
                <a:schemeClr val="bg1"/>
              </a:solidFill>
            </a:endParaRPr>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268760"/>
            <a:ext cx="7639050" cy="4038600"/>
          </a:xfrm>
        </p:spPr>
      </p:pic>
    </p:spTree>
    <p:custDataLst>
      <p:tags r:id="rId1"/>
    </p:custDataLst>
    <p:extLst>
      <p:ext uri="{BB962C8B-B14F-4D97-AF65-F5344CB8AC3E}">
        <p14:creationId xmlns:p14="http://schemas.microsoft.com/office/powerpoint/2010/main" val="408712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Lista em SELECT</a:t>
            </a:r>
            <a:endParaRPr lang="pt-BR" dirty="0">
              <a:solidFill>
                <a:schemeClr val="bg1"/>
              </a:solidFill>
            </a:endParaRPr>
          </a:p>
        </p:txBody>
      </p:sp>
      <p:pic>
        <p:nvPicPr>
          <p:cNvPr id="9" name="Espaço Reservado para Conteúdo 8"/>
          <p:cNvPicPr>
            <a:picLocks noGrp="1" noChangeAspect="1"/>
          </p:cNvPicPr>
          <p:nvPr>
            <p:ph idx="1"/>
          </p:nvPr>
        </p:nvPicPr>
        <p:blipFill>
          <a:blip r:embed="rId4" cstate="email">
            <a:extLst>
              <a:ext uri="{28A0092B-C50C-407E-A947-70E740481C1C}">
                <a14:useLocalDpi xmlns:a14="http://schemas.microsoft.com/office/drawing/2010/main" val="0"/>
              </a:ext>
            </a:extLst>
          </a:blip>
          <a:stretch>
            <a:fillRect/>
          </a:stretch>
        </p:blipFill>
        <p:spPr>
          <a:xfrm>
            <a:off x="956639" y="1268760"/>
            <a:ext cx="7230721" cy="4525963"/>
          </a:xfrm>
        </p:spPr>
      </p:pic>
    </p:spTree>
    <p:custDataLst>
      <p:tags r:id="rId1"/>
    </p:custDataLst>
    <p:extLst>
      <p:ext uri="{BB962C8B-B14F-4D97-AF65-F5344CB8AC3E}">
        <p14:creationId xmlns:p14="http://schemas.microsoft.com/office/powerpoint/2010/main" val="105314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Lista em SELECT</a:t>
            </a:r>
            <a:endParaRPr lang="pt-BR" dirty="0">
              <a:solidFill>
                <a:schemeClr val="bg1"/>
              </a:solidFill>
            </a:endParaRPr>
          </a:p>
        </p:txBody>
      </p:sp>
      <p:pic>
        <p:nvPicPr>
          <p:cNvPr id="4" name="Espaço Reservado para Conteúdo 3"/>
          <p:cNvPicPr>
            <a:picLocks noGrp="1" noChangeAspect="1"/>
          </p:cNvPicPr>
          <p:nvPr>
            <p:ph idx="1"/>
          </p:nvPr>
        </p:nvPicPr>
        <p:blipFill>
          <a:blip r:embed="rId4" cstate="email">
            <a:extLst>
              <a:ext uri="{28A0092B-C50C-407E-A947-70E740481C1C}">
                <a14:useLocalDpi xmlns:a14="http://schemas.microsoft.com/office/drawing/2010/main" val="0"/>
              </a:ext>
            </a:extLst>
          </a:blip>
          <a:stretch>
            <a:fillRect/>
          </a:stretch>
        </p:blipFill>
        <p:spPr>
          <a:xfrm>
            <a:off x="883156" y="1268760"/>
            <a:ext cx="7377687" cy="4525963"/>
          </a:xfrm>
        </p:spPr>
      </p:pic>
    </p:spTree>
    <p:custDataLst>
      <p:tags r:id="rId1"/>
    </p:custDataLst>
    <p:extLst>
      <p:ext uri="{BB962C8B-B14F-4D97-AF65-F5344CB8AC3E}">
        <p14:creationId xmlns:p14="http://schemas.microsoft.com/office/powerpoint/2010/main" val="32213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lgn="just"/>
            <a:r>
              <a:rPr lang="pt-BR" dirty="0"/>
              <a:t>C</a:t>
            </a:r>
            <a:r>
              <a:rPr lang="pt-BR" dirty="0" smtClean="0"/>
              <a:t>onhecer o padrão de indentação e escrita utilizado no COBOL, HTML e JavaScript;</a:t>
            </a:r>
          </a:p>
          <a:p>
            <a:pPr lvl="1" algn="just"/>
            <a:r>
              <a:rPr lang="pt-BR" dirty="0"/>
              <a:t>U</a:t>
            </a:r>
            <a:r>
              <a:rPr lang="pt-BR" dirty="0" smtClean="0"/>
              <a:t>tilizar seções e botões de acordo com </a:t>
            </a:r>
            <a:r>
              <a:rPr lang="pt-BR" dirty="0"/>
              <a:t>as </a:t>
            </a:r>
            <a:r>
              <a:rPr lang="pt-BR" dirty="0" smtClean="0"/>
              <a:t>normas;</a:t>
            </a:r>
          </a:p>
          <a:p>
            <a:pPr lvl="1" algn="just"/>
            <a:r>
              <a:rPr lang="pt-BR" dirty="0" smtClean="0"/>
              <a:t>Criar </a:t>
            </a:r>
            <a:r>
              <a:rPr lang="pt-BR" dirty="0"/>
              <a:t>variáveis seguindo a </a:t>
            </a:r>
            <a:r>
              <a:rPr lang="pt-BR" dirty="0" smtClean="0"/>
              <a:t>nomenclatura __ estabelecida.</a:t>
            </a:r>
            <a:endParaRPr lang="pt-BR" dirty="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4000" dirty="0">
                <a:latin typeface="Calibri" charset="0"/>
              </a:rPr>
              <a:t>Capítulo 1 – </a:t>
            </a:r>
            <a:r>
              <a:rPr lang="pt-BR" sz="4000" dirty="0" smtClean="0">
                <a:latin typeface="Calibri" charset="0"/>
              </a:rPr>
              <a:t>Padrões de código</a:t>
            </a:r>
            <a:endParaRPr lang="pt-BR" sz="40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bg1"/>
                </a:solidFill>
              </a:rPr>
              <a:t>Lista em SELECT</a:t>
            </a:r>
            <a:endParaRPr lang="pt-BR" dirty="0"/>
          </a:p>
        </p:txBody>
      </p:sp>
      <p:pic>
        <p:nvPicPr>
          <p:cNvPr id="4" name="Espaço Reservado para Conteú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268760"/>
            <a:ext cx="7639050" cy="3971925"/>
          </a:xfrm>
        </p:spPr>
      </p:pic>
    </p:spTree>
    <p:custDataLst>
      <p:tags r:id="rId1"/>
    </p:custDataLst>
    <p:extLst>
      <p:ext uri="{BB962C8B-B14F-4D97-AF65-F5344CB8AC3E}">
        <p14:creationId xmlns:p14="http://schemas.microsoft.com/office/powerpoint/2010/main" val="51212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bg1"/>
                </a:solidFill>
              </a:rPr>
              <a:t>Lista em </a:t>
            </a:r>
            <a:r>
              <a:rPr lang="pt-BR" dirty="0" smtClean="0">
                <a:solidFill>
                  <a:schemeClr val="bg1"/>
                </a:solidFill>
              </a:rPr>
              <a:t>DIV</a:t>
            </a:r>
            <a:endParaRPr lang="pt-BR" dirty="0"/>
          </a:p>
        </p:txBody>
      </p:sp>
      <p:pic>
        <p:nvPicPr>
          <p:cNvPr id="5" name="Espaço Reservado para Conteúdo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268760"/>
            <a:ext cx="7639050" cy="3486150"/>
          </a:xfrm>
        </p:spPr>
      </p:pic>
    </p:spTree>
    <p:custDataLst>
      <p:tags r:id="rId1"/>
    </p:custDataLst>
    <p:extLst>
      <p:ext uri="{BB962C8B-B14F-4D97-AF65-F5344CB8AC3E}">
        <p14:creationId xmlns:p14="http://schemas.microsoft.com/office/powerpoint/2010/main" val="428178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bg1"/>
                </a:solidFill>
              </a:rPr>
              <a:t>Lista em </a:t>
            </a:r>
            <a:r>
              <a:rPr lang="pt-BR" dirty="0" smtClean="0">
                <a:solidFill>
                  <a:schemeClr val="bg1"/>
                </a:solidFill>
              </a:rPr>
              <a:t>DIV</a:t>
            </a:r>
            <a:endParaRPr lang="pt-BR" dirty="0"/>
          </a:p>
        </p:txBody>
      </p:sp>
      <p:pic>
        <p:nvPicPr>
          <p:cNvPr id="4" name="Espaço Reservado para Conteúdo 3"/>
          <p:cNvPicPr>
            <a:picLocks noGrp="1" noChangeAspect="1"/>
          </p:cNvPicPr>
          <p:nvPr>
            <p:ph idx="1"/>
          </p:nvPr>
        </p:nvPicPr>
        <p:blipFill>
          <a:blip r:embed="rId4" cstate="email">
            <a:extLst>
              <a:ext uri="{28A0092B-C50C-407E-A947-70E740481C1C}">
                <a14:useLocalDpi xmlns:a14="http://schemas.microsoft.com/office/drawing/2010/main" val="0"/>
              </a:ext>
            </a:extLst>
          </a:blip>
          <a:stretch>
            <a:fillRect/>
          </a:stretch>
        </p:blipFill>
        <p:spPr>
          <a:xfrm>
            <a:off x="1260118" y="1340768"/>
            <a:ext cx="6623763" cy="4525963"/>
          </a:xfrm>
        </p:spPr>
      </p:pic>
    </p:spTree>
    <p:custDataLst>
      <p:tags r:id="rId1"/>
    </p:custDataLst>
    <p:extLst>
      <p:ext uri="{BB962C8B-B14F-4D97-AF65-F5344CB8AC3E}">
        <p14:creationId xmlns:p14="http://schemas.microsoft.com/office/powerpoint/2010/main" val="1181884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bg1"/>
                </a:solidFill>
              </a:rPr>
              <a:t>Lista em </a:t>
            </a:r>
            <a:r>
              <a:rPr lang="pt-BR" dirty="0" smtClean="0">
                <a:solidFill>
                  <a:schemeClr val="bg1"/>
                </a:solidFill>
              </a:rPr>
              <a:t>DIV</a:t>
            </a:r>
            <a:endParaRPr lang="pt-BR" dirty="0"/>
          </a:p>
        </p:txBody>
      </p:sp>
      <p:pic>
        <p:nvPicPr>
          <p:cNvPr id="5" name="Espaço Reservado para Conteúdo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2475" y="1423987"/>
            <a:ext cx="7639050" cy="4010025"/>
          </a:xfrm>
        </p:spPr>
      </p:pic>
    </p:spTree>
    <p:custDataLst>
      <p:tags r:id="rId1"/>
    </p:custDataLst>
    <p:extLst>
      <p:ext uri="{BB962C8B-B14F-4D97-AF65-F5344CB8AC3E}">
        <p14:creationId xmlns:p14="http://schemas.microsoft.com/office/powerpoint/2010/main" val="184334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bg1"/>
                </a:solidFill>
              </a:rPr>
              <a:t>Lista em </a:t>
            </a:r>
            <a:r>
              <a:rPr lang="pt-BR" dirty="0" smtClean="0">
                <a:solidFill>
                  <a:schemeClr val="bg1"/>
                </a:solidFill>
              </a:rPr>
              <a:t>DIV</a:t>
            </a:r>
            <a:endParaRPr lang="pt-BR" dirty="0"/>
          </a:p>
        </p:txBody>
      </p:sp>
      <p:pic>
        <p:nvPicPr>
          <p:cNvPr id="4" name="Espaço Reservado para Conteúdo 3"/>
          <p:cNvPicPr>
            <a:picLocks noGrp="1" noChangeAspect="1"/>
          </p:cNvPicPr>
          <p:nvPr>
            <p:ph idx="1"/>
          </p:nvPr>
        </p:nvPicPr>
        <p:blipFill>
          <a:blip r:embed="rId4" cstate="email">
            <a:extLst>
              <a:ext uri="{28A0092B-C50C-407E-A947-70E740481C1C}">
                <a14:useLocalDpi xmlns:a14="http://schemas.microsoft.com/office/drawing/2010/main" val="0"/>
              </a:ext>
            </a:extLst>
          </a:blip>
          <a:stretch>
            <a:fillRect/>
          </a:stretch>
        </p:blipFill>
        <p:spPr>
          <a:xfrm>
            <a:off x="1354072" y="1412776"/>
            <a:ext cx="6435855" cy="4525963"/>
          </a:xfrm>
        </p:spPr>
      </p:pic>
    </p:spTree>
    <p:custDataLst>
      <p:tags r:id="rId1"/>
    </p:custDataLst>
    <p:extLst>
      <p:ext uri="{BB962C8B-B14F-4D97-AF65-F5344CB8AC3E}">
        <p14:creationId xmlns:p14="http://schemas.microsoft.com/office/powerpoint/2010/main" val="3990003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Problemas a serem evitados</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dirty="0" smtClean="0"/>
              <a:t>A seguir serão apresentados alguns problemas que devem ser evitados no sistema.</a:t>
            </a:r>
            <a:endParaRPr lang="pt-BR" altLang="pt-BR" sz="2200" dirty="0"/>
          </a:p>
        </p:txBody>
      </p:sp>
    </p:spTree>
    <p:custDataLst>
      <p:tags r:id="rId1"/>
    </p:custDataLst>
    <p:extLst>
      <p:ext uri="{BB962C8B-B14F-4D97-AF65-F5344CB8AC3E}">
        <p14:creationId xmlns:p14="http://schemas.microsoft.com/office/powerpoint/2010/main" val="3305802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Barra de rolagem</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dirty="0" smtClean="0"/>
              <a:t>Hoje o padrão de resolução das telas do Promax é 800 x 600.</a:t>
            </a:r>
          </a:p>
          <a:p>
            <a:pPr algn="just"/>
            <a:r>
              <a:rPr lang="pt-BR" altLang="pt-BR" sz="2200" dirty="0" smtClean="0"/>
              <a:t>Nenhuma </a:t>
            </a:r>
            <a:r>
              <a:rPr lang="pt-BR" altLang="pt-BR" sz="2200" dirty="0"/>
              <a:t>tela do sistema pode ter barra de rolagem. Caso isto </a:t>
            </a:r>
            <a:r>
              <a:rPr lang="pt-BR" altLang="pt-BR" sz="2200" dirty="0" smtClean="0"/>
              <a:t>aconteça </a:t>
            </a:r>
            <a:r>
              <a:rPr lang="pt-BR" altLang="pt-BR" sz="2200" dirty="0"/>
              <a:t>ao alterar um programa, a tela deve ser reformulada</a:t>
            </a:r>
            <a:r>
              <a:rPr lang="pt-BR" altLang="pt-BR" sz="2200" dirty="0" smtClean="0"/>
              <a:t>.</a:t>
            </a:r>
          </a:p>
          <a:p>
            <a:pPr algn="just"/>
            <a:r>
              <a:rPr lang="pt-BR" altLang="pt-BR" sz="2200" dirty="0" smtClean="0"/>
              <a:t>Pode-se optar por criar guias (abas) ou abrir o programa com a resolução 1024 x 768.</a:t>
            </a:r>
            <a:endParaRPr lang="pt-BR" altLang="pt-BR" sz="2200" dirty="0"/>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7668344" y="4679729"/>
            <a:ext cx="931118" cy="80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9406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nchor="ctr"/>
          <a:lstStyle/>
          <a:p>
            <a:pPr marL="0" indent="0">
              <a:buNone/>
            </a:pPr>
            <a:r>
              <a:rPr lang="pt-BR" dirty="0" smtClean="0"/>
              <a:t>Posicionamento dos campos</a:t>
            </a:r>
            <a:endParaRPr lang="pt-BR" dirty="0"/>
          </a:p>
        </p:txBody>
      </p:sp>
      <p:sp>
        <p:nvSpPr>
          <p:cNvPr id="3" name="Espaço Reservado para Conteúdo 2"/>
          <p:cNvSpPr>
            <a:spLocks noGrp="1"/>
          </p:cNvSpPr>
          <p:nvPr>
            <p:ph sz="quarter" idx="11"/>
          </p:nvPr>
        </p:nvSpPr>
        <p:spPr/>
        <p:txBody>
          <a:bodyPr/>
          <a:lstStyle/>
          <a:p>
            <a:pPr marL="0" indent="0">
              <a:buNone/>
            </a:pPr>
            <a:r>
              <a:rPr lang="pt-BR" sz="2400" dirty="0" smtClean="0"/>
              <a:t>Exemplo:</a:t>
            </a:r>
            <a:endParaRPr lang="pt-BR" sz="2400" dirty="0"/>
          </a:p>
        </p:txBody>
      </p:sp>
      <p:pic>
        <p:nvPicPr>
          <p:cNvPr id="4" name="Picture 4" descr="imagem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06" y="2276872"/>
            <a:ext cx="4019550" cy="155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5" descr="imagem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164" y="4000500"/>
            <a:ext cx="4019550" cy="155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 name="Texto explicativo retangular com cantos arredondados 11"/>
          <p:cNvSpPr/>
          <p:nvPr/>
        </p:nvSpPr>
        <p:spPr>
          <a:xfrm>
            <a:off x="7020272" y="2621111"/>
            <a:ext cx="1567662" cy="864096"/>
          </a:xfrm>
          <a:prstGeom prst="wedgeRoundRectCallout">
            <a:avLst>
              <a:gd name="adj1" fmla="val -74193"/>
              <a:gd name="adj2" fmla="val -26547"/>
              <a:gd name="adj3" fmla="val 16667"/>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ltLang="pt-BR" sz="1400" b="1" dirty="0" smtClean="0">
                <a:solidFill>
                  <a:schemeClr val="tx1"/>
                </a:solidFill>
              </a:rPr>
              <a:t>Errado: os campos ocupam duas linhas</a:t>
            </a:r>
            <a:endParaRPr lang="pt-BR" altLang="pt-BR" sz="1400" b="1" dirty="0">
              <a:solidFill>
                <a:schemeClr val="tx1"/>
              </a:solidFill>
            </a:endParaRPr>
          </a:p>
          <a:p>
            <a:pPr algn="ctr"/>
            <a:endParaRPr lang="pt-BR" sz="1400" b="1" dirty="0">
              <a:solidFill>
                <a:schemeClr val="tx1"/>
              </a:solidFill>
            </a:endParaRPr>
          </a:p>
        </p:txBody>
      </p:sp>
      <p:sp>
        <p:nvSpPr>
          <p:cNvPr id="14" name="Texto explicativo retangular com cantos arredondados 13"/>
          <p:cNvSpPr/>
          <p:nvPr/>
        </p:nvSpPr>
        <p:spPr>
          <a:xfrm>
            <a:off x="7020272" y="4344739"/>
            <a:ext cx="1567662" cy="864096"/>
          </a:xfrm>
          <a:prstGeom prst="wedgeRoundRectCallout">
            <a:avLst>
              <a:gd name="adj1" fmla="val -74193"/>
              <a:gd name="adj2" fmla="val -26547"/>
              <a:gd name="adj3" fmla="val 16667"/>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ltLang="pt-BR" sz="1400" b="1" dirty="0" smtClean="0">
                <a:solidFill>
                  <a:schemeClr val="tx1"/>
                </a:solidFill>
              </a:rPr>
              <a:t>Certo: os campos estão na mesma linha</a:t>
            </a:r>
            <a:endParaRPr lang="pt-BR" altLang="pt-BR" sz="1400" b="1" dirty="0">
              <a:solidFill>
                <a:schemeClr val="tx1"/>
              </a:solidFill>
            </a:endParaRPr>
          </a:p>
          <a:p>
            <a:pPr algn="ctr"/>
            <a:endParaRPr lang="pt-BR" sz="1400" b="1" dirty="0">
              <a:solidFill>
                <a:schemeClr val="tx1"/>
              </a:solidFill>
            </a:endParaRPr>
          </a:p>
        </p:txBody>
      </p:sp>
    </p:spTree>
    <p:custDataLst>
      <p:tags r:id="rId1"/>
    </p:custDataLst>
    <p:extLst>
      <p:ext uri="{BB962C8B-B14F-4D97-AF65-F5344CB8AC3E}">
        <p14:creationId xmlns:p14="http://schemas.microsoft.com/office/powerpoint/2010/main" val="224749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nchor="ctr"/>
          <a:lstStyle/>
          <a:p>
            <a:pPr marL="0" indent="0">
              <a:buNone/>
            </a:pPr>
            <a:r>
              <a:rPr lang="pt-BR" dirty="0" smtClean="0"/>
              <a:t>Descrição dos campos da tela</a:t>
            </a:r>
            <a:endParaRPr lang="pt-BR" dirty="0"/>
          </a:p>
        </p:txBody>
      </p:sp>
      <p:sp>
        <p:nvSpPr>
          <p:cNvPr id="3" name="Espaço Reservado para Conteúdo 2"/>
          <p:cNvSpPr>
            <a:spLocks noGrp="1"/>
          </p:cNvSpPr>
          <p:nvPr>
            <p:ph sz="quarter" idx="11"/>
          </p:nvPr>
        </p:nvSpPr>
        <p:spPr/>
        <p:txBody>
          <a:bodyPr/>
          <a:lstStyle/>
          <a:p>
            <a:pPr marL="0" indent="0">
              <a:buNone/>
            </a:pPr>
            <a:r>
              <a:rPr lang="pt-BR" sz="2400" dirty="0" smtClean="0"/>
              <a:t>Exemplo:</a:t>
            </a:r>
            <a:endParaRPr lang="pt-BR" sz="2400" dirty="0"/>
          </a:p>
        </p:txBody>
      </p:sp>
      <p:sp>
        <p:nvSpPr>
          <p:cNvPr id="12" name="Texto explicativo retangular com cantos arredondados 11"/>
          <p:cNvSpPr/>
          <p:nvPr/>
        </p:nvSpPr>
        <p:spPr>
          <a:xfrm>
            <a:off x="587057" y="3136404"/>
            <a:ext cx="1567662" cy="864096"/>
          </a:xfrm>
          <a:prstGeom prst="wedgeRoundRectCallout">
            <a:avLst>
              <a:gd name="adj1" fmla="val 73064"/>
              <a:gd name="adj2" fmla="val -33486"/>
              <a:gd name="adj3" fmla="val 16667"/>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ltLang="pt-BR" sz="1400" b="1" dirty="0" smtClean="0">
                <a:solidFill>
                  <a:schemeClr val="tx1"/>
                </a:solidFill>
              </a:rPr>
              <a:t>As duas primeiras linhas estão erradas</a:t>
            </a:r>
            <a:endParaRPr lang="pt-BR" altLang="pt-BR" sz="1400" b="1" dirty="0">
              <a:solidFill>
                <a:schemeClr val="tx1"/>
              </a:solidFill>
            </a:endParaRPr>
          </a:p>
          <a:p>
            <a:pPr algn="ctr"/>
            <a:endParaRPr lang="pt-BR" sz="1400" b="1" dirty="0">
              <a:solidFill>
                <a:schemeClr val="tx1"/>
              </a:solidFill>
            </a:endParaRPr>
          </a:p>
        </p:txBody>
      </p:sp>
      <p:sp>
        <p:nvSpPr>
          <p:cNvPr id="14" name="Texto explicativo retangular com cantos arredondados 13"/>
          <p:cNvSpPr/>
          <p:nvPr/>
        </p:nvSpPr>
        <p:spPr>
          <a:xfrm>
            <a:off x="6989281" y="3136403"/>
            <a:ext cx="1567662" cy="864096"/>
          </a:xfrm>
          <a:prstGeom prst="wedgeRoundRectCallout">
            <a:avLst>
              <a:gd name="adj1" fmla="val -72280"/>
              <a:gd name="adj2" fmla="val -33486"/>
              <a:gd name="adj3" fmla="val 16667"/>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ltLang="pt-BR" sz="1400" b="1" dirty="0" smtClean="0">
                <a:solidFill>
                  <a:schemeClr val="tx1"/>
                </a:solidFill>
              </a:rPr>
              <a:t>As demais linhas estão corretas</a:t>
            </a:r>
            <a:endParaRPr lang="pt-BR" altLang="pt-BR" sz="1400" b="1" dirty="0">
              <a:solidFill>
                <a:schemeClr val="tx1"/>
              </a:solidFill>
            </a:endParaRPr>
          </a:p>
          <a:p>
            <a:pPr algn="ctr"/>
            <a:endParaRPr lang="pt-BR" sz="1400" b="1" dirty="0">
              <a:solidFill>
                <a:schemeClr val="tx1"/>
              </a:solidFill>
            </a:endParaRPr>
          </a:p>
        </p:txBody>
      </p:sp>
      <p:pic>
        <p:nvPicPr>
          <p:cNvPr id="7" name="Imagem 6"/>
          <p:cNvPicPr>
            <a:picLocks noChangeAspect="1"/>
          </p:cNvPicPr>
          <p:nvPr/>
        </p:nvPicPr>
        <p:blipFill>
          <a:blip r:embed="rId4"/>
          <a:stretch>
            <a:fillRect/>
          </a:stretch>
        </p:blipFill>
        <p:spPr>
          <a:xfrm>
            <a:off x="2552700" y="2643187"/>
            <a:ext cx="4038600" cy="1571625"/>
          </a:xfrm>
          <a:prstGeom prst="rect">
            <a:avLst/>
          </a:prstGeom>
        </p:spPr>
      </p:pic>
    </p:spTree>
    <p:custDataLst>
      <p:tags r:id="rId1"/>
    </p:custDataLst>
    <p:extLst>
      <p:ext uri="{BB962C8B-B14F-4D97-AF65-F5344CB8AC3E}">
        <p14:creationId xmlns:p14="http://schemas.microsoft.com/office/powerpoint/2010/main" val="290900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nchor="ctr"/>
          <a:lstStyle/>
          <a:p>
            <a:pPr marL="0" indent="0">
              <a:buNone/>
            </a:pPr>
            <a:r>
              <a:rPr lang="pt-BR" dirty="0" smtClean="0"/>
              <a:t>Checkbox</a:t>
            </a:r>
            <a:endParaRPr lang="pt-BR" dirty="0"/>
          </a:p>
        </p:txBody>
      </p:sp>
      <p:sp>
        <p:nvSpPr>
          <p:cNvPr id="3" name="Espaço Reservado para Conteúdo 2"/>
          <p:cNvSpPr>
            <a:spLocks noGrp="1"/>
          </p:cNvSpPr>
          <p:nvPr>
            <p:ph sz="quarter" idx="11"/>
          </p:nvPr>
        </p:nvSpPr>
        <p:spPr/>
        <p:txBody>
          <a:bodyPr/>
          <a:lstStyle/>
          <a:p>
            <a:pPr marL="0" indent="0">
              <a:buNone/>
            </a:pPr>
            <a:r>
              <a:rPr lang="pt-BR" sz="2400" dirty="0" smtClean="0"/>
              <a:t>Exemplo:</a:t>
            </a:r>
            <a:endParaRPr lang="pt-BR" sz="1400" b="1" dirty="0"/>
          </a:p>
        </p:txBody>
      </p:sp>
      <p:sp>
        <p:nvSpPr>
          <p:cNvPr id="12" name="Texto explicativo retangular com cantos arredondados 11"/>
          <p:cNvSpPr/>
          <p:nvPr/>
        </p:nvSpPr>
        <p:spPr>
          <a:xfrm>
            <a:off x="7020272" y="2621111"/>
            <a:ext cx="1567662" cy="375841"/>
          </a:xfrm>
          <a:prstGeom prst="wedgeRoundRectCallout">
            <a:avLst>
              <a:gd name="adj1" fmla="val -74193"/>
              <a:gd name="adj2" fmla="val -26547"/>
              <a:gd name="adj3" fmla="val 16667"/>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ltLang="pt-BR" sz="1400" b="1" dirty="0" smtClean="0">
                <a:solidFill>
                  <a:schemeClr val="tx1"/>
                </a:solidFill>
              </a:rPr>
              <a:t>Errado</a:t>
            </a:r>
            <a:endParaRPr lang="pt-BR" sz="1400" b="1" dirty="0">
              <a:solidFill>
                <a:schemeClr val="tx1"/>
              </a:solidFill>
            </a:endParaRPr>
          </a:p>
        </p:txBody>
      </p:sp>
      <p:sp>
        <p:nvSpPr>
          <p:cNvPr id="14" name="Texto explicativo retangular com cantos arredondados 13"/>
          <p:cNvSpPr/>
          <p:nvPr/>
        </p:nvSpPr>
        <p:spPr>
          <a:xfrm>
            <a:off x="7020272" y="4000500"/>
            <a:ext cx="1567662" cy="1552574"/>
          </a:xfrm>
          <a:prstGeom prst="wedgeRoundRectCallout">
            <a:avLst>
              <a:gd name="adj1" fmla="val -74193"/>
              <a:gd name="adj2" fmla="val -26547"/>
              <a:gd name="adj3" fmla="val 16667"/>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20000"/>
              </a:spcBef>
            </a:pPr>
            <a:r>
              <a:rPr lang="pt-BR" altLang="pt-BR" sz="1400" b="1" dirty="0">
                <a:solidFill>
                  <a:schemeClr val="tx1"/>
                </a:solidFill>
              </a:rPr>
              <a:t>Certo:: caso o usuário deseje “Cobrança com Registro”, irá marcar o </a:t>
            </a:r>
            <a:r>
              <a:rPr lang="pt-BR" altLang="pt-BR" sz="1400" b="1" dirty="0" smtClean="0">
                <a:solidFill>
                  <a:schemeClr val="tx1"/>
                </a:solidFill>
              </a:rPr>
              <a:t>checkbox</a:t>
            </a:r>
            <a:endParaRPr lang="pt-BR" altLang="pt-BR" sz="1400" b="1" dirty="0">
              <a:solidFill>
                <a:schemeClr val="tx1"/>
              </a:solidFill>
            </a:endParaRPr>
          </a:p>
          <a:p>
            <a:pPr>
              <a:spcBef>
                <a:spcPct val="20000"/>
              </a:spcBef>
            </a:pPr>
            <a:endParaRPr lang="pt-BR" sz="1400" b="1" dirty="0">
              <a:solidFill>
                <a:schemeClr val="tx1"/>
              </a:solidFill>
            </a:endParaRPr>
          </a:p>
        </p:txBody>
      </p:sp>
      <p:pic>
        <p:nvPicPr>
          <p:cNvPr id="8" name="Picture 8" descr="imagem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164" y="2276871"/>
            <a:ext cx="4019550" cy="155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9" descr="imagem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8716" y="4000499"/>
            <a:ext cx="4019550" cy="155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0533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Cobol</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b="1" dirty="0"/>
              <a:t>I</a:t>
            </a:r>
            <a:r>
              <a:rPr lang="pt-BR" altLang="pt-BR" sz="2200" b="1" dirty="0" smtClean="0"/>
              <a:t>ndentação</a:t>
            </a:r>
            <a:r>
              <a:rPr lang="pt-BR" altLang="pt-BR" sz="2200" b="1" dirty="0"/>
              <a:t>. </a:t>
            </a:r>
            <a:r>
              <a:rPr lang="pt-BR" altLang="pt-BR" sz="2200" dirty="0"/>
              <a:t>É variável. </a:t>
            </a:r>
            <a:r>
              <a:rPr lang="pt-BR" altLang="pt-BR" sz="2200" dirty="0">
                <a:cs typeface="Times New Roman" panose="02020603050405020304" pitchFamily="18" charset="0"/>
              </a:rPr>
              <a:t>Para o comando </a:t>
            </a:r>
            <a:r>
              <a:rPr lang="pt-BR" altLang="pt-BR" sz="2200" i="1" dirty="0">
                <a:cs typeface="Times New Roman" panose="02020603050405020304" pitchFamily="18" charset="0"/>
              </a:rPr>
              <a:t>evaluate</a:t>
            </a:r>
            <a:r>
              <a:rPr lang="pt-BR" altLang="pt-BR" sz="2200" dirty="0">
                <a:cs typeface="Times New Roman" panose="02020603050405020304" pitchFamily="18" charset="0"/>
              </a:rPr>
              <a:t>, 4 espaços; para o </a:t>
            </a:r>
            <a:r>
              <a:rPr lang="pt-BR" altLang="pt-BR" sz="2200" i="1" dirty="0">
                <a:cs typeface="Times New Roman" panose="02020603050405020304" pitchFamily="18" charset="0"/>
              </a:rPr>
              <a:t>if</a:t>
            </a:r>
            <a:r>
              <a:rPr lang="pt-BR" altLang="pt-BR" sz="2200" dirty="0">
                <a:cs typeface="Times New Roman" panose="02020603050405020304" pitchFamily="18" charset="0"/>
              </a:rPr>
              <a:t>, 3 após a palavra </a:t>
            </a:r>
            <a:r>
              <a:rPr lang="pt-BR" altLang="pt-BR" sz="2200" i="1" dirty="0">
                <a:cs typeface="Times New Roman" panose="02020603050405020304" pitchFamily="18" charset="0"/>
              </a:rPr>
              <a:t>if</a:t>
            </a:r>
            <a:r>
              <a:rPr lang="pt-BR" altLang="pt-BR" sz="2200" dirty="0">
                <a:cs typeface="Times New Roman" panose="02020603050405020304" pitchFamily="18" charset="0"/>
              </a:rPr>
              <a:t> e 5 nas demais linhas; para o </a:t>
            </a:r>
            <a:r>
              <a:rPr lang="pt-BR" altLang="pt-BR" sz="2200" i="1" dirty="0">
                <a:cs typeface="Times New Roman" panose="02020603050405020304" pitchFamily="18" charset="0"/>
              </a:rPr>
              <a:t>perform</a:t>
            </a:r>
            <a:r>
              <a:rPr lang="pt-BR" altLang="pt-BR" sz="2200" dirty="0">
                <a:cs typeface="Times New Roman" panose="02020603050405020304" pitchFamily="18" charset="0"/>
              </a:rPr>
              <a:t>, 5. Comentários e segunda parte do código (</a:t>
            </a:r>
            <a:r>
              <a:rPr lang="pt-BR" altLang="pt-BR" sz="2200" i="1" dirty="0">
                <a:cs typeface="Times New Roman" panose="02020603050405020304" pitchFamily="18" charset="0"/>
              </a:rPr>
              <a:t>to</a:t>
            </a:r>
            <a:r>
              <a:rPr lang="pt-BR" altLang="pt-BR" sz="2200" dirty="0">
                <a:cs typeface="Times New Roman" panose="02020603050405020304" pitchFamily="18" charset="0"/>
              </a:rPr>
              <a:t>, </a:t>
            </a:r>
            <a:r>
              <a:rPr lang="pt-BR" altLang="pt-BR" sz="2200" i="1" dirty="0">
                <a:cs typeface="Times New Roman" panose="02020603050405020304" pitchFamily="18" charset="0"/>
              </a:rPr>
              <a:t>into</a:t>
            </a:r>
            <a:r>
              <a:rPr lang="pt-BR" altLang="pt-BR" sz="2200" dirty="0">
                <a:cs typeface="Times New Roman" panose="02020603050405020304" pitchFamily="18" charset="0"/>
              </a:rPr>
              <a:t>) na coluna 52, quando possível</a:t>
            </a:r>
            <a:r>
              <a:rPr lang="pt-BR" altLang="pt-BR" sz="2200" dirty="0" smtClean="0">
                <a:cs typeface="Times New Roman" panose="02020603050405020304" pitchFamily="18" charset="0"/>
              </a:rPr>
              <a:t>.</a:t>
            </a:r>
          </a:p>
          <a:p>
            <a:pPr algn="just"/>
            <a:r>
              <a:rPr lang="pt-BR" altLang="pt-BR" sz="2200" b="1" dirty="0" smtClean="0">
                <a:cs typeface="Times New Roman" panose="02020603050405020304" pitchFamily="18" charset="0"/>
              </a:rPr>
              <a:t>Cabeçalho</a:t>
            </a:r>
            <a:r>
              <a:rPr lang="pt-BR" altLang="pt-BR" sz="2200" b="1" dirty="0">
                <a:cs typeface="Times New Roman" panose="02020603050405020304" pitchFamily="18" charset="0"/>
              </a:rPr>
              <a:t>. </a:t>
            </a:r>
            <a:r>
              <a:rPr lang="pt-BR" altLang="pt-BR" sz="2200" dirty="0">
                <a:cs typeface="Times New Roman" panose="02020603050405020304" pitchFamily="18" charset="0"/>
              </a:rPr>
              <a:t>A descrição da funcionalidade e a opção no sistema devem ser descritas no início do programa</a:t>
            </a:r>
            <a:r>
              <a:rPr lang="pt-BR" altLang="pt-BR" sz="2200" dirty="0" smtClean="0">
                <a:cs typeface="Times New Roman" panose="02020603050405020304" pitchFamily="18" charset="0"/>
              </a:rPr>
              <a:t>.</a:t>
            </a:r>
          </a:p>
          <a:p>
            <a:pPr algn="just"/>
            <a:r>
              <a:rPr lang="pt-BR" altLang="pt-BR" sz="2200" b="1" i="1" dirty="0" smtClean="0">
                <a:cs typeface="Times New Roman" panose="02020603050405020304" pitchFamily="18" charset="0"/>
              </a:rPr>
              <a:t>Copies</a:t>
            </a:r>
            <a:r>
              <a:rPr lang="pt-BR" altLang="pt-BR" sz="2200" b="1" dirty="0">
                <a:cs typeface="Times New Roman" panose="02020603050405020304" pitchFamily="18" charset="0"/>
              </a:rPr>
              <a:t>. </a:t>
            </a:r>
            <a:r>
              <a:rPr lang="pt-BR" altLang="pt-BR" sz="2200" dirty="0">
                <a:cs typeface="Times New Roman" panose="02020603050405020304" pitchFamily="18" charset="0"/>
              </a:rPr>
              <a:t>Utilizar letra maiúscula e ordem crescente para os nomes dos </a:t>
            </a:r>
            <a:r>
              <a:rPr lang="pt-BR" altLang="pt-BR" sz="2200" i="1" dirty="0">
                <a:cs typeface="Times New Roman" panose="02020603050405020304" pitchFamily="18" charset="0"/>
              </a:rPr>
              <a:t>copies</a:t>
            </a:r>
            <a:r>
              <a:rPr lang="pt-BR" altLang="pt-BR" sz="2200" dirty="0">
                <a:cs typeface="Times New Roman" panose="02020603050405020304" pitchFamily="18" charset="0"/>
              </a:rPr>
              <a:t>.</a:t>
            </a:r>
          </a:p>
          <a:p>
            <a:pPr marL="0" indent="0" algn="just">
              <a:buNone/>
            </a:pPr>
            <a:endParaRPr lang="pt-BR" altLang="pt-BR" sz="22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685196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a:lnSpc>
                <a:spcPct val="170000"/>
              </a:lnSpc>
            </a:pPr>
            <a:r>
              <a:rPr lang="pt-BR" sz="2000" dirty="0" smtClean="0"/>
              <a:t>Neste capítulo você recebeu o conhecimento necessário para:</a:t>
            </a:r>
          </a:p>
          <a:p>
            <a:pPr lvl="1" algn="just"/>
            <a:r>
              <a:rPr lang="pt-BR" sz="2000" dirty="0"/>
              <a:t>Escrever nomes de campos de acordo com as normas;</a:t>
            </a:r>
          </a:p>
          <a:p>
            <a:pPr lvl="1" algn="just"/>
            <a:r>
              <a:rPr lang="pt-BR" sz="2000" dirty="0" smtClean="0"/>
              <a:t>Conhecer </a:t>
            </a:r>
            <a:r>
              <a:rPr lang="pt-BR" sz="2000" dirty="0"/>
              <a:t>o padrão de interface por tipo;</a:t>
            </a:r>
          </a:p>
          <a:p>
            <a:pPr lvl="1" algn="just"/>
            <a:r>
              <a:rPr lang="pt-BR" sz="2000" dirty="0"/>
              <a:t>Identificar erros que podem ser </a:t>
            </a:r>
            <a:r>
              <a:rPr lang="pt-BR" sz="2000" dirty="0" smtClean="0"/>
              <a:t>evitados.</a:t>
            </a:r>
          </a:p>
          <a:p>
            <a:pPr lvl="1">
              <a:lnSpc>
                <a:spcPct val="170000"/>
              </a:lnSpc>
            </a:pPr>
            <a:endParaRPr lang="pt-BR" sz="2000"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405076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lgn="just"/>
            <a:r>
              <a:rPr lang="pt-BR" dirty="0" smtClean="0"/>
              <a:t>Conhecer as regras básicas de programação do sistema;</a:t>
            </a:r>
          </a:p>
          <a:p>
            <a:pPr lvl="1" algn="just"/>
            <a:r>
              <a:rPr lang="pt-BR" dirty="0" smtClean="0"/>
              <a:t>Identificar os comandos que devem ser  evitados.</a:t>
            </a:r>
          </a:p>
          <a:p>
            <a:pPr lvl="1"/>
            <a:endParaRPr lang="pt-BR" dirty="0" smtClean="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4000" dirty="0">
                <a:latin typeface="Calibri" charset="0"/>
              </a:rPr>
              <a:t>Capítulo 3</a:t>
            </a:r>
            <a:r>
              <a:rPr lang="pt-BR" sz="4000" dirty="0" smtClean="0">
                <a:latin typeface="Calibri" charset="0"/>
              </a:rPr>
              <a:t> </a:t>
            </a:r>
            <a:r>
              <a:rPr lang="pt-BR" sz="4000" dirty="0">
                <a:latin typeface="Calibri" charset="0"/>
              </a:rPr>
              <a:t>– </a:t>
            </a:r>
            <a:r>
              <a:rPr lang="pt-BR" sz="4000" dirty="0" smtClean="0">
                <a:latin typeface="Calibri" charset="0"/>
              </a:rPr>
              <a:t>Regras gerais</a:t>
            </a:r>
            <a:endParaRPr lang="pt-BR" sz="40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extLst>
      <p:ext uri="{BB962C8B-B14F-4D97-AF65-F5344CB8AC3E}">
        <p14:creationId xmlns:p14="http://schemas.microsoft.com/office/powerpoint/2010/main" val="240884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Espaço Reservado para Conteúdo 10"/>
          <p:cNvSpPr>
            <a:spLocks noGrp="1"/>
          </p:cNvSpPr>
          <p:nvPr>
            <p:ph sz="quarter" idx="10"/>
          </p:nvPr>
        </p:nvSpPr>
        <p:spPr/>
        <p:txBody>
          <a:bodyPr/>
          <a:lstStyle/>
          <a:p>
            <a:pPr lvl="0" algn="just"/>
            <a:r>
              <a:rPr lang="pt-BR" sz="2200" b="1" dirty="0"/>
              <a:t>Código repetido.</a:t>
            </a:r>
            <a:r>
              <a:rPr lang="pt-BR" sz="2200" dirty="0"/>
              <a:t> Não deve existir uma sequência de código repetida em nenhuma parte do fonte. Esta regra vale para qualquer situação em COBOL, HTML e JavaScript. Se alguma parte do código precisar ser repetida, deve-se criar uma seção e/ou função. Isto gera padronização e diminui o risco de erro, uma vez que se for necessário fazer uma alteração, a mesma será feita em um só lugar.</a:t>
            </a:r>
          </a:p>
          <a:p>
            <a:pPr lvl="0" algn="just"/>
            <a:r>
              <a:rPr lang="pt-BR" sz="2200" b="1" dirty="0"/>
              <a:t>Campos exclusivos para CDD ou revenda, bem como campos exclusivos para projetos.</a:t>
            </a:r>
            <a:r>
              <a:rPr lang="pt-BR" sz="2200" dirty="0"/>
              <a:t> Devem aparecer desabilitados na tela, e não ocultos</a:t>
            </a:r>
            <a:r>
              <a:rPr lang="pt-BR" sz="2200" dirty="0" smtClean="0"/>
              <a:t>.</a:t>
            </a:r>
            <a:endParaRPr lang="pt-BR" sz="2200" dirty="0"/>
          </a:p>
        </p:txBody>
      </p:sp>
    </p:spTree>
    <p:custDataLst>
      <p:tags r:id="rId1"/>
    </p:custDataLst>
    <p:extLst>
      <p:ext uri="{BB962C8B-B14F-4D97-AF65-F5344CB8AC3E}">
        <p14:creationId xmlns:p14="http://schemas.microsoft.com/office/powerpoint/2010/main" val="270981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Espaço Reservado para Conteúdo 10"/>
          <p:cNvSpPr>
            <a:spLocks noGrp="1"/>
          </p:cNvSpPr>
          <p:nvPr>
            <p:ph sz="quarter" idx="10"/>
          </p:nvPr>
        </p:nvSpPr>
        <p:spPr/>
        <p:txBody>
          <a:bodyPr/>
          <a:lstStyle/>
          <a:p>
            <a:pPr lvl="0" algn="just"/>
            <a:r>
              <a:rPr lang="pt-BR" sz="2200" b="1" i="1" dirty="0" smtClean="0"/>
              <a:t>Copies</a:t>
            </a:r>
            <a:r>
              <a:rPr lang="pt-BR" sz="2200" b="1" dirty="0" smtClean="0"/>
              <a:t> </a:t>
            </a:r>
            <a:r>
              <a:rPr lang="pt-BR" sz="2200" b="1" dirty="0"/>
              <a:t>de Arquivos Temporários.</a:t>
            </a:r>
            <a:r>
              <a:rPr lang="pt-BR" sz="2200" dirty="0"/>
              <a:t> Nenhum programa deve conter </a:t>
            </a:r>
            <a:r>
              <a:rPr lang="pt-BR" sz="2200" i="1" dirty="0"/>
              <a:t>copies</a:t>
            </a:r>
            <a:r>
              <a:rPr lang="pt-BR" sz="2200" dirty="0"/>
              <a:t> de arquivo (FD, </a:t>
            </a:r>
            <a:r>
              <a:rPr lang="pt-BR" sz="2200" i="1" dirty="0"/>
              <a:t>select</a:t>
            </a:r>
            <a:r>
              <a:rPr lang="pt-BR" sz="2200" dirty="0"/>
              <a:t> e/ou leitura), se este arquivo não for utilizado em outro programa. Se houver a necessidade de criar um arquivo de trabalho/temporário, deve ser dentro do próprio programa e este deve ser excluído no final do programa;</a:t>
            </a:r>
          </a:p>
          <a:p>
            <a:pPr lvl="0" algn="just"/>
            <a:r>
              <a:rPr lang="pt-BR" sz="2200" b="1" dirty="0"/>
              <a:t>Exclusão de registros.</a:t>
            </a:r>
            <a:r>
              <a:rPr lang="pt-BR" sz="2200" dirty="0"/>
              <a:t> Antes de usar o comando </a:t>
            </a:r>
            <a:r>
              <a:rPr lang="pt-BR" sz="2200" i="1" dirty="0"/>
              <a:t>delete</a:t>
            </a:r>
            <a:r>
              <a:rPr lang="pt-BR" sz="2200" dirty="0"/>
              <a:t>, verificar se o arquivo não possui campo lógico para exclusão. Exemplo: fccrc-cliente-excluido, da tabela de clientes. Também é importante certificar-se de que o registro não possui ligação com outra tabela.        </a:t>
            </a:r>
          </a:p>
        </p:txBody>
      </p:sp>
    </p:spTree>
    <p:custDataLst>
      <p:tags r:id="rId1"/>
    </p:custDataLst>
    <p:extLst>
      <p:ext uri="{BB962C8B-B14F-4D97-AF65-F5344CB8AC3E}">
        <p14:creationId xmlns:p14="http://schemas.microsoft.com/office/powerpoint/2010/main" val="179118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Espaço Reservado para Conteúdo 10"/>
          <p:cNvSpPr>
            <a:spLocks noGrp="1"/>
          </p:cNvSpPr>
          <p:nvPr>
            <p:ph sz="quarter" idx="10"/>
          </p:nvPr>
        </p:nvSpPr>
        <p:spPr/>
        <p:txBody>
          <a:bodyPr/>
          <a:lstStyle/>
          <a:p>
            <a:pPr lvl="0" algn="just"/>
            <a:r>
              <a:rPr lang="pt-BR" sz="2200" b="1" i="1" dirty="0" smtClean="0"/>
              <a:t>Go </a:t>
            </a:r>
            <a:r>
              <a:rPr lang="pt-BR" sz="2200" b="1" i="1" dirty="0"/>
              <a:t>to.</a:t>
            </a:r>
            <a:r>
              <a:rPr lang="pt-BR" sz="2200" dirty="0"/>
              <a:t> Nunca utilizar. Em caso de desenvolvimento novo, sua utilização é proibida. Em caso de manutenção, a lógica deverá ser alterada para não utilizar </a:t>
            </a:r>
            <a:r>
              <a:rPr lang="pt-BR" sz="2200" i="1" dirty="0"/>
              <a:t>go to</a:t>
            </a:r>
            <a:r>
              <a:rPr lang="pt-BR" sz="2200" dirty="0"/>
              <a:t>, sem alterar a regra de negócio. </a:t>
            </a:r>
          </a:p>
          <a:p>
            <a:pPr lvl="0" algn="just"/>
            <a:r>
              <a:rPr lang="pt-BR" sz="2200" b="1" i="1" dirty="0"/>
              <a:t>If/end-if</a:t>
            </a:r>
            <a:r>
              <a:rPr lang="pt-BR" sz="2200" b="1" dirty="0"/>
              <a:t>.</a:t>
            </a:r>
            <a:r>
              <a:rPr lang="pt-BR" sz="2200" dirty="0"/>
              <a:t> Todo </a:t>
            </a:r>
            <a:r>
              <a:rPr lang="pt-BR" sz="2200" i="1" dirty="0"/>
              <a:t>if</a:t>
            </a:r>
            <a:r>
              <a:rPr lang="pt-BR" sz="2200" dirty="0"/>
              <a:t> terá que possuir obrigatoriamente seu </a:t>
            </a:r>
            <a:r>
              <a:rPr lang="pt-BR" sz="2200" i="1" dirty="0"/>
              <a:t>end-if</a:t>
            </a:r>
            <a:r>
              <a:rPr lang="pt-BR" sz="2200" dirty="0"/>
              <a:t> correspondente. Não utilizar o ponto para finalizar uma condição.</a:t>
            </a:r>
          </a:p>
          <a:p>
            <a:pPr lvl="0" algn="just"/>
            <a:r>
              <a:rPr lang="pt-BR" sz="2200" b="1" dirty="0"/>
              <a:t>Multi-empresa.</a:t>
            </a:r>
            <a:r>
              <a:rPr lang="pt-BR" sz="2200" dirty="0"/>
              <a:t> Verificar a necessidade de informar código da empresa, código da filial e código do registro na montagem da chave</a:t>
            </a:r>
            <a:r>
              <a:rPr lang="pt-BR" sz="2200" dirty="0" smtClean="0"/>
              <a:t>.</a:t>
            </a:r>
            <a:endParaRPr lang="pt-BR" sz="2200" dirty="0"/>
          </a:p>
        </p:txBody>
      </p:sp>
    </p:spTree>
    <p:custDataLst>
      <p:tags r:id="rId1"/>
    </p:custDataLst>
    <p:extLst>
      <p:ext uri="{BB962C8B-B14F-4D97-AF65-F5344CB8AC3E}">
        <p14:creationId xmlns:p14="http://schemas.microsoft.com/office/powerpoint/2010/main" val="375296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Espaço Reservado para Conteúdo 10"/>
          <p:cNvSpPr>
            <a:spLocks noGrp="1"/>
          </p:cNvSpPr>
          <p:nvPr>
            <p:ph sz="quarter" idx="10"/>
          </p:nvPr>
        </p:nvSpPr>
        <p:spPr/>
        <p:txBody>
          <a:bodyPr/>
          <a:lstStyle/>
          <a:p>
            <a:pPr lvl="0" algn="just"/>
            <a:r>
              <a:rPr lang="pt-BR" sz="2200" b="1" i="1" dirty="0"/>
              <a:t>Next sentence</a:t>
            </a:r>
            <a:r>
              <a:rPr lang="pt-BR" sz="2200" b="1" dirty="0"/>
              <a:t>.</a:t>
            </a:r>
            <a:r>
              <a:rPr lang="pt-BR" sz="2200" dirty="0"/>
              <a:t> Sua utilização está proibida. A manutenção segue a mesma regra do </a:t>
            </a:r>
            <a:r>
              <a:rPr lang="pt-BR" sz="2200" i="1" dirty="0"/>
              <a:t>go to</a:t>
            </a:r>
            <a:r>
              <a:rPr lang="pt-BR" sz="2200" dirty="0"/>
              <a:t>.</a:t>
            </a:r>
          </a:p>
          <a:p>
            <a:pPr lvl="0" algn="just"/>
            <a:r>
              <a:rPr lang="pt-BR" sz="2200" b="1" dirty="0"/>
              <a:t>Nome de parágrafos e seções.</a:t>
            </a:r>
            <a:r>
              <a:rPr lang="pt-BR" sz="2200" dirty="0"/>
              <a:t> Deve ter no máximo 30 caracteres, para evitar problema com a tecla F12.</a:t>
            </a:r>
          </a:p>
          <a:p>
            <a:pPr lvl="0"/>
            <a:r>
              <a:rPr lang="pt-BR" sz="2200" b="1" i="1" dirty="0" smtClean="0"/>
              <a:t>On </a:t>
            </a:r>
            <a:r>
              <a:rPr lang="pt-BR" sz="2200" b="1" i="1" dirty="0"/>
              <a:t>1</a:t>
            </a:r>
            <a:r>
              <a:rPr lang="pt-BR" sz="2200" b="1" dirty="0"/>
              <a:t>.</a:t>
            </a:r>
            <a:r>
              <a:rPr lang="pt-BR" sz="2200" dirty="0"/>
              <a:t> Não utilizar este comando.</a:t>
            </a:r>
          </a:p>
          <a:p>
            <a:pPr lvl="0"/>
            <a:r>
              <a:rPr lang="pt-BR" sz="2200" b="1" dirty="0"/>
              <a:t>Programas da atualização diária.</a:t>
            </a:r>
            <a:r>
              <a:rPr lang="pt-BR" sz="2200" dirty="0"/>
              <a:t> Não devem ter arquivos de </a:t>
            </a:r>
            <a:r>
              <a:rPr lang="pt-BR" sz="2200" i="1" dirty="0"/>
              <a:t>sort</a:t>
            </a:r>
            <a:r>
              <a:rPr lang="pt-BR" sz="2200" dirty="0"/>
              <a:t> (SD), e sim de </a:t>
            </a:r>
            <a:r>
              <a:rPr lang="pt-BR" sz="2200" i="1" dirty="0"/>
              <a:t>working</a:t>
            </a:r>
            <a:r>
              <a:rPr lang="pt-BR" sz="2200" dirty="0"/>
              <a:t> (FD);</a:t>
            </a:r>
          </a:p>
          <a:p>
            <a:pPr lvl="0"/>
            <a:r>
              <a:rPr lang="pt-BR" sz="2200" b="1" dirty="0"/>
              <a:t>Relatórios.</a:t>
            </a:r>
            <a:r>
              <a:rPr lang="pt-BR" sz="2200" dirty="0"/>
              <a:t> Não utilizar acentuação gráfica, cedilha e caracteres especiais, pois as palavras podem ser impressas de forma incorreta</a:t>
            </a:r>
            <a:r>
              <a:rPr lang="pt-BR" sz="2200" dirty="0" smtClean="0"/>
              <a:t>.</a:t>
            </a:r>
            <a:endParaRPr lang="pt-BR" sz="2200" dirty="0"/>
          </a:p>
        </p:txBody>
      </p:sp>
    </p:spTree>
    <p:custDataLst>
      <p:tags r:id="rId1"/>
    </p:custDataLst>
    <p:extLst>
      <p:ext uri="{BB962C8B-B14F-4D97-AF65-F5344CB8AC3E}">
        <p14:creationId xmlns:p14="http://schemas.microsoft.com/office/powerpoint/2010/main" val="134547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algn="just">
              <a:lnSpc>
                <a:spcPct val="170000"/>
              </a:lnSpc>
            </a:pPr>
            <a:r>
              <a:rPr lang="pt-BR" sz="1800" dirty="0" smtClean="0"/>
              <a:t>Neste capítulo você recebeu o conhecimento necessário para:</a:t>
            </a:r>
          </a:p>
          <a:p>
            <a:pPr lvl="1" algn="just"/>
            <a:r>
              <a:rPr lang="pt-BR" sz="1800" dirty="0"/>
              <a:t>Conhecer as regras básicas de programação do sistema;</a:t>
            </a:r>
          </a:p>
          <a:p>
            <a:pPr lvl="1" algn="just"/>
            <a:r>
              <a:rPr lang="pt-BR" sz="1800" dirty="0"/>
              <a:t>Identificar os comandos que devem ser </a:t>
            </a:r>
            <a:r>
              <a:rPr lang="pt-BR" sz="1800" dirty="0" smtClean="0"/>
              <a:t>evitados.</a:t>
            </a:r>
          </a:p>
          <a:p>
            <a:pPr lvl="1">
              <a:lnSpc>
                <a:spcPct val="170000"/>
              </a:lnSpc>
            </a:pPr>
            <a:endParaRPr lang="pt-BR" sz="1800" dirty="0"/>
          </a:p>
        </p:txBody>
      </p:sp>
      <p:sp>
        <p:nvSpPr>
          <p:cNvPr id="5" name="Title 4"/>
          <p:cNvSpPr>
            <a:spLocks noGrp="1"/>
          </p:cNvSpPr>
          <p:nvPr>
            <p:ph type="title" idx="4294967295"/>
          </p:nvPr>
        </p:nvSpPr>
        <p:spPr>
          <a:xfrm>
            <a:off x="0" y="4158208"/>
            <a:ext cx="9144000" cy="1143000"/>
          </a:xfrm>
          <a:prstGeom prst="rect">
            <a:avLst/>
          </a:prstGeom>
        </p:spPr>
        <p:txBody>
          <a:bodyPr/>
          <a:lstStyle/>
          <a:p>
            <a:r>
              <a:rPr lang="pt-BR" dirty="0" smtClean="0">
                <a:solidFill>
                  <a:srgbClr val="800000"/>
                </a:solidFill>
              </a:rPr>
              <a:t>Fechamento do Capítulo</a:t>
            </a:r>
            <a:endParaRPr lang="pt-BR" dirty="0">
              <a:solidFill>
                <a:srgbClr val="800000"/>
              </a:solidFill>
            </a:endParaRPr>
          </a:p>
        </p:txBody>
      </p:sp>
    </p:spTree>
    <p:custDataLst>
      <p:tags r:id="rId1"/>
    </p:custDataLst>
    <p:extLst>
      <p:ext uri="{BB962C8B-B14F-4D97-AF65-F5344CB8AC3E}">
        <p14:creationId xmlns:p14="http://schemas.microsoft.com/office/powerpoint/2010/main" val="2463161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Espaço Reservado para Conteúdo 2"/>
          <p:cNvSpPr>
            <a:spLocks noGrp="1"/>
          </p:cNvSpPr>
          <p:nvPr>
            <p:ph sz="quarter" idx="11"/>
          </p:nvPr>
        </p:nvSpPr>
        <p:spPr>
          <a:xfrm>
            <a:off x="611560" y="1556792"/>
            <a:ext cx="7924800" cy="4495800"/>
          </a:xfrm>
        </p:spPr>
        <p:txBody>
          <a:bodyPr/>
          <a:lstStyle/>
          <a:p>
            <a:pPr marL="0" indent="0" algn="just">
              <a:buNone/>
            </a:pPr>
            <a:r>
              <a:rPr lang="pt-BR" dirty="0" smtClean="0"/>
              <a:t>Ao final deste capítulo, você estará apto a:</a:t>
            </a:r>
          </a:p>
          <a:p>
            <a:pPr lvl="1" algn="just"/>
            <a:r>
              <a:rPr lang="pt-BR" dirty="0" smtClean="0"/>
              <a:t>Utilizar as principais funções necessárias no desenvolvimento de programas.</a:t>
            </a:r>
          </a:p>
          <a:p>
            <a:pPr lvl="1"/>
            <a:endParaRPr lang="pt-BR" dirty="0" smtClean="0"/>
          </a:p>
        </p:txBody>
      </p:sp>
      <p:sp>
        <p:nvSpPr>
          <p:cNvPr id="31745" name="Título 1"/>
          <p:cNvSpPr>
            <a:spLocks noGrp="1"/>
          </p:cNvSpPr>
          <p:nvPr>
            <p:ph type="title" idx="4294967295"/>
          </p:nvPr>
        </p:nvSpPr>
        <p:spPr>
          <a:xfrm>
            <a:off x="0" y="332656"/>
            <a:ext cx="9144000" cy="706438"/>
          </a:xfrm>
          <a:prstGeom prst="rect">
            <a:avLst/>
          </a:prstGeom>
        </p:spPr>
        <p:txBody>
          <a:bodyPr/>
          <a:lstStyle/>
          <a:p>
            <a:pPr eaLnBrk="1" hangingPunct="1"/>
            <a:r>
              <a:rPr lang="pt-BR" sz="4000" dirty="0">
                <a:latin typeface="Calibri" charset="0"/>
              </a:rPr>
              <a:t>Capítulo </a:t>
            </a:r>
            <a:r>
              <a:rPr lang="pt-BR" sz="4000" dirty="0" smtClean="0">
                <a:latin typeface="Calibri" charset="0"/>
              </a:rPr>
              <a:t>4 – Funções em </a:t>
            </a:r>
            <a:r>
              <a:rPr lang="pt-BR" sz="4000" dirty="0" err="1" smtClean="0">
                <a:latin typeface="Calibri" charset="0"/>
              </a:rPr>
              <a:t>JavaScript</a:t>
            </a:r>
            <a:endParaRPr lang="pt-BR" sz="4000" dirty="0">
              <a:latin typeface="Calibri" charset="0"/>
            </a:endParaRPr>
          </a:p>
        </p:txBody>
      </p:sp>
      <p:pic>
        <p:nvPicPr>
          <p:cNvPr id="3" name="Picture 2" descr="stk19976boj.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90297" y="3740618"/>
            <a:ext cx="2127058" cy="2708920"/>
          </a:xfrm>
          <a:prstGeom prst="rect">
            <a:avLst/>
          </a:prstGeom>
        </p:spPr>
      </p:pic>
    </p:spTree>
    <p:custDataLst>
      <p:tags r:id="rId1"/>
    </p:custDataLst>
    <p:extLst>
      <p:ext uri="{BB962C8B-B14F-4D97-AF65-F5344CB8AC3E}">
        <p14:creationId xmlns:p14="http://schemas.microsoft.com/office/powerpoint/2010/main" val="38896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Funções em </a:t>
            </a:r>
            <a:r>
              <a:rPr lang="pt-BR" dirty="0" err="1" smtClean="0"/>
              <a:t>JavaScript</a:t>
            </a:r>
            <a:endParaRPr lang="pt-BR" dirty="0"/>
          </a:p>
        </p:txBody>
      </p:sp>
      <p:sp>
        <p:nvSpPr>
          <p:cNvPr id="11" name="Espaço Reservado para Conteúdo 10"/>
          <p:cNvSpPr>
            <a:spLocks noGrp="1"/>
          </p:cNvSpPr>
          <p:nvPr>
            <p:ph sz="quarter" idx="11"/>
          </p:nvPr>
        </p:nvSpPr>
        <p:spPr>
          <a:xfrm>
            <a:off x="838200" y="1484784"/>
            <a:ext cx="7766248" cy="4495800"/>
          </a:xfrm>
        </p:spPr>
        <p:txBody>
          <a:bodyPr/>
          <a:lstStyle/>
          <a:p>
            <a:pPr marL="0" indent="0">
              <a:buNone/>
            </a:pPr>
            <a:r>
              <a:rPr lang="pt-BR" altLang="pt-BR" sz="2200" dirty="0" smtClean="0">
                <a:cs typeface="Times New Roman" panose="02020603050405020304" pitchFamily="18" charset="0"/>
              </a:rPr>
              <a:t>Ao criar uma função, as palavras devem iniciar com letra maiúscula.</a:t>
            </a:r>
          </a:p>
          <a:p>
            <a:pPr marL="0" indent="0">
              <a:buNone/>
            </a:pPr>
            <a:r>
              <a:rPr lang="pt-BR" altLang="pt-BR" sz="2200" dirty="0" smtClean="0">
                <a:cs typeface="Times New Roman" panose="02020603050405020304" pitchFamily="18" charset="0"/>
              </a:rPr>
              <a:t>	</a:t>
            </a:r>
            <a:r>
              <a:rPr lang="pt-BR" altLang="pt-BR" sz="2000" dirty="0" smtClean="0">
                <a:cs typeface="Times New Roman" panose="02020603050405020304" pitchFamily="18" charset="0"/>
              </a:rPr>
              <a:t>Exemplo: Salvar(), </a:t>
            </a:r>
            <a:r>
              <a:rPr lang="pt-BR" altLang="pt-BR" sz="2000" dirty="0" err="1" smtClean="0">
                <a:cs typeface="Times New Roman" panose="02020603050405020304" pitchFamily="18" charset="0"/>
              </a:rPr>
              <a:t>CarregarDados</a:t>
            </a:r>
            <a:r>
              <a:rPr lang="pt-BR" altLang="pt-BR" sz="2000" dirty="0" smtClean="0">
                <a:cs typeface="Times New Roman" panose="02020603050405020304" pitchFamily="18" charset="0"/>
              </a:rPr>
              <a:t>().</a:t>
            </a:r>
          </a:p>
          <a:p>
            <a:pPr marL="0" indent="0">
              <a:buNone/>
            </a:pPr>
            <a:endParaRPr lang="pt-BR" altLang="pt-BR" sz="2200" dirty="0" smtClean="0">
              <a:cs typeface="Times New Roman" panose="02020603050405020304" pitchFamily="18" charset="0"/>
            </a:endParaRPr>
          </a:p>
          <a:p>
            <a:pPr marL="0" indent="0">
              <a:buNone/>
            </a:pPr>
            <a:r>
              <a:rPr lang="pt-BR" altLang="pt-BR" sz="2200" dirty="0" smtClean="0">
                <a:cs typeface="Times New Roman" panose="02020603050405020304" pitchFamily="18" charset="0"/>
              </a:rPr>
              <a:t>A seguir serão apresentadas algumas funções utilizadas no desenvolvimento do </a:t>
            </a:r>
            <a:r>
              <a:rPr lang="pt-BR" altLang="pt-BR" sz="2200" dirty="0" err="1" smtClean="0">
                <a:cs typeface="Times New Roman" panose="02020603050405020304" pitchFamily="18" charset="0"/>
              </a:rPr>
              <a:t>Promax</a:t>
            </a:r>
            <a:r>
              <a:rPr lang="pt-BR" altLang="pt-BR" sz="2200" dirty="0" smtClean="0">
                <a:cs typeface="Times New Roman" panose="02020603050405020304" pitchFamily="18" charset="0"/>
              </a:rPr>
              <a:t>.</a:t>
            </a:r>
          </a:p>
          <a:p>
            <a:pPr marL="0" indent="0">
              <a:buNone/>
            </a:pPr>
            <a:endParaRPr lang="pt-BR" altLang="pt-BR" sz="1800" dirty="0" smtClean="0">
              <a:cs typeface="Times New Roman" panose="02020603050405020304" pitchFamily="18" charset="0"/>
            </a:endParaRPr>
          </a:p>
          <a:p>
            <a:pPr marL="0" indent="0">
              <a:buNone/>
            </a:pPr>
            <a:endParaRPr lang="pt-BR" altLang="pt-BR" sz="18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70182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AbrirPesquisa</a:t>
            </a:r>
            <a:r>
              <a:rPr lang="pt-BR" dirty="0"/>
              <a:t>()</a:t>
            </a:r>
          </a:p>
        </p:txBody>
      </p:sp>
      <p:sp>
        <p:nvSpPr>
          <p:cNvPr id="11" name="Espaço Reservado para Conteúdo 10"/>
          <p:cNvSpPr>
            <a:spLocks noGrp="1"/>
          </p:cNvSpPr>
          <p:nvPr>
            <p:ph sz="quarter" idx="11"/>
          </p:nvPr>
        </p:nvSpPr>
        <p:spPr>
          <a:xfrm>
            <a:off x="838200" y="1484784"/>
            <a:ext cx="7766248" cy="4495800"/>
          </a:xfrm>
        </p:spPr>
        <p:txBody>
          <a:bodyPr/>
          <a:lstStyle/>
          <a:p>
            <a:pPr marL="0" indent="0" algn="just">
              <a:buNone/>
            </a:pPr>
            <a:r>
              <a:rPr lang="pt-BR" sz="2200" dirty="0" smtClean="0"/>
              <a:t>Função </a:t>
            </a:r>
            <a:r>
              <a:rPr lang="pt-BR" sz="2200" dirty="0"/>
              <a:t>utilizada para chamar um programa, normalmente de pesquisa.</a:t>
            </a:r>
          </a:p>
          <a:p>
            <a:pPr algn="just">
              <a:buFont typeface="Wingdings" panose="05000000000000000000" pitchFamily="2" charset="2"/>
              <a:buNone/>
            </a:pPr>
            <a:endParaRPr lang="pt-BR" altLang="pt-BR" sz="1800" dirty="0"/>
          </a:p>
          <a:p>
            <a:pPr algn="just" eaLnBrk="1" hangingPunct="1">
              <a:spcBef>
                <a:spcPct val="0"/>
              </a:spcBef>
              <a:buClrTx/>
              <a:buFont typeface="Wingdings" panose="05000000000000000000" pitchFamily="2" charset="2"/>
              <a:buNone/>
            </a:pPr>
            <a:r>
              <a:rPr lang="en-US" altLang="pt-BR" sz="2200" b="1" dirty="0" err="1" smtClean="0">
                <a:solidFill>
                  <a:srgbClr val="000000"/>
                </a:solidFill>
                <a:cs typeface="Arial" panose="020B0604020202020204" pitchFamily="34" charset="0"/>
              </a:rPr>
              <a:t>Sintaxe</a:t>
            </a:r>
            <a:r>
              <a:rPr lang="en-US" altLang="pt-BR" sz="2200" b="1" dirty="0" smtClean="0">
                <a:solidFill>
                  <a:srgbClr val="000000"/>
                </a:solidFill>
                <a:cs typeface="Arial" panose="020B0604020202020204" pitchFamily="34" charset="0"/>
              </a:rPr>
              <a:t>:</a:t>
            </a:r>
            <a:endParaRPr lang="pt-BR" altLang="pt-BR" sz="2200" b="1" dirty="0" smtClean="0">
              <a:solidFill>
                <a:srgbClr val="000000"/>
              </a:solidFill>
              <a:cs typeface="Times New Roman" panose="02020603050405020304" pitchFamily="18" charset="0"/>
            </a:endParaRPr>
          </a:p>
          <a:p>
            <a:pPr marL="0" indent="0">
              <a:buNone/>
            </a:pPr>
            <a:r>
              <a:rPr lang="pt-BR" sz="1600" dirty="0" err="1" smtClean="0">
                <a:latin typeface="Courier New" panose="02070309020205020404" pitchFamily="49" charset="0"/>
                <a:cs typeface="Courier New" panose="02070309020205020404" pitchFamily="49" charset="0"/>
              </a:rPr>
              <a:t>AbrirPesquisa</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href</a:t>
            </a:r>
            <a:r>
              <a:rPr lang="pt-BR" sz="1600" dirty="0" smtClean="0">
                <a:latin typeface="Courier New" panose="02070309020205020404" pitchFamily="49" charset="0"/>
                <a:cs typeface="Courier New" panose="02070309020205020404" pitchFamily="49" charset="0"/>
              </a:rPr>
              <a:t>-pesquisa', 'rotina a ser chamada',     </a:t>
            </a:r>
          </a:p>
          <a:p>
            <a:pPr marL="0" indent="0">
              <a:buNone/>
            </a:pPr>
            <a:r>
              <a:rPr lang="pt-BR" sz="1600" dirty="0" smtClean="0">
                <a:latin typeface="Courier New" panose="02070309020205020404" pitchFamily="49" charset="0"/>
                <a:cs typeface="Courier New" panose="02070309020205020404" pitchFamily="49" charset="0"/>
              </a:rPr>
              <a:t>topo, esquerda, largura</a:t>
            </a:r>
            <a:r>
              <a:rPr lang="pt-BR" sz="1600" dirty="0">
                <a:latin typeface="Courier New" panose="02070309020205020404" pitchFamily="49" charset="0"/>
                <a:cs typeface="Courier New" panose="02070309020205020404" pitchFamily="49" charset="0"/>
              </a:rPr>
              <a:t>, altura, [ 'entrada1', 'entrada2', </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 'saida1', 'saida2', ... ], '</a:t>
            </a:r>
            <a:r>
              <a:rPr lang="pt-BR" sz="1600" dirty="0" err="1">
                <a:latin typeface="Courier New" panose="02070309020205020404" pitchFamily="49" charset="0"/>
                <a:cs typeface="Courier New" panose="02070309020205020404" pitchFamily="49" charset="0"/>
              </a:rPr>
              <a:t>scrollbars</a:t>
            </a:r>
            <a:r>
              <a:rPr lang="pt-BR" sz="1600" dirty="0">
                <a:latin typeface="Courier New" panose="02070309020205020404" pitchFamily="49" charset="0"/>
                <a:cs typeface="Courier New" panose="02070309020205020404" pitchFamily="49" charset="0"/>
              </a:rPr>
              <a:t>', 'status', </a:t>
            </a:r>
            <a:endParaRPr lang="pt-BR" sz="1600" dirty="0" smtClean="0">
              <a:latin typeface="Courier New" panose="02070309020205020404" pitchFamily="49" charset="0"/>
              <a:cs typeface="Courier New" panose="02070309020205020404" pitchFamily="49" charset="0"/>
            </a:endParaRPr>
          </a:p>
          <a:p>
            <a:pPr marL="0" indent="0">
              <a:buNone/>
            </a:pPr>
            <a:r>
              <a:rPr lang="pt-BR" sz="1600" dirty="0" smtClean="0">
                <a:latin typeface="Courier New" panose="02070309020205020404" pitchFamily="49" charset="0"/>
                <a:cs typeface="Courier New" panose="02070309020205020404" pitchFamily="49" charset="0"/>
              </a:rPr>
              <a:t>'toolbar</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menubar</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location</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resizable</a:t>
            </a:r>
            <a:r>
              <a:rPr lang="pt-BR" sz="1600" dirty="0" smtClean="0">
                <a:latin typeface="Courier New" panose="02070309020205020404" pitchFamily="49" charset="0"/>
                <a:cs typeface="Courier New" panose="02070309020205020404" pitchFamily="49" charset="0"/>
              </a:rPr>
              <a:t>', </a:t>
            </a:r>
          </a:p>
          <a:p>
            <a:pPr marL="0" indent="0">
              <a:buNone/>
            </a:pPr>
            <a:r>
              <a:rPr lang="pt-BR" sz="1600" dirty="0" smtClean="0">
                <a:latin typeface="Courier New" panose="02070309020205020404" pitchFamily="49" charset="0"/>
                <a:cs typeface="Courier New" panose="02070309020205020404" pitchFamily="49" charset="0"/>
              </a:rPr>
              <a:t>'MULTI-FRAME</a:t>
            </a:r>
            <a:r>
              <a:rPr lang="pt-BR" sz="1600" dirty="0">
                <a:latin typeface="Courier New" panose="02070309020205020404" pitchFamily="49" charset="0"/>
                <a:cs typeface="Courier New" panose="02070309020205020404" pitchFamily="49" charset="0"/>
              </a:rPr>
              <a:t>' );</a:t>
            </a:r>
          </a:p>
          <a:p>
            <a:pPr marL="0" indent="0">
              <a:buNone/>
            </a:pPr>
            <a:endParaRPr lang="pt-BR" altLang="pt-BR" sz="1800" dirty="0" smtClean="0">
              <a:cs typeface="Times New Roman" panose="02020603050405020304" pitchFamily="18" charset="0"/>
            </a:endParaRPr>
          </a:p>
          <a:p>
            <a:pPr marL="0" indent="0">
              <a:buNone/>
            </a:pPr>
            <a:endParaRPr lang="pt-BR" altLang="pt-BR" sz="18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09559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Cobol</a:t>
            </a:r>
            <a:endParaRPr lang="pt-BR" dirty="0"/>
          </a:p>
        </p:txBody>
      </p:sp>
      <p:sp>
        <p:nvSpPr>
          <p:cNvPr id="4" name="Espaço Reservado para Conteúdo 3"/>
          <p:cNvSpPr>
            <a:spLocks noGrp="1"/>
          </p:cNvSpPr>
          <p:nvPr>
            <p:ph sz="quarter" idx="11"/>
          </p:nvPr>
        </p:nvSpPr>
        <p:spPr>
          <a:xfrm>
            <a:off x="838200" y="1752600"/>
            <a:ext cx="7766248" cy="4495800"/>
          </a:xfrm>
        </p:spPr>
        <p:txBody>
          <a:bodyPr/>
          <a:lstStyle/>
          <a:p>
            <a:pPr algn="just"/>
            <a:r>
              <a:rPr lang="pt-BR" altLang="pt-BR" sz="2200" b="1" dirty="0" smtClean="0">
                <a:cs typeface="Times New Roman" panose="02020603050405020304" pitchFamily="18" charset="0"/>
              </a:rPr>
              <a:t>Código</a:t>
            </a:r>
            <a:r>
              <a:rPr lang="pt-BR" altLang="pt-BR" sz="2200" b="1" dirty="0">
                <a:cs typeface="Times New Roman" panose="02020603050405020304" pitchFamily="18" charset="0"/>
              </a:rPr>
              <a:t>.</a:t>
            </a:r>
            <a:r>
              <a:rPr lang="pt-BR" altLang="pt-BR" sz="2200" dirty="0">
                <a:cs typeface="Times New Roman" panose="02020603050405020304" pitchFamily="18" charset="0"/>
              </a:rPr>
              <a:t> Utilizar letra minúscula</a:t>
            </a:r>
            <a:r>
              <a:rPr lang="pt-BR" altLang="pt-BR" sz="2200" dirty="0" smtClean="0">
                <a:cs typeface="Times New Roman" panose="02020603050405020304" pitchFamily="18" charset="0"/>
              </a:rPr>
              <a:t>.</a:t>
            </a:r>
          </a:p>
          <a:p>
            <a:pPr algn="just"/>
            <a:r>
              <a:rPr lang="pt-BR" altLang="pt-BR" sz="2200" b="1" dirty="0" smtClean="0">
                <a:cs typeface="Times New Roman" panose="02020603050405020304" pitchFamily="18" charset="0"/>
              </a:rPr>
              <a:t>Arquivos</a:t>
            </a:r>
            <a:r>
              <a:rPr lang="pt-BR" altLang="pt-BR" sz="2200" b="1" dirty="0">
                <a:cs typeface="Times New Roman" panose="02020603050405020304" pitchFamily="18" charset="0"/>
              </a:rPr>
              <a:t>. </a:t>
            </a:r>
            <a:r>
              <a:rPr lang="pt-BR" altLang="pt-BR" sz="2200" dirty="0">
                <a:cs typeface="Times New Roman" panose="02020603050405020304" pitchFamily="18" charset="0"/>
              </a:rPr>
              <a:t>A abertura e o fechamento dos arquivos também deve seguir a ordem crescente, quando possível. Deve-se utilizar um comando </a:t>
            </a:r>
            <a:r>
              <a:rPr lang="pt-BR" altLang="pt-BR" sz="2200" i="1" dirty="0">
                <a:cs typeface="Times New Roman" panose="02020603050405020304" pitchFamily="18" charset="0"/>
              </a:rPr>
              <a:t>close</a:t>
            </a:r>
            <a:r>
              <a:rPr lang="pt-BR" altLang="pt-BR" sz="2200" dirty="0">
                <a:cs typeface="Times New Roman" panose="02020603050405020304" pitchFamily="18" charset="0"/>
              </a:rPr>
              <a:t> para cada arquivo a ser fechado, pois o uso de um único comando para fechar vários arquivos pode causar problemas na execução do programa. </a:t>
            </a:r>
          </a:p>
        </p:txBody>
      </p:sp>
    </p:spTree>
    <p:custDataLst>
      <p:tags r:id="rId1"/>
    </p:custDataLst>
    <p:extLst>
      <p:ext uri="{BB962C8B-B14F-4D97-AF65-F5344CB8AC3E}">
        <p14:creationId xmlns:p14="http://schemas.microsoft.com/office/powerpoint/2010/main" val="176410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AbrirPesquisa</a:t>
            </a:r>
            <a:r>
              <a:rPr lang="pt-BR" dirty="0"/>
              <a:t>()</a:t>
            </a:r>
          </a:p>
        </p:txBody>
      </p:sp>
      <p:sp>
        <p:nvSpPr>
          <p:cNvPr id="11" name="Espaço Reservado para Conteúdo 10"/>
          <p:cNvSpPr>
            <a:spLocks noGrp="1"/>
          </p:cNvSpPr>
          <p:nvPr>
            <p:ph sz="quarter" idx="11"/>
          </p:nvPr>
        </p:nvSpPr>
        <p:spPr>
          <a:xfrm>
            <a:off x="838200" y="1484784"/>
            <a:ext cx="7766248" cy="4495800"/>
          </a:xfrm>
        </p:spPr>
        <p:txBody>
          <a:bodyPr/>
          <a:lstStyle/>
          <a:p>
            <a:pPr algn="just" eaLnBrk="1" hangingPunct="1">
              <a:spcBef>
                <a:spcPct val="0"/>
              </a:spcBef>
              <a:buClrTx/>
              <a:buFont typeface="Wingdings" panose="05000000000000000000" pitchFamily="2" charset="2"/>
              <a:buNone/>
            </a:pPr>
            <a:r>
              <a:rPr lang="pt-BR" altLang="pt-BR" sz="2200" dirty="0">
                <a:cs typeface="Arial" panose="020B0604020202020204" pitchFamily="34" charset="0"/>
              </a:rPr>
              <a:t>Onde:</a:t>
            </a:r>
          </a:p>
          <a:p>
            <a:pPr lvl="0"/>
            <a:r>
              <a:rPr lang="pt-BR" sz="2200" b="1" dirty="0" err="1"/>
              <a:t>href</a:t>
            </a:r>
            <a:r>
              <a:rPr lang="pt-BR" sz="2200" b="1" dirty="0"/>
              <a:t>-pesquisa:</a:t>
            </a:r>
            <a:r>
              <a:rPr lang="pt-BR" sz="2200" dirty="0"/>
              <a:t> é montado pelo programa em tempo de execução (utilizar desta maneira);</a:t>
            </a:r>
          </a:p>
          <a:p>
            <a:pPr lvl="0"/>
            <a:r>
              <a:rPr lang="pt-BR" sz="2200" b="1" dirty="0"/>
              <a:t>‘rotina a ser chamada’:</a:t>
            </a:r>
            <a:r>
              <a:rPr lang="pt-BR" sz="2200" dirty="0"/>
              <a:t> é a função a ser executada quando o usuário clicar em um </a:t>
            </a:r>
            <a:r>
              <a:rPr lang="pt-BR" sz="2200" i="1" dirty="0"/>
              <a:t>link</a:t>
            </a:r>
            <a:r>
              <a:rPr lang="pt-BR" sz="2200" dirty="0"/>
              <a:t> (nome do programa);</a:t>
            </a:r>
          </a:p>
          <a:p>
            <a:pPr lvl="0"/>
            <a:r>
              <a:rPr lang="pt-BR" sz="2200" b="1" dirty="0"/>
              <a:t> </a:t>
            </a:r>
            <a:r>
              <a:rPr lang="pt-BR" sz="2200" b="1" dirty="0" smtClean="0"/>
              <a:t>topo</a:t>
            </a:r>
            <a:r>
              <a:rPr lang="pt-BR" sz="2200" b="1" dirty="0"/>
              <a:t>, esquerda, largura, altura:</a:t>
            </a:r>
            <a:r>
              <a:rPr lang="pt-BR" sz="2200" dirty="0"/>
              <a:t> coordenadas da janela que será aberta;</a:t>
            </a:r>
          </a:p>
          <a:p>
            <a:pPr lvl="0"/>
            <a:r>
              <a:rPr lang="pt-BR" sz="2200" dirty="0"/>
              <a:t>‘</a:t>
            </a:r>
            <a:r>
              <a:rPr lang="pt-BR" sz="2200" b="1" dirty="0"/>
              <a:t>entrada1’, ‘entrada2’:</a:t>
            </a:r>
            <a:r>
              <a:rPr lang="pt-BR" sz="2200" dirty="0"/>
              <a:t> parâmetros de entrada para o programa chamado (modelo normal/</a:t>
            </a:r>
            <a:r>
              <a:rPr lang="pt-BR" sz="2200" i="1" dirty="0" err="1"/>
              <a:t>multi-frame</a:t>
            </a:r>
            <a:r>
              <a:rPr lang="pt-BR" sz="2200" dirty="0"/>
              <a:t>, tipo de operação a realizar, entre outros);</a:t>
            </a:r>
          </a:p>
          <a:p>
            <a:pPr marL="0" indent="0">
              <a:buNone/>
            </a:pPr>
            <a:endParaRPr lang="pt-BR" altLang="pt-BR" sz="18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85363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AbrirPesquisa</a:t>
            </a:r>
            <a:r>
              <a:rPr lang="pt-BR" dirty="0"/>
              <a:t>()</a:t>
            </a:r>
          </a:p>
        </p:txBody>
      </p:sp>
      <p:sp>
        <p:nvSpPr>
          <p:cNvPr id="11" name="Espaço Reservado para Conteúdo 10"/>
          <p:cNvSpPr>
            <a:spLocks noGrp="1"/>
          </p:cNvSpPr>
          <p:nvPr>
            <p:ph sz="quarter" idx="11"/>
          </p:nvPr>
        </p:nvSpPr>
        <p:spPr>
          <a:xfrm>
            <a:off x="838200" y="1484784"/>
            <a:ext cx="7766248" cy="4495800"/>
          </a:xfrm>
        </p:spPr>
        <p:txBody>
          <a:bodyPr/>
          <a:lstStyle/>
          <a:p>
            <a:r>
              <a:rPr lang="pt-BR" sz="2200" dirty="0"/>
              <a:t>‘</a:t>
            </a:r>
            <a:r>
              <a:rPr lang="pt-BR" sz="2200" b="1" dirty="0"/>
              <a:t>saida1’, ‘saida2’:</a:t>
            </a:r>
            <a:r>
              <a:rPr lang="pt-BR" sz="2200" dirty="0"/>
              <a:t> possíveis parâmetros de retorno do programa (se for pesquisa, os itens que o usuário selecionou, avaliações de situação, entre outros);</a:t>
            </a:r>
            <a:endParaRPr lang="pt-BR" altLang="pt-BR" sz="2200" dirty="0">
              <a:cs typeface="Times New Roman" panose="02020603050405020304" pitchFamily="18" charset="0"/>
            </a:endParaRPr>
          </a:p>
          <a:p>
            <a:pPr lvl="0"/>
            <a:r>
              <a:rPr lang="pt-BR" sz="2200" b="1" i="1" dirty="0" smtClean="0"/>
              <a:t>‘</a:t>
            </a:r>
            <a:r>
              <a:rPr lang="pt-BR" sz="2200" b="1" i="1" dirty="0" err="1"/>
              <a:t>scrollbars</a:t>
            </a:r>
            <a:r>
              <a:rPr lang="pt-BR" sz="2200" b="1" i="1" dirty="0"/>
              <a:t>’, ‘status’, ‘toolbar’, ‘</a:t>
            </a:r>
            <a:r>
              <a:rPr lang="pt-BR" sz="2200" b="1" i="1" dirty="0" err="1"/>
              <a:t>menubar</a:t>
            </a:r>
            <a:r>
              <a:rPr lang="pt-BR" sz="2200" b="1" i="1" dirty="0"/>
              <a:t>’, ‘</a:t>
            </a:r>
            <a:r>
              <a:rPr lang="pt-BR" sz="2200" b="1" i="1" dirty="0" err="1"/>
              <a:t>location</a:t>
            </a:r>
            <a:r>
              <a:rPr lang="pt-BR" sz="2200" b="1" i="1" dirty="0"/>
              <a:t>’, ‘</a:t>
            </a:r>
            <a:r>
              <a:rPr lang="pt-BR" sz="2200" b="1" i="1" dirty="0" err="1"/>
              <a:t>resizable</a:t>
            </a:r>
            <a:r>
              <a:rPr lang="pt-BR" sz="2200" b="1" i="1" dirty="0"/>
              <a:t>’:</a:t>
            </a:r>
            <a:r>
              <a:rPr lang="pt-BR" sz="2200" dirty="0"/>
              <a:t> utilizar </a:t>
            </a:r>
            <a:r>
              <a:rPr lang="pt-BR" sz="2200" i="1" dirty="0" err="1"/>
              <a:t>yes</a:t>
            </a:r>
            <a:r>
              <a:rPr lang="pt-BR" sz="2200" i="1" dirty="0"/>
              <a:t>/no</a:t>
            </a:r>
            <a:r>
              <a:rPr lang="pt-BR" sz="2200" dirty="0"/>
              <a:t> para os itens (barra de </a:t>
            </a:r>
            <a:r>
              <a:rPr lang="pt-BR" sz="2200" i="1" dirty="0"/>
              <a:t>scroll</a:t>
            </a:r>
            <a:r>
              <a:rPr lang="pt-BR" sz="2200" dirty="0"/>
              <a:t>, </a:t>
            </a:r>
            <a:r>
              <a:rPr lang="pt-BR" sz="2200" i="1" dirty="0"/>
              <a:t>status</a:t>
            </a:r>
            <a:r>
              <a:rPr lang="pt-BR" sz="2200" dirty="0"/>
              <a:t>, barra de ferramentas, barra de menu, endereço da página, </a:t>
            </a:r>
            <a:r>
              <a:rPr lang="pt-BR" sz="2200" dirty="0" err="1"/>
              <a:t>redimencionável</a:t>
            </a:r>
            <a:r>
              <a:rPr lang="pt-BR" sz="2200" dirty="0"/>
              <a:t>);</a:t>
            </a:r>
          </a:p>
          <a:p>
            <a:pPr lvl="0"/>
            <a:r>
              <a:rPr lang="pt-BR" sz="2200" dirty="0"/>
              <a:t>‘</a:t>
            </a:r>
            <a:r>
              <a:rPr lang="pt-BR" sz="2200" b="1" i="1" dirty="0"/>
              <a:t>MULTI-FRAME’:</a:t>
            </a:r>
            <a:r>
              <a:rPr lang="pt-BR" sz="2200" dirty="0"/>
              <a:t> caso receba este parâmetro, a janela aberta será com </a:t>
            </a:r>
            <a:r>
              <a:rPr lang="pt-BR" sz="2200" i="1" dirty="0"/>
              <a:t>frames</a:t>
            </a:r>
            <a:r>
              <a:rPr lang="pt-BR" sz="2200" dirty="0"/>
              <a:t> como as rotinas de menu.</a:t>
            </a:r>
          </a:p>
          <a:p>
            <a:pPr marL="0" lvl="0" indent="0">
              <a:buNone/>
            </a:pPr>
            <a:endParaRPr lang="pt-BR" sz="1800" dirty="0" smtClean="0"/>
          </a:p>
          <a:p>
            <a:pPr lvl="0"/>
            <a:endParaRPr lang="pt-BR" sz="1800" dirty="0"/>
          </a:p>
          <a:p>
            <a:pPr marL="0" indent="0">
              <a:buNone/>
            </a:pPr>
            <a:endParaRPr lang="pt-BR" altLang="pt-BR" sz="1800" dirty="0" smtClean="0">
              <a:cs typeface="Times New Roman" panose="02020603050405020304" pitchFamily="18" charset="0"/>
            </a:endParaRPr>
          </a:p>
          <a:p>
            <a:pPr marL="0" indent="0">
              <a:buNone/>
            </a:pPr>
            <a:endParaRPr lang="pt-BR" altLang="pt-BR" sz="18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159497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marL="0" indent="0">
              <a:buNone/>
            </a:pPr>
            <a:r>
              <a:rPr lang="pt-BR" altLang="pt-BR" sz="1600" dirty="0" err="1" smtClean="0">
                <a:latin typeface="Courier New" panose="02070309020205020404" pitchFamily="49" charset="0"/>
                <a:cs typeface="Courier New" panose="02070309020205020404" pitchFamily="49" charset="0"/>
              </a:rPr>
              <a:t>AbrirPesquisa</a:t>
            </a:r>
            <a:r>
              <a:rPr lang="pt-BR" altLang="pt-BR" sz="1600" dirty="0">
                <a:latin typeface="Courier New" panose="02070309020205020404" pitchFamily="49" charset="0"/>
                <a:cs typeface="Courier New" panose="02070309020205020404" pitchFamily="49" charset="0"/>
              </a:rPr>
              <a:t>( ':ws-</a:t>
            </a:r>
            <a:r>
              <a:rPr lang="pt-BR" altLang="pt-BR" sz="1600" dirty="0" err="1">
                <a:latin typeface="Courier New" panose="02070309020205020404" pitchFamily="49" charset="0"/>
                <a:cs typeface="Courier New" panose="02070309020205020404" pitchFamily="49" charset="0"/>
              </a:rPr>
              <a:t>href</a:t>
            </a:r>
            <a:r>
              <a:rPr lang="pt-BR" altLang="pt-BR" sz="1600" dirty="0">
                <a:latin typeface="Courier New" panose="02070309020205020404" pitchFamily="49" charset="0"/>
                <a:cs typeface="Courier New" panose="02070309020205020404" pitchFamily="49" charset="0"/>
              </a:rPr>
              <a:t>-pesquisa', 'PW00139P', 35, 40, 700, 485, [ 'SUBMIT-FRAME', </a:t>
            </a:r>
            <a:r>
              <a:rPr lang="pt-BR" altLang="pt-BR" sz="1600" dirty="0" smtClean="0">
                <a:latin typeface="Courier New" panose="02070309020205020404" pitchFamily="49" charset="0"/>
                <a:cs typeface="Courier New" panose="02070309020205020404" pitchFamily="49" charset="0"/>
              </a:rPr>
              <a:t>'</a:t>
            </a:r>
            <a:r>
              <a:rPr lang="pt-BR" altLang="pt-BR" sz="1600" dirty="0" err="1" smtClean="0">
                <a:latin typeface="Courier New" panose="02070309020205020404" pitchFamily="49" charset="0"/>
                <a:cs typeface="Courier New" panose="02070309020205020404" pitchFamily="49" charset="0"/>
              </a:rPr>
              <a:t>CarregaAcao</a:t>
            </a:r>
            <a:r>
              <a:rPr lang="pt-BR" altLang="pt-BR" sz="1600" dirty="0" smtClean="0">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cs typeface="Courier New" panose="02070309020205020404" pitchFamily="49" charset="0"/>
              </a:rPr>
              <a:t>], [ </a:t>
            </a:r>
            <a:r>
              <a:rPr lang="pt-BR" altLang="pt-BR" sz="1600" dirty="0" smtClean="0">
                <a:latin typeface="Courier New" panose="02070309020205020404" pitchFamily="49" charset="0"/>
                <a:cs typeface="Courier New" panose="02070309020205020404" pitchFamily="49" charset="0"/>
              </a:rPr>
              <a:t>'</a:t>
            </a:r>
            <a:r>
              <a:rPr lang="pt-BR" altLang="pt-BR" sz="1600" dirty="0" err="1" smtClean="0">
                <a:latin typeface="Courier New" panose="02070309020205020404" pitchFamily="49" charset="0"/>
                <a:cs typeface="Courier New" panose="02070309020205020404" pitchFamily="49" charset="0"/>
              </a:rPr>
              <a:t>cdAcao</a:t>
            </a:r>
            <a:r>
              <a:rPr lang="pt-BR" altLang="pt-BR" sz="1600" dirty="0" smtClean="0">
                <a:latin typeface="Courier New" panose="02070309020205020404" pitchFamily="49" charset="0"/>
                <a:cs typeface="Courier New" panose="02070309020205020404" pitchFamily="49" charset="0"/>
              </a:rPr>
              <a:t>', '</a:t>
            </a:r>
            <a:r>
              <a:rPr lang="pt-BR" altLang="pt-BR" sz="1600" dirty="0" err="1" smtClean="0">
                <a:latin typeface="Courier New" panose="02070309020205020404" pitchFamily="49" charset="0"/>
                <a:cs typeface="Courier New" panose="02070309020205020404" pitchFamily="49" charset="0"/>
              </a:rPr>
              <a:t>dsAcao</a:t>
            </a:r>
            <a:r>
              <a:rPr lang="pt-BR" altLang="pt-BR" sz="1600" dirty="0" smtClean="0">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cs typeface="Courier New" panose="02070309020205020404" pitchFamily="49" charset="0"/>
              </a:rPr>
              <a:t>], 'no', '', '', '', '', '</a:t>
            </a:r>
            <a:r>
              <a:rPr lang="pt-BR" altLang="pt-BR" sz="1600" dirty="0" err="1">
                <a:latin typeface="Courier New" panose="02070309020205020404" pitchFamily="49" charset="0"/>
                <a:cs typeface="Courier New" panose="02070309020205020404" pitchFamily="49" charset="0"/>
              </a:rPr>
              <a:t>no','MULTI</a:t>
            </a:r>
            <a:r>
              <a:rPr lang="pt-BR" altLang="pt-BR" sz="1600" dirty="0">
                <a:latin typeface="Courier New" panose="02070309020205020404" pitchFamily="49" charset="0"/>
                <a:cs typeface="Courier New" panose="02070309020205020404" pitchFamily="49" charset="0"/>
              </a:rPr>
              <a:t>-FRAME' );</a:t>
            </a:r>
          </a:p>
          <a:p>
            <a:pPr marL="0" indent="0">
              <a:buNone/>
            </a:pPr>
            <a:r>
              <a:rPr lang="pt-BR" altLang="pt-BR" sz="1600" dirty="0">
                <a:latin typeface="Courier New" panose="02070309020205020404" pitchFamily="49" charset="0"/>
                <a:cs typeface="Courier New" panose="02070309020205020404" pitchFamily="49" charset="0"/>
              </a:rPr>
              <a:t>                   </a:t>
            </a:r>
          </a:p>
          <a:p>
            <a:pPr marL="0" indent="0">
              <a:buNone/>
            </a:pPr>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Tree>
    <p:custDataLst>
      <p:tags r:id="rId1"/>
    </p:custDataLst>
    <p:extLst>
      <p:ext uri="{BB962C8B-B14F-4D97-AF65-F5344CB8AC3E}">
        <p14:creationId xmlns:p14="http://schemas.microsoft.com/office/powerpoint/2010/main" val="1107969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a:t>CarregarDados</a:t>
            </a:r>
            <a:r>
              <a:rPr lang="pt-BR" dirty="0" smtClean="0"/>
              <a:t>()</a:t>
            </a:r>
            <a:endParaRPr lang="pt-BR" dirty="0"/>
          </a:p>
        </p:txBody>
      </p:sp>
      <p:sp>
        <p:nvSpPr>
          <p:cNvPr id="11" name="Espaço Reservado para Conteúdo 10"/>
          <p:cNvSpPr>
            <a:spLocks noGrp="1"/>
          </p:cNvSpPr>
          <p:nvPr>
            <p:ph sz="quarter" idx="11"/>
          </p:nvPr>
        </p:nvSpPr>
        <p:spPr>
          <a:xfrm>
            <a:off x="838200" y="1484784"/>
            <a:ext cx="7766248" cy="4495800"/>
          </a:xfrm>
        </p:spPr>
        <p:txBody>
          <a:bodyPr/>
          <a:lstStyle/>
          <a:p>
            <a:pPr marL="0" indent="0">
              <a:buNone/>
            </a:pPr>
            <a:r>
              <a:rPr lang="pt-BR" sz="2200" dirty="0" smtClean="0"/>
              <a:t>Esta função é declarada nos programas de pesquisa.</a:t>
            </a:r>
          </a:p>
          <a:p>
            <a:pPr marL="0" indent="0">
              <a:buNone/>
            </a:pPr>
            <a:endParaRPr lang="pt-BR" sz="2200" dirty="0" smtClean="0"/>
          </a:p>
          <a:p>
            <a:pPr marL="0" indent="0">
              <a:buNone/>
            </a:pPr>
            <a:r>
              <a:rPr lang="pt-BR" sz="2200" dirty="0" smtClean="0"/>
              <a:t>Ela devolve as informações para o programa chamador.</a:t>
            </a:r>
            <a:endParaRPr lang="pt-BR" sz="2200" dirty="0"/>
          </a:p>
          <a:p>
            <a:pPr marL="0" lvl="0" indent="0">
              <a:buNone/>
            </a:pPr>
            <a:endParaRPr lang="pt-BR" sz="1800" dirty="0" smtClean="0"/>
          </a:p>
          <a:p>
            <a:pPr lvl="0"/>
            <a:endParaRPr lang="pt-BR" sz="1800" dirty="0"/>
          </a:p>
          <a:p>
            <a:pPr marL="0" indent="0">
              <a:buNone/>
            </a:pPr>
            <a:endParaRPr lang="pt-BR" altLang="pt-BR" sz="1800" dirty="0" smtClean="0">
              <a:cs typeface="Times New Roman" panose="02020603050405020304" pitchFamily="18" charset="0"/>
            </a:endParaRPr>
          </a:p>
          <a:p>
            <a:pPr marL="0" indent="0">
              <a:buNone/>
            </a:pPr>
            <a:endParaRPr lang="pt-BR" altLang="pt-BR" sz="18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502278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marL="0" indent="0">
              <a:buNone/>
            </a:pPr>
            <a:r>
              <a:rPr lang="pt-BR" sz="2200" dirty="0"/>
              <a:t>Chamada (na listagem</a:t>
            </a:r>
            <a:r>
              <a:rPr lang="pt-BR" sz="2200" dirty="0" smtClean="0"/>
              <a:t>):</a:t>
            </a:r>
          </a:p>
          <a:p>
            <a:pPr marL="0" indent="0">
              <a:buNone/>
            </a:pPr>
            <a:r>
              <a:rPr lang="pt-BR" sz="1600" dirty="0" smtClean="0">
                <a:latin typeface="Courier New" panose="02070309020205020404" pitchFamily="49" charset="0"/>
                <a:cs typeface="Courier New" panose="02070309020205020404" pitchFamily="49" charset="0"/>
              </a:rPr>
              <a:t>&lt;</a:t>
            </a:r>
            <a:r>
              <a:rPr lang="pt-BR" sz="1600" dirty="0">
                <a:latin typeface="Courier New" panose="02070309020205020404" pitchFamily="49" charset="0"/>
                <a:cs typeface="Courier New" panose="02070309020205020404" pitchFamily="49" charset="0"/>
              </a:rPr>
              <a:t>SCRIPT&gt;</a:t>
            </a:r>
          </a:p>
          <a:p>
            <a:pPr marL="0" indent="0">
              <a:buNone/>
            </a:pPr>
            <a:r>
              <a:rPr lang="pt-BR"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link = "&lt;A id=</a:t>
            </a:r>
            <a:r>
              <a:rPr lang="en-US" sz="1600" dirty="0" err="1">
                <a:latin typeface="Courier New" panose="02070309020205020404" pitchFamily="49" charset="0"/>
                <a:cs typeface="Courier New" panose="02070309020205020404" pitchFamily="49" charset="0"/>
              </a:rPr>
              <a:t>cdAcao:ws-ind</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href</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javaScript:CarregarDados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ws-ind</a:t>
            </a:r>
            <a:r>
              <a:rPr lang="en-US" sz="1600" dirty="0">
                <a:latin typeface="Courier New" panose="02070309020205020404" pitchFamily="49" charset="0"/>
                <a:cs typeface="Courier New" panose="02070309020205020404" pitchFamily="49" charset="0"/>
              </a:rPr>
              <a:t> ')"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 class=:</a:t>
            </a:r>
            <a:r>
              <a:rPr lang="en-US" sz="1600" dirty="0" err="1">
                <a:latin typeface="Courier New" panose="02070309020205020404" pitchFamily="49" charset="0"/>
                <a:cs typeface="Courier New" panose="02070309020205020404" pitchFamily="49" charset="0"/>
              </a:rPr>
              <a:t>classe</a:t>
            </a:r>
            <a:r>
              <a:rPr lang="en-US" sz="1600" dirty="0">
                <a:latin typeface="Courier New" panose="02070309020205020404" pitchFamily="49" charset="0"/>
                <a:cs typeface="Courier New" panose="02070309020205020404" pitchFamily="49" charset="0"/>
              </a:rPr>
              <a:t>&gt;:f-cd-</a:t>
            </a:r>
            <a:r>
              <a:rPr lang="en-US" sz="1600" dirty="0" err="1">
                <a:latin typeface="Courier New" panose="02070309020205020404" pitchFamily="49" charset="0"/>
                <a:cs typeface="Courier New" panose="02070309020205020404" pitchFamily="49" charset="0"/>
              </a:rPr>
              <a:t>acao</a:t>
            </a:r>
            <a:r>
              <a:rPr lang="en-US" sz="1600" dirty="0">
                <a:latin typeface="Courier New" panose="02070309020205020404" pitchFamily="49" charset="0"/>
                <a:cs typeface="Courier New" panose="02070309020205020404" pitchFamily="49" charset="0"/>
              </a:rPr>
              <a:t>&lt;/A&gt;";</a:t>
            </a:r>
            <a:endParaRPr lang="pt-BR"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itensLista</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itensLista</a:t>
            </a: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TR&gt;"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TD class=:</a:t>
            </a:r>
            <a:r>
              <a:rPr lang="en-US" sz="1600" dirty="0" err="1">
                <a:latin typeface="Courier New" panose="02070309020205020404" pitchFamily="49" charset="0"/>
                <a:cs typeface="Courier New" panose="02070309020205020404" pitchFamily="49" charset="0"/>
              </a:rPr>
              <a:t>classe</a:t>
            </a:r>
            <a:r>
              <a:rPr lang="en-US" sz="1600" dirty="0">
                <a:latin typeface="Courier New" panose="02070309020205020404" pitchFamily="49" charset="0"/>
                <a:cs typeface="Courier New" panose="02070309020205020404" pitchFamily="49" charset="0"/>
              </a:rPr>
              <a:t> align=center&gt;&lt;B&gt;" + link </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a:latin typeface="Courier New" panose="02070309020205020404" pitchFamily="49" charset="0"/>
                <a:cs typeface="Courier New" panose="02070309020205020404" pitchFamily="49" charset="0"/>
              </a:rPr>
              <a:t>B&gt;&lt;/TD&gt;" +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TD id=</a:t>
            </a:r>
            <a:r>
              <a:rPr lang="en-US" sz="1600" dirty="0" err="1">
                <a:latin typeface="Courier New" panose="02070309020205020404" pitchFamily="49" charset="0"/>
                <a:cs typeface="Courier New" panose="02070309020205020404" pitchFamily="49" charset="0"/>
              </a:rPr>
              <a:t>dsAcao:ws-ind</a:t>
            </a:r>
            <a:r>
              <a:rPr lang="en-US" sz="1600" dirty="0">
                <a:latin typeface="Courier New" panose="02070309020205020404" pitchFamily="49" charset="0"/>
                <a:cs typeface="Courier New" panose="02070309020205020404" pitchFamily="49" charset="0"/>
              </a:rPr>
              <a:t> class=:</a:t>
            </a:r>
            <a:r>
              <a:rPr lang="en-US" sz="1600" dirty="0" err="1">
                <a:latin typeface="Courier New" panose="02070309020205020404" pitchFamily="49" charset="0"/>
                <a:cs typeface="Courier New" panose="02070309020205020404" pitchFamily="49" charset="0"/>
              </a:rPr>
              <a:t>classe</a:t>
            </a:r>
            <a:r>
              <a:rPr lang="en-US" sz="1600" dirty="0">
                <a:latin typeface="Courier New" panose="02070309020205020404" pitchFamily="49" charset="0"/>
                <a:cs typeface="Courier New" panose="02070309020205020404" pitchFamily="49" charset="0"/>
              </a:rPr>
              <a:t> align=left&gt;" +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":f-ds-</a:t>
            </a:r>
            <a:r>
              <a:rPr lang="en-US" sz="1600" dirty="0" err="1">
                <a:latin typeface="Courier New" panose="02070309020205020404" pitchFamily="49" charset="0"/>
                <a:cs typeface="Courier New" panose="02070309020205020404" pitchFamily="49" charset="0"/>
              </a:rPr>
              <a:t>acao</a:t>
            </a:r>
            <a:r>
              <a:rPr lang="en-US" sz="1600" dirty="0">
                <a:latin typeface="Courier New" panose="02070309020205020404" pitchFamily="49" charset="0"/>
                <a:cs typeface="Courier New" panose="02070309020205020404" pitchFamily="49" charset="0"/>
              </a:rPr>
              <a:t>&lt;/TD&gt;"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a:latin typeface="Courier New" panose="02070309020205020404" pitchFamily="49" charset="0"/>
                <a:cs typeface="Courier New" panose="02070309020205020404" pitchFamily="49" charset="0"/>
              </a:rPr>
              <a:t>TD id=</a:t>
            </a:r>
            <a:r>
              <a:rPr lang="en-US" sz="1600" dirty="0" err="1">
                <a:latin typeface="Courier New" panose="02070309020205020404" pitchFamily="49" charset="0"/>
                <a:cs typeface="Courier New" panose="02070309020205020404" pitchFamily="49" charset="0"/>
              </a:rPr>
              <a:t>tpAcao:ws-ind</a:t>
            </a:r>
            <a:r>
              <a:rPr lang="en-US" sz="1600" dirty="0">
                <a:latin typeface="Courier New" panose="02070309020205020404" pitchFamily="49" charset="0"/>
                <a:cs typeface="Courier New" panose="02070309020205020404" pitchFamily="49" charset="0"/>
              </a:rPr>
              <a:t> class=:</a:t>
            </a:r>
            <a:r>
              <a:rPr lang="en-US" sz="1600" dirty="0" err="1">
                <a:latin typeface="Courier New" panose="02070309020205020404" pitchFamily="49" charset="0"/>
                <a:cs typeface="Courier New" panose="02070309020205020404" pitchFamily="49" charset="0"/>
              </a:rPr>
              <a:t>classe</a:t>
            </a:r>
            <a:r>
              <a:rPr lang="en-US" sz="1600" dirty="0">
                <a:latin typeface="Courier New" panose="02070309020205020404" pitchFamily="49" charset="0"/>
                <a:cs typeface="Courier New" panose="02070309020205020404" pitchFamily="49" charset="0"/>
              </a:rPr>
              <a:t> align=center&gt;" </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f-</a:t>
            </a:r>
            <a:r>
              <a:rPr lang="en-US" sz="1600" dirty="0" err="1">
                <a:latin typeface="Courier New" panose="02070309020205020404" pitchFamily="49" charset="0"/>
                <a:cs typeface="Courier New" panose="02070309020205020404" pitchFamily="49" charset="0"/>
              </a:rPr>
              <a:t>tp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acao</a:t>
            </a:r>
            <a:r>
              <a:rPr lang="en-US" sz="1600" dirty="0">
                <a:latin typeface="Courier New" panose="02070309020205020404" pitchFamily="49" charset="0"/>
                <a:cs typeface="Courier New" panose="02070309020205020404" pitchFamily="49" charset="0"/>
              </a:rPr>
              <a:t>&lt;/TD&gt;" +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"&lt;/TR&gt;";</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&lt;/SCRIPT&gt;</a:t>
            </a:r>
            <a:endParaRPr lang="pt-BR"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Tree>
    <p:custDataLst>
      <p:tags r:id="rId1"/>
    </p:custDataLst>
    <p:extLst>
      <p:ext uri="{BB962C8B-B14F-4D97-AF65-F5344CB8AC3E}">
        <p14:creationId xmlns:p14="http://schemas.microsoft.com/office/powerpoint/2010/main" val="2185482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95536" y="1160470"/>
            <a:ext cx="8064896" cy="4249730"/>
          </a:xfrm>
        </p:spPr>
        <p:txBody>
          <a:bodyPr/>
          <a:lstStyle/>
          <a:p>
            <a:pPr marL="0" indent="0">
              <a:buNone/>
            </a:pPr>
            <a:r>
              <a:rPr lang="pt-PT" sz="1600" dirty="0">
                <a:latin typeface="Courier New" panose="02070309020205020404" pitchFamily="49" charset="0"/>
                <a:cs typeface="Courier New" panose="02070309020205020404" pitchFamily="49" charset="0"/>
              </a:rPr>
              <a:t>function CarregarDados( linha ){</a:t>
            </a:r>
            <a:endParaRPr lang="pt-BR" sz="1600" dirty="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var cdAcao = document.all( 'cdAcao' + linha ).outerText;</a:t>
            </a:r>
            <a:endParaRPr lang="pt-BR" sz="1600" dirty="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var dsAcao = document.all( 'dsAcao' + linha ).outerText;</a:t>
            </a:r>
            <a:endParaRPr lang="pt-BR" sz="1600" dirty="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window.parent.opener.document.all( ':f-cd-retorno' ).value = </a:t>
            </a:r>
            <a:endParaRPr lang="pt-BR" sz="1600" dirty="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FormataCampo( </a:t>
            </a:r>
            <a:r>
              <a:rPr lang="pt-PT" sz="1600" dirty="0" smtClean="0">
                <a:latin typeface="Courier New" panose="02070309020205020404" pitchFamily="49" charset="0"/>
                <a:cs typeface="Courier New" panose="02070309020205020404" pitchFamily="49" charset="0"/>
              </a:rPr>
              <a:t>cdAcao</a:t>
            </a:r>
            <a:r>
              <a:rPr lang="pt-PT" sz="1600" dirty="0">
                <a:latin typeface="Courier New" panose="02070309020205020404" pitchFamily="49" charset="0"/>
                <a:cs typeface="Courier New" panose="02070309020205020404" pitchFamily="49" charset="0"/>
              </a:rPr>
              <a:t>, '9999', 'valor' );</a:t>
            </a:r>
            <a:endParaRPr lang="pt-BR" sz="1600" dirty="0">
              <a:latin typeface="Courier New" panose="02070309020205020404" pitchFamily="49" charset="0"/>
              <a:cs typeface="Courier New" panose="02070309020205020404" pitchFamily="49" charset="0"/>
            </a:endParaRPr>
          </a:p>
          <a:p>
            <a:pPr marL="0" indent="0">
              <a:buNone/>
            </a:pPr>
            <a:r>
              <a:rPr lang="pt-PT" sz="1600" dirty="0">
                <a:latin typeface="Courier New" panose="02070309020205020404" pitchFamily="49" charset="0"/>
                <a:cs typeface="Courier New" panose="02070309020205020404" pitchFamily="49" charset="0"/>
              </a:rPr>
              <a:t>    window.parent.opener.document.all( ':f-ds-retorno' ).value =      </a:t>
            </a:r>
          </a:p>
          <a:p>
            <a:pPr marL="0" indent="0">
              <a:buNone/>
            </a:pPr>
            <a:r>
              <a:rPr lang="pt-PT" sz="1600" dirty="0">
                <a:latin typeface="Courier New" panose="02070309020205020404" pitchFamily="49" charset="0"/>
                <a:cs typeface="Courier New" panose="02070309020205020404" pitchFamily="49" charset="0"/>
              </a:rPr>
              <a:t>                                                         dsAcao;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':f-ctrl-</a:t>
            </a:r>
            <a:r>
              <a:rPr lang="en-US" sz="1600" dirty="0" err="1">
                <a:latin typeface="Courier New" panose="02070309020205020404" pitchFamily="49" charset="0"/>
                <a:cs typeface="Courier New" panose="02070309020205020404" pitchFamily="49" charset="0"/>
              </a:rPr>
              <a:t>multiframe</a:t>
            </a:r>
            <a:r>
              <a:rPr lang="en-US" sz="1600" dirty="0">
                <a:latin typeface="Courier New" panose="02070309020205020404" pitchFamily="49" charset="0"/>
                <a:cs typeface="Courier New" panose="02070309020205020404" pitchFamily="49" charset="0"/>
              </a:rPr>
              <a:t>' == 'SUBMIT-FRAME'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-opener .</a:t>
            </a:r>
            <a:r>
              <a:rPr lang="en-US" sz="1600" dirty="0" err="1">
                <a:latin typeface="Courier New" panose="02070309020205020404" pitchFamily="49" charset="0"/>
                <a:cs typeface="Courier New" panose="02070309020205020404" pitchFamily="49" charset="0"/>
              </a:rPr>
              <a:t>eval</a:t>
            </a:r>
            <a:r>
              <a:rPr lang="en-US" sz="1600" dirty="0">
                <a:latin typeface="Courier New" panose="02070309020205020404" pitchFamily="49" charset="0"/>
                <a:cs typeface="Courier New" panose="02070309020205020404" pitchFamily="49" charset="0"/>
              </a:rPr>
              <a:t>( ':f-</a:t>
            </a:r>
            <a:r>
              <a:rPr lang="en-US" sz="1600" dirty="0" err="1">
                <a:latin typeface="Courier New" panose="02070309020205020404" pitchFamily="49" charset="0"/>
                <a:cs typeface="Courier New" panose="02070309020205020404" pitchFamily="49" charset="0"/>
              </a:rPr>
              <a:t>funcao</a:t>
            </a:r>
            <a:r>
              <a:rPr lang="en-US" sz="1600" dirty="0">
                <a:latin typeface="Courier New" panose="02070309020205020404" pitchFamily="49" charset="0"/>
                <a:cs typeface="Courier New" panose="02070309020205020404" pitchFamily="49" charset="0"/>
              </a:rPr>
              <a:t>-exec'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window.parent.parent.close</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cs typeface="Courier New" panose="02070309020205020404" pitchFamily="49" charset="0"/>
            </a:endParaRPr>
          </a:p>
          <a:p>
            <a:pPr marL="0" indent="0">
              <a:buNone/>
            </a:pPr>
            <a:r>
              <a:rPr lang="pt-BR" altLang="pt-BR" sz="1600" dirty="0" smtClean="0">
                <a:latin typeface="Courier New" panose="02070309020205020404" pitchFamily="49" charset="0"/>
                <a:cs typeface="Courier New" panose="02070309020205020404" pitchFamily="49" charset="0"/>
              </a:rPr>
              <a:t>                   </a:t>
            </a:r>
            <a:endParaRPr lang="pt-BR" altLang="pt-BR" sz="1600" dirty="0">
              <a:latin typeface="Courier New" panose="02070309020205020404" pitchFamily="49" charset="0"/>
              <a:cs typeface="Courier New" panose="02070309020205020404" pitchFamily="49" charset="0"/>
            </a:endParaRPr>
          </a:p>
          <a:p>
            <a:pPr marL="0" indent="0">
              <a:buNone/>
            </a:pPr>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Tree>
    <p:custDataLst>
      <p:tags r:id="rId1"/>
    </p:custDataLst>
    <p:extLst>
      <p:ext uri="{BB962C8B-B14F-4D97-AF65-F5344CB8AC3E}">
        <p14:creationId xmlns:p14="http://schemas.microsoft.com/office/powerpoint/2010/main" val="3928231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ComparaValor</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smtClean="0"/>
              <a:t>Função que valida se o campo inicial é maior que o final (emite mensagem).</a:t>
            </a:r>
            <a:endParaRPr lang="pt-BR" sz="2200" dirty="0"/>
          </a:p>
          <a:p>
            <a:pPr algn="just">
              <a:buFont typeface="Wingdings" panose="05000000000000000000" pitchFamily="2" charset="2"/>
              <a:buNone/>
            </a:pPr>
            <a:endParaRPr lang="pt-BR" altLang="pt-BR" sz="1800" dirty="0"/>
          </a:p>
          <a:p>
            <a:pPr algn="just" eaLnBrk="1" hangingPunct="1">
              <a:spcBef>
                <a:spcPct val="0"/>
              </a:spcBef>
              <a:buClrTx/>
              <a:buFont typeface="Wingdings" panose="05000000000000000000" pitchFamily="2" charset="2"/>
              <a:buNone/>
            </a:pPr>
            <a:r>
              <a:rPr lang="en-US" altLang="pt-BR" sz="2400" dirty="0" err="1">
                <a:solidFill>
                  <a:srgbClr val="000000"/>
                </a:solidFill>
                <a:cs typeface="Arial" panose="020B0604020202020204" pitchFamily="34" charset="0"/>
              </a:rPr>
              <a:t>Exemplo</a:t>
            </a:r>
            <a:r>
              <a:rPr lang="en-US" altLang="pt-BR" sz="2400" dirty="0">
                <a:solidFill>
                  <a:srgbClr val="000000"/>
                </a:solidFill>
                <a:cs typeface="Arial" panose="020B0604020202020204" pitchFamily="34" charset="0"/>
              </a:rPr>
              <a:t>:</a:t>
            </a:r>
          </a:p>
          <a:p>
            <a:pPr>
              <a:spcBef>
                <a:spcPct val="0"/>
              </a:spcBef>
              <a:buNone/>
            </a:pPr>
            <a:r>
              <a:rPr lang="pt-BR" sz="1600" dirty="0" err="1" smtClean="0">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ComparaValor</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cdAreaInicial</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cdAreaFinal</a:t>
            </a:r>
            <a:r>
              <a:rPr lang="pt-BR" sz="1600" dirty="0">
                <a:latin typeface="Courier New" panose="02070309020205020404" pitchFamily="49" charset="0"/>
                <a:cs typeface="Courier New" panose="02070309020205020404" pitchFamily="49" charset="0"/>
              </a:rPr>
              <a:t>", " </a:t>
            </a:r>
            <a:r>
              <a:rPr lang="pt-BR" sz="1600" dirty="0" smtClean="0">
                <a:latin typeface="Courier New" panose="02070309020205020404" pitchFamily="49" charset="0"/>
                <a:cs typeface="Courier New" panose="02070309020205020404" pitchFamily="49" charset="0"/>
              </a:rPr>
              <a:t>Área" ) ){</a:t>
            </a:r>
            <a:endParaRPr lang="pt-BR" sz="1600" dirty="0">
              <a:latin typeface="Courier New" panose="02070309020205020404" pitchFamily="49" charset="0"/>
              <a:cs typeface="Courier New" panose="02070309020205020404" pitchFamily="49" charset="0"/>
            </a:endParaRPr>
          </a:p>
          <a:p>
            <a:pPr>
              <a:spcBef>
                <a:spcPct val="0"/>
              </a:spcBef>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return</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false;</a:t>
            </a:r>
          </a:p>
          <a:p>
            <a:pPr algn="just">
              <a:spcBef>
                <a:spcPct val="0"/>
              </a:spcBef>
              <a:buNone/>
            </a:pPr>
            <a:r>
              <a:rPr lang="pt-BR" sz="1600" dirty="0" smtClean="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en-US" altLang="pt-BR" sz="1600" dirty="0" smtClean="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2000" dirty="0" smtClean="0">
                <a:cs typeface="Arial" panose="020B0604020202020204" pitchFamily="34" charset="0"/>
              </a:rPr>
              <a:t>Onde</a:t>
            </a:r>
            <a:r>
              <a:rPr lang="pt-BR" altLang="pt-BR" sz="2000" dirty="0">
                <a:cs typeface="Arial" panose="020B0604020202020204" pitchFamily="34" charset="0"/>
              </a:rPr>
              <a:t>:</a:t>
            </a:r>
          </a:p>
          <a:p>
            <a:pPr lvl="0"/>
            <a:r>
              <a:rPr lang="pt-BR" sz="2000" b="1" dirty="0" err="1" smtClean="0"/>
              <a:t>cdAreaInicial</a:t>
            </a:r>
            <a:r>
              <a:rPr lang="pt-BR" sz="2000" b="1" dirty="0"/>
              <a:t>:</a:t>
            </a:r>
            <a:r>
              <a:rPr lang="pt-BR" sz="2000" dirty="0"/>
              <a:t> campo inicial (deve-se passar apenas o nome do campo);</a:t>
            </a:r>
          </a:p>
          <a:p>
            <a:pPr lvl="0"/>
            <a:r>
              <a:rPr lang="pt-BR" sz="2000" b="1" dirty="0" err="1" smtClean="0"/>
              <a:t>cdAreaFinal</a:t>
            </a:r>
            <a:r>
              <a:rPr lang="pt-BR" sz="2000" b="1" dirty="0"/>
              <a:t>:</a:t>
            </a:r>
            <a:r>
              <a:rPr lang="pt-BR" sz="2000" dirty="0"/>
              <a:t> campo final  (deve-se passar apenas o nome do campo);</a:t>
            </a:r>
          </a:p>
          <a:p>
            <a:pPr lvl="0"/>
            <a:r>
              <a:rPr lang="pt-BR" sz="2000" b="1" dirty="0" smtClean="0"/>
              <a:t>“Área”:</a:t>
            </a:r>
            <a:r>
              <a:rPr lang="pt-BR" sz="2000" dirty="0" smtClean="0"/>
              <a:t> </a:t>
            </a:r>
            <a:r>
              <a:rPr lang="pt-BR" sz="2000" dirty="0"/>
              <a:t>palavra que irá aparecer na mensagem de alerta. Exemplo: "Cliente inicial maior que final</a:t>
            </a:r>
            <a:r>
              <a:rPr lang="pt-BR" sz="2000" dirty="0" smtClean="0"/>
              <a:t>".</a:t>
            </a:r>
            <a:endParaRPr lang="pt-BR" sz="2000" dirty="0"/>
          </a:p>
        </p:txBody>
      </p:sp>
    </p:spTree>
    <p:custDataLst>
      <p:tags r:id="rId1"/>
    </p:custDataLst>
    <p:extLst>
      <p:ext uri="{BB962C8B-B14F-4D97-AF65-F5344CB8AC3E}">
        <p14:creationId xmlns:p14="http://schemas.microsoft.com/office/powerpoint/2010/main" val="40987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smtClean="0"/>
              <a:t>Compute()</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Função para efetuar cálculos.</a:t>
            </a:r>
          </a:p>
          <a:p>
            <a:pPr algn="just">
              <a:buFont typeface="Wingdings" panose="05000000000000000000" pitchFamily="2" charset="2"/>
              <a:buNone/>
            </a:pPr>
            <a:endParaRPr lang="pt-BR" altLang="pt-BR" sz="1800" dirty="0"/>
          </a:p>
          <a:p>
            <a:pPr algn="just" eaLnBrk="1" hangingPunct="1">
              <a:spcBef>
                <a:spcPct val="0"/>
              </a:spcBef>
              <a:buClrTx/>
              <a:buFont typeface="Wingdings" panose="05000000000000000000" pitchFamily="2" charset="2"/>
              <a:buNone/>
            </a:pPr>
            <a:r>
              <a:rPr lang="en-US" altLang="pt-BR" sz="2200" b="1" dirty="0" err="1" smtClean="0">
                <a:solidFill>
                  <a:srgbClr val="000000"/>
                </a:solidFill>
                <a:cs typeface="Arial" panose="020B0604020202020204" pitchFamily="34" charset="0"/>
              </a:rPr>
              <a:t>Sintaxe</a:t>
            </a:r>
            <a:r>
              <a:rPr lang="en-US" altLang="pt-BR" sz="2200" b="1" dirty="0" smtClean="0">
                <a:solidFill>
                  <a:srgbClr val="000000"/>
                </a:solidFill>
                <a:cs typeface="Arial" panose="020B0604020202020204" pitchFamily="34" charset="0"/>
              </a:rPr>
              <a:t>:</a:t>
            </a:r>
          </a:p>
          <a:p>
            <a:pPr>
              <a:spcBef>
                <a:spcPct val="0"/>
              </a:spcBef>
              <a:buNone/>
            </a:pPr>
            <a:r>
              <a:rPr lang="pt-BR" sz="1600" dirty="0" smtClean="0">
                <a:latin typeface="Courier New" panose="02070309020205020404" pitchFamily="49" charset="0"/>
                <a:cs typeface="Courier New" panose="02070309020205020404" pitchFamily="49" charset="0"/>
              </a:rPr>
              <a:t>resultado = Compute( [ parcela1, parcela2 ], 'sinal' ); </a:t>
            </a:r>
          </a:p>
          <a:p>
            <a:pPr>
              <a:spcBef>
                <a:spcPct val="0"/>
              </a:spcBef>
              <a:buNone/>
            </a:pPr>
            <a:endParaRPr lang="en-US" altLang="pt-BR" sz="1800" b="1" dirty="0" smtClean="0">
              <a:solidFill>
                <a:srgbClr val="000000"/>
              </a:solidFill>
              <a:cs typeface="Arial" panose="020B0604020202020204" pitchFamily="34" charset="0"/>
            </a:endParaRPr>
          </a:p>
          <a:p>
            <a:pPr>
              <a:spcBef>
                <a:spcPct val="0"/>
              </a:spcBef>
              <a:buNone/>
            </a:pPr>
            <a:endParaRPr lang="en-US" altLang="pt-BR" sz="1800" b="1" dirty="0" smtClean="0">
              <a:solidFill>
                <a:srgbClr val="000000"/>
              </a:solidFill>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cs typeface="Arial" panose="020B0604020202020204" pitchFamily="34" charset="0"/>
              </a:rPr>
              <a:t>Onde</a:t>
            </a:r>
            <a:r>
              <a:rPr lang="pt-BR" altLang="pt-BR" sz="2200" dirty="0">
                <a:cs typeface="Arial" panose="020B0604020202020204" pitchFamily="34" charset="0"/>
              </a:rPr>
              <a:t>:</a:t>
            </a:r>
          </a:p>
          <a:p>
            <a:pPr lvl="0"/>
            <a:r>
              <a:rPr lang="pt-BR" sz="2200" b="1" dirty="0"/>
              <a:t>resultado:</a:t>
            </a:r>
            <a:r>
              <a:rPr lang="pt-BR" sz="2200" dirty="0"/>
              <a:t> variável que receberá o resultado do cálculo;</a:t>
            </a:r>
          </a:p>
          <a:p>
            <a:pPr lvl="0"/>
            <a:r>
              <a:rPr lang="pt-BR" sz="2200" b="1" dirty="0"/>
              <a:t>parcela1:</a:t>
            </a:r>
            <a:r>
              <a:rPr lang="pt-BR" sz="2200" dirty="0"/>
              <a:t> </a:t>
            </a:r>
            <a:r>
              <a:rPr lang="pt-BR" sz="2200" dirty="0" smtClean="0"/>
              <a:t>primeiro campo;</a:t>
            </a:r>
            <a:endParaRPr lang="pt-BR" sz="2200" dirty="0"/>
          </a:p>
          <a:p>
            <a:pPr lvl="0"/>
            <a:r>
              <a:rPr lang="pt-BR" sz="2200" b="1" dirty="0"/>
              <a:t>parcela2:</a:t>
            </a:r>
            <a:r>
              <a:rPr lang="pt-BR" sz="2200" dirty="0"/>
              <a:t> </a:t>
            </a:r>
            <a:r>
              <a:rPr lang="pt-BR" sz="2200" dirty="0" smtClean="0"/>
              <a:t>segundo campo;</a:t>
            </a:r>
            <a:endParaRPr lang="pt-BR" sz="2200" dirty="0"/>
          </a:p>
          <a:p>
            <a:pPr lvl="0"/>
            <a:r>
              <a:rPr lang="pt-BR" sz="2200" b="1" dirty="0"/>
              <a:t>‘sinal’:</a:t>
            </a:r>
            <a:r>
              <a:rPr lang="pt-BR" sz="2200" dirty="0"/>
              <a:t> indica a operação a ser realizada. Pode ser adição (+), subtração (-), multiplicação (*) ou divisão (/).</a:t>
            </a:r>
          </a:p>
          <a:p>
            <a:pPr marL="0" lvl="0" indent="0">
              <a:buNone/>
            </a:pPr>
            <a:endParaRPr lang="pt-BR" sz="1800" dirty="0" smtClean="0"/>
          </a:p>
          <a:p>
            <a:pPr lvl="0"/>
            <a:endParaRPr lang="pt-BR" sz="1800" dirty="0"/>
          </a:p>
        </p:txBody>
      </p:sp>
    </p:spTree>
    <p:custDataLst>
      <p:tags r:id="rId1"/>
    </p:custDataLst>
    <p:extLst>
      <p:ext uri="{BB962C8B-B14F-4D97-AF65-F5344CB8AC3E}">
        <p14:creationId xmlns:p14="http://schemas.microsoft.com/office/powerpoint/2010/main" val="2765355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Exemplo</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a:spcBef>
                <a:spcPct val="0"/>
              </a:spcBef>
              <a:buNone/>
            </a:pPr>
            <a:endParaRPr lang="pt-BR" sz="1600" dirty="0" smtClean="0">
              <a:latin typeface="Courier New" panose="02070309020205020404" pitchFamily="49" charset="0"/>
              <a:cs typeface="Courier New" panose="02070309020205020404" pitchFamily="49" charset="0"/>
            </a:endParaRPr>
          </a:p>
          <a:p>
            <a:pPr>
              <a:spcBef>
                <a:spcPct val="0"/>
              </a:spcBef>
              <a:buNone/>
            </a:pPr>
            <a:r>
              <a:rPr lang="pt-BR" sz="1600" dirty="0" err="1" smtClean="0">
                <a:latin typeface="Courier New" panose="02070309020205020404" pitchFamily="49" charset="0"/>
                <a:cs typeface="Courier New" panose="02070309020205020404" pitchFamily="49" charset="0"/>
              </a:rPr>
              <a:t>vlTotalNovo</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Compute( [ </a:t>
            </a:r>
            <a:r>
              <a:rPr lang="pt-BR" sz="1600" dirty="0" err="1">
                <a:latin typeface="Courier New" panose="02070309020205020404" pitchFamily="49" charset="0"/>
                <a:cs typeface="Courier New" panose="02070309020205020404" pitchFamily="49" charset="0"/>
              </a:rPr>
              <a:t>vlTotal</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vlProduto</a:t>
            </a:r>
            <a:r>
              <a:rPr lang="pt-BR" sz="1600" dirty="0">
                <a:latin typeface="Courier New" panose="02070309020205020404" pitchFamily="49" charset="0"/>
                <a:cs typeface="Courier New" panose="02070309020205020404" pitchFamily="49" charset="0"/>
              </a:rPr>
              <a:t> ], '+' );</a:t>
            </a:r>
          </a:p>
          <a:p>
            <a:pPr marL="0" lvl="0" indent="0">
              <a:buNone/>
            </a:pPr>
            <a:endParaRPr lang="pt-BR" sz="2200" dirty="0" smtClean="0"/>
          </a:p>
          <a:p>
            <a:pPr marL="0" lvl="0" indent="0">
              <a:buNone/>
            </a:pPr>
            <a:endParaRPr lang="pt-BR" sz="2200" dirty="0" smtClean="0"/>
          </a:p>
          <a:p>
            <a:pPr marL="0" indent="0">
              <a:buNone/>
            </a:pPr>
            <a:r>
              <a:rPr lang="pt-BR" sz="2400" b="1" dirty="0" smtClean="0"/>
              <a:t>ATENÇÃO!</a:t>
            </a:r>
          </a:p>
          <a:p>
            <a:pPr marL="0" indent="0">
              <a:buNone/>
            </a:pPr>
            <a:r>
              <a:rPr lang="pt-BR" sz="2200" dirty="0" smtClean="0"/>
              <a:t>Para </a:t>
            </a:r>
            <a:r>
              <a:rPr lang="pt-BR" sz="2200" dirty="0"/>
              <a:t>utilizar esta função, deve-se chamar a seção 8000-funcoes2-js na inicialização do programa (1000-inicializacao </a:t>
            </a:r>
            <a:r>
              <a:rPr lang="pt-BR" sz="2200" dirty="0" err="1"/>
              <a:t>section</a:t>
            </a:r>
            <a:r>
              <a:rPr lang="pt-BR" sz="2200" dirty="0"/>
              <a:t>).</a:t>
            </a:r>
            <a:endParaRPr lang="pt-BR" altLang="pt-BR" sz="2200" dirty="0"/>
          </a:p>
          <a:p>
            <a:pPr marL="0" lvl="0" indent="0">
              <a:buNone/>
            </a:pPr>
            <a:endParaRPr lang="pt-BR" sz="1800" dirty="0"/>
          </a:p>
          <a:p>
            <a:pPr marL="0" lvl="0" indent="0">
              <a:buNone/>
            </a:pPr>
            <a:endParaRPr lang="pt-BR" sz="1800" dirty="0"/>
          </a:p>
        </p:txBody>
      </p:sp>
    </p:spTree>
    <p:custDataLst>
      <p:tags r:id="rId1"/>
    </p:custDataLst>
    <p:extLst>
      <p:ext uri="{BB962C8B-B14F-4D97-AF65-F5344CB8AC3E}">
        <p14:creationId xmlns:p14="http://schemas.microsoft.com/office/powerpoint/2010/main" val="3010001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DataMaior</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Compara se uma data é maior que outra.</a:t>
            </a:r>
          </a:p>
          <a:p>
            <a:pPr algn="just">
              <a:buFont typeface="Wingdings" panose="05000000000000000000" pitchFamily="2" charset="2"/>
              <a:buNone/>
            </a:pPr>
            <a:endParaRPr lang="pt-BR" altLang="pt-BR" sz="2200" dirty="0"/>
          </a:p>
          <a:p>
            <a:pPr algn="just" eaLnBrk="1" hangingPunct="1">
              <a:spcBef>
                <a:spcPct val="0"/>
              </a:spcBef>
              <a:buClrTx/>
              <a:buNone/>
            </a:pPr>
            <a:r>
              <a:rPr lang="en-US" altLang="pt-BR" sz="2400" dirty="0" err="1" smtClean="0">
                <a:solidFill>
                  <a:srgbClr val="000000"/>
                </a:solidFill>
                <a:cs typeface="Arial" panose="020B0604020202020204" pitchFamily="34" charset="0"/>
              </a:rPr>
              <a:t>Exemplo</a:t>
            </a:r>
            <a:r>
              <a:rPr lang="en-US" altLang="pt-BR" sz="2400" dirty="0">
                <a:solidFill>
                  <a:srgbClr val="000000"/>
                </a:solidFill>
                <a:cs typeface="Arial" panose="020B0604020202020204" pitchFamily="34" charset="0"/>
              </a:rPr>
              <a:t>:</a:t>
            </a:r>
          </a:p>
          <a:p>
            <a:pPr>
              <a:spcBef>
                <a:spcPct val="0"/>
              </a:spcBef>
              <a:buNone/>
            </a:pPr>
            <a:r>
              <a:rPr lang="pt-BR" sz="1600" dirty="0" err="1">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DataMaior</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document.all.dtInicial.value</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p>
          <a:p>
            <a:pPr>
              <a:spcBef>
                <a:spcPct val="0"/>
              </a:spcBef>
              <a:buNone/>
            </a:pP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document.all.dtFinal.value</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 ){</a:t>
            </a:r>
          </a:p>
          <a:p>
            <a:pPr>
              <a:spcBef>
                <a:spcPct val="0"/>
              </a:spcBef>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alert</a:t>
            </a:r>
            <a:r>
              <a:rPr lang="pt-BR" sz="1600" dirty="0">
                <a:latin typeface="Courier New" panose="02070309020205020404" pitchFamily="49" charset="0"/>
                <a:cs typeface="Courier New" panose="02070309020205020404" pitchFamily="49" charset="0"/>
              </a:rPr>
              <a:t>( "Data inicial maior que data final" );</a:t>
            </a:r>
          </a:p>
          <a:p>
            <a:pPr>
              <a:spcBef>
                <a:spcPct val="0"/>
              </a:spcBef>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document.all.dtInicial.select</a:t>
            </a:r>
            <a:r>
              <a:rPr lang="pt-BR" sz="1600" dirty="0">
                <a:latin typeface="Courier New" panose="02070309020205020404" pitchFamily="49" charset="0"/>
                <a:cs typeface="Courier New" panose="02070309020205020404" pitchFamily="49" charset="0"/>
              </a:rPr>
              <a:t>();</a:t>
            </a:r>
          </a:p>
          <a:p>
            <a:pPr>
              <a:spcBef>
                <a:spcPct val="0"/>
              </a:spcBef>
              <a:buNone/>
            </a:pP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return</a:t>
            </a:r>
            <a:r>
              <a:rPr lang="pt-BR" sz="1600" dirty="0" smtClean="0">
                <a:latin typeface="Courier New" panose="02070309020205020404" pitchFamily="49" charset="0"/>
                <a:cs typeface="Courier New" panose="02070309020205020404" pitchFamily="49" charset="0"/>
              </a:rPr>
              <a:t> </a:t>
            </a:r>
            <a:r>
              <a:rPr lang="pt-BR" sz="1600" dirty="0">
                <a:latin typeface="Courier New" panose="02070309020205020404" pitchFamily="49" charset="0"/>
                <a:cs typeface="Courier New" panose="02070309020205020404" pitchFamily="49" charset="0"/>
              </a:rPr>
              <a:t>false;</a:t>
            </a:r>
          </a:p>
          <a:p>
            <a:pPr marL="0" indent="0">
              <a:buNone/>
            </a:pPr>
            <a:r>
              <a:rPr lang="pt-BR" sz="1600" dirty="0" smtClean="0">
                <a:latin typeface="Courier New" panose="02070309020205020404" pitchFamily="49" charset="0"/>
                <a:cs typeface="Courier New" panose="02070309020205020404" pitchFamily="49" charset="0"/>
              </a:rPr>
              <a:t>}</a:t>
            </a:r>
          </a:p>
          <a:p>
            <a:pPr marL="0" indent="0">
              <a:buNone/>
            </a:pPr>
            <a:endParaRPr lang="pt-BR" sz="1800" dirty="0"/>
          </a:p>
          <a:p>
            <a:pPr marL="0" indent="0">
              <a:buNone/>
            </a:pPr>
            <a:r>
              <a:rPr lang="pt-BR" sz="2200" dirty="0"/>
              <a:t>Onde: 	</a:t>
            </a:r>
          </a:p>
          <a:p>
            <a:pPr lvl="0"/>
            <a:r>
              <a:rPr lang="pt-BR" sz="2200" b="1" dirty="0" err="1"/>
              <a:t>document.all.dtInicial.value</a:t>
            </a:r>
            <a:r>
              <a:rPr lang="pt-BR" sz="2200" b="1" dirty="0"/>
              <a:t>: </a:t>
            </a:r>
            <a:r>
              <a:rPr lang="pt-BR" sz="2200" dirty="0" smtClean="0"/>
              <a:t>primeiro campo;</a:t>
            </a:r>
            <a:endParaRPr lang="pt-BR" sz="2200" dirty="0"/>
          </a:p>
          <a:p>
            <a:r>
              <a:rPr lang="pt-BR" sz="2200" b="1" dirty="0" err="1"/>
              <a:t>document.all.dtFinal.value</a:t>
            </a:r>
            <a:r>
              <a:rPr lang="pt-BR" sz="2200" b="1" dirty="0"/>
              <a:t>:</a:t>
            </a:r>
            <a:r>
              <a:rPr lang="pt-BR" sz="2200" dirty="0"/>
              <a:t> </a:t>
            </a:r>
            <a:r>
              <a:rPr lang="pt-BR" sz="2200" dirty="0" smtClean="0"/>
              <a:t>segundo campo.</a:t>
            </a:r>
            <a:endParaRPr lang="pt-BR" sz="2200" dirty="0"/>
          </a:p>
        </p:txBody>
      </p:sp>
    </p:spTree>
    <p:custDataLst>
      <p:tags r:id="rId1"/>
    </p:custDataLst>
    <p:extLst>
      <p:ext uri="{BB962C8B-B14F-4D97-AF65-F5344CB8AC3E}">
        <p14:creationId xmlns:p14="http://schemas.microsoft.com/office/powerpoint/2010/main" val="2738062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eaLnBrk="1" hangingPunct="1">
              <a:spcBef>
                <a:spcPct val="0"/>
              </a:spcBef>
              <a:buClrTx/>
              <a:buFont typeface="Wingdings" panose="05000000000000000000" pitchFamily="2" charset="2"/>
              <a:buNone/>
            </a:pPr>
            <a:r>
              <a:rPr lang="pt-BR" altLang="pt-BR" sz="1600" dirty="0">
                <a:solidFill>
                  <a:srgbClr val="E87A25"/>
                </a:solidFill>
                <a:latin typeface="Courier New" panose="02070309020205020404" pitchFamily="49" charset="0"/>
                <a:cs typeface="Courier New" panose="02070309020205020404" pitchFamily="49" charset="0"/>
              </a:rPr>
              <a:t>*&gt; Comentário em COBOL</a:t>
            </a:r>
            <a:endParaRPr lang="pt-BR" altLang="pt-BR" sz="1600" dirty="0">
              <a:solidFill>
                <a:srgbClr val="E87A25"/>
              </a:solidFill>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Courier New" panose="02070309020205020404" pitchFamily="49" charset="0"/>
              </a:rPr>
              <a:t> </a:t>
            </a:r>
            <a:r>
              <a:rPr lang="en-US" altLang="pt-BR" sz="1600" dirty="0" smtClean="0">
                <a:latin typeface="Courier New" panose="02070309020205020404" pitchFamily="49" charset="0"/>
                <a:cs typeface="Courier New" panose="02070309020205020404" pitchFamily="49" charset="0"/>
              </a:rPr>
              <a:t>copy </a:t>
            </a:r>
            <a:r>
              <a:rPr lang="en-US" altLang="pt-BR" sz="1600" dirty="0">
                <a:latin typeface="Courier New" panose="02070309020205020404" pitchFamily="49" charset="0"/>
                <a:cs typeface="Courier New" panose="02070309020205020404" pitchFamily="49" charset="0"/>
              </a:rPr>
              <a:t>PCS00400.CPY.                    *&gt; Notas</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smtClean="0">
                <a:latin typeface="Courier New" panose="02070309020205020404" pitchFamily="49" charset="0"/>
                <a:cs typeface="Courier New" panose="02070309020205020404" pitchFamily="49" charset="0"/>
              </a:rPr>
              <a:t> copy </a:t>
            </a:r>
            <a:r>
              <a:rPr lang="en-US" altLang="pt-BR" sz="1600" dirty="0">
                <a:latin typeface="Courier New" panose="02070309020205020404" pitchFamily="49" charset="0"/>
                <a:cs typeface="Courier New" panose="02070309020205020404" pitchFamily="49" charset="0"/>
              </a:rPr>
              <a:t>PCS00700.CPY.                    *&gt; Pedidos		</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pt-PT" altLang="pt-BR" sz="1600" dirty="0" smtClean="0">
                <a:latin typeface="Courier New" panose="02070309020205020404" pitchFamily="49" charset="0"/>
                <a:cs typeface="Courier New" panose="02070309020205020404" pitchFamily="49" charset="0"/>
              </a:rPr>
              <a:t> copy </a:t>
            </a:r>
            <a:r>
              <a:rPr lang="pt-PT" altLang="pt-BR" sz="1600" dirty="0">
                <a:latin typeface="Courier New" panose="02070309020205020404" pitchFamily="49" charset="0"/>
                <a:cs typeface="Courier New" panose="02070309020205020404" pitchFamily="49" charset="0"/>
              </a:rPr>
              <a:t>PCSI00400.CPY.                   *&gt; Índice de Notas	</a:t>
            </a:r>
          </a:p>
          <a:p>
            <a:pPr eaLnBrk="1" hangingPunct="1">
              <a:spcBef>
                <a:spcPct val="0"/>
              </a:spcBef>
              <a:buClrTx/>
              <a:buFont typeface="Wingdings" panose="05000000000000000000" pitchFamily="2" charset="2"/>
              <a:buNone/>
            </a:pPr>
            <a:endParaRPr lang="pt-PT" altLang="pt-BR" sz="1600" dirty="0" smtClean="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endParaRPr lang="pt-PT" altLang="pt-BR" sz="1600" dirty="0" smtClean="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endParaRPr lang="pt-PT" altLang="pt-BR" sz="1600" dirty="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r>
              <a:rPr lang="en-US" altLang="pt-BR" sz="1600" dirty="0" smtClean="0">
                <a:latin typeface="Courier New" panose="02070309020205020404" pitchFamily="49" charset="0"/>
                <a:cs typeface="Courier New" panose="02070309020205020404" pitchFamily="49" charset="0"/>
              </a:rPr>
              <a:t> </a:t>
            </a:r>
            <a:r>
              <a:rPr lang="en-US" altLang="pt-BR" sz="1600" dirty="0">
                <a:latin typeface="Courier New" panose="02070309020205020404" pitchFamily="49" charset="0"/>
                <a:cs typeface="Courier New" panose="02070309020205020404" pitchFamily="49" charset="0"/>
              </a:rPr>
              <a:t>perform 9000-abrir-i-pd00400</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Courier New" panose="02070309020205020404" pitchFamily="49" charset="0"/>
              </a:rPr>
              <a:t> perform 9000-abrir-i-pd00700</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perform 9000-abrir-i-pdi00400.</a:t>
            </a:r>
            <a:r>
              <a:rPr lang="pt-BR" altLang="pt-BR" sz="1600" dirty="0">
                <a:latin typeface="Courier New" panose="02070309020205020404" pitchFamily="49" charset="0"/>
                <a:cs typeface="Courier New" panose="02070309020205020404" pitchFamily="49" charset="0"/>
              </a:rPr>
              <a:t> </a:t>
            </a:r>
          </a:p>
          <a:p>
            <a:pPr eaLnBrk="1" hangingPunct="1">
              <a:spcBef>
                <a:spcPct val="0"/>
              </a:spcBef>
              <a:buClrTx/>
              <a:buFont typeface="Wingdings" panose="05000000000000000000" pitchFamily="2" charset="2"/>
              <a:buNone/>
            </a:pPr>
            <a:endParaRPr lang="pt-BR" altLang="pt-BR" sz="1600" dirty="0" smtClean="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endParaRPr lang="pt-BR" altLang="pt-BR" sz="1600" dirty="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endParaRPr lang="pt-BR" altLang="pt-BR" sz="1600" dirty="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Courier New" panose="02070309020205020404" pitchFamily="49" charset="0"/>
              </a:rPr>
              <a:t> close pd00400</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Courier New" panose="02070309020205020404" pitchFamily="49" charset="0"/>
              </a:rPr>
              <a:t> close pd00700</a:t>
            </a:r>
            <a:endParaRPr lang="pt-BR" altLang="pt-BR" sz="1600" dirty="0">
              <a:latin typeface="Courier New" panose="02070309020205020404" pitchFamily="49" charset="0"/>
              <a:cs typeface="Times New Roman" panose="02020603050405020304" pitchFamily="18"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Times New Roman" panose="02020603050405020304" pitchFamily="18" charset="0"/>
              </a:rPr>
              <a:t> close pdi00400</a:t>
            </a:r>
            <a:r>
              <a:rPr lang="pt-BR" altLang="pt-BR" sz="1600" dirty="0">
                <a:latin typeface="Courier New" panose="02070309020205020404" pitchFamily="49" charset="0"/>
                <a:cs typeface="Courier New" panose="02070309020205020404" pitchFamily="49" charset="0"/>
              </a:rPr>
              <a:t> </a:t>
            </a:r>
          </a:p>
          <a:p>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
        <p:nvSpPr>
          <p:cNvPr id="2" name="Texto explicativo retangular com cantos arredondados 1"/>
          <p:cNvSpPr/>
          <p:nvPr/>
        </p:nvSpPr>
        <p:spPr>
          <a:xfrm>
            <a:off x="3563888" y="2083523"/>
            <a:ext cx="1675794" cy="332801"/>
          </a:xfrm>
          <a:prstGeom prst="wedgeRoundRectCallout">
            <a:avLst>
              <a:gd name="adj1" fmla="val -61819"/>
              <a:gd name="adj2" fmla="val -111326"/>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Ordem crescente</a:t>
            </a:r>
            <a:endParaRPr lang="pt-BR" sz="1400" b="1" dirty="0">
              <a:solidFill>
                <a:schemeClr val="tx1"/>
              </a:solidFill>
            </a:endParaRPr>
          </a:p>
        </p:txBody>
      </p:sp>
      <p:sp>
        <p:nvSpPr>
          <p:cNvPr id="10" name="Texto explicativo retangular com cantos arredondados 9"/>
          <p:cNvSpPr/>
          <p:nvPr/>
        </p:nvSpPr>
        <p:spPr>
          <a:xfrm>
            <a:off x="5216916" y="3821048"/>
            <a:ext cx="1675794" cy="332801"/>
          </a:xfrm>
          <a:prstGeom prst="wedgeRoundRectCallout">
            <a:avLst>
              <a:gd name="adj1" fmla="val -81220"/>
              <a:gd name="adj2" fmla="val -13574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Ordem crescente</a:t>
            </a:r>
            <a:endParaRPr lang="pt-BR" sz="1400" b="1" dirty="0">
              <a:solidFill>
                <a:schemeClr val="tx1"/>
              </a:solidFill>
            </a:endParaRPr>
          </a:p>
        </p:txBody>
      </p:sp>
      <p:sp>
        <p:nvSpPr>
          <p:cNvPr id="11" name="Texto explicativo retangular com cantos arredondados 10"/>
          <p:cNvSpPr/>
          <p:nvPr/>
        </p:nvSpPr>
        <p:spPr>
          <a:xfrm>
            <a:off x="3203848" y="4869160"/>
            <a:ext cx="1675794" cy="332801"/>
          </a:xfrm>
          <a:prstGeom prst="wedgeRoundRectCallout">
            <a:avLst>
              <a:gd name="adj1" fmla="val -81220"/>
              <a:gd name="adj2" fmla="val -93009"/>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Ordem crescente</a:t>
            </a:r>
            <a:endParaRPr lang="pt-BR" sz="1400" b="1" dirty="0">
              <a:solidFill>
                <a:schemeClr val="tx1"/>
              </a:solidFill>
            </a:endParaRPr>
          </a:p>
        </p:txBody>
      </p:sp>
      <p:sp>
        <p:nvSpPr>
          <p:cNvPr id="12" name="Texto explicativo retangular com cantos arredondados 11"/>
          <p:cNvSpPr/>
          <p:nvPr/>
        </p:nvSpPr>
        <p:spPr>
          <a:xfrm>
            <a:off x="5861555" y="2731595"/>
            <a:ext cx="1675794" cy="332801"/>
          </a:xfrm>
          <a:prstGeom prst="wedgeRoundRectCallout">
            <a:avLst>
              <a:gd name="adj1" fmla="val -56969"/>
              <a:gd name="adj2" fmla="val -209018"/>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Coluna 52</a:t>
            </a:r>
          </a:p>
        </p:txBody>
      </p:sp>
    </p:spTree>
    <p:custDataLst>
      <p:tags r:id="rId1"/>
    </p:custDataLst>
    <p:extLst>
      <p:ext uri="{BB962C8B-B14F-4D97-AF65-F5344CB8AC3E}">
        <p14:creationId xmlns:p14="http://schemas.microsoft.com/office/powerpoint/2010/main" val="31205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Disabled</a:t>
            </a:r>
            <a:r>
              <a:rPr lang="pt-BR" i="1" dirty="0" smtClean="0"/>
              <a:t>()</a:t>
            </a:r>
            <a:endParaRPr lang="pt-BR" i="1" dirty="0"/>
          </a:p>
        </p:txBody>
      </p:sp>
      <p:sp>
        <p:nvSpPr>
          <p:cNvPr id="11" name="Espaço Reservado para Conteúdo 10"/>
          <p:cNvSpPr>
            <a:spLocks noGrp="1"/>
          </p:cNvSpPr>
          <p:nvPr>
            <p:ph sz="quarter" idx="11"/>
          </p:nvPr>
        </p:nvSpPr>
        <p:spPr>
          <a:xfrm>
            <a:off x="838200" y="1484784"/>
            <a:ext cx="7766248" cy="4495800"/>
          </a:xfrm>
        </p:spPr>
        <p:txBody>
          <a:bodyPr/>
          <a:lstStyle/>
          <a:p>
            <a:pPr marL="0" indent="0" algn="just">
              <a:buNone/>
            </a:pPr>
            <a:r>
              <a:rPr lang="pt-BR" altLang="pt-BR" sz="2200" dirty="0">
                <a:cs typeface="Times New Roman" panose="02020603050405020304" pitchFamily="18" charset="0"/>
              </a:rPr>
              <a:t>Esta função tem como propósito habilitar/desabilitar um ou mais campos. A classe dos campos também é alterada, dependendo do tipo de objeto.</a:t>
            </a:r>
            <a:r>
              <a:rPr lang="pt-BR" altLang="pt-BR" sz="2200" dirty="0"/>
              <a:t> </a:t>
            </a:r>
            <a:endParaRPr lang="pt-BR" altLang="pt-BR" sz="2200" dirty="0" smtClean="0"/>
          </a:p>
          <a:p>
            <a:pPr marL="0" indent="0" algn="just">
              <a:buNone/>
            </a:pPr>
            <a:endParaRPr lang="pt-BR" altLang="pt-BR" sz="2200" dirty="0"/>
          </a:p>
          <a:p>
            <a:pPr algn="just">
              <a:buFont typeface="Wingdings" panose="05000000000000000000" pitchFamily="2" charset="2"/>
              <a:buNone/>
            </a:pPr>
            <a:endParaRPr lang="pt-BR" altLang="pt-BR" sz="1800" dirty="0"/>
          </a:p>
          <a:p>
            <a:pPr algn="just" eaLnBrk="1" hangingPunct="1">
              <a:spcBef>
                <a:spcPct val="0"/>
              </a:spcBef>
              <a:buClrTx/>
              <a:buFont typeface="Wingdings" panose="05000000000000000000" pitchFamily="2" charset="2"/>
              <a:buNone/>
            </a:pPr>
            <a:r>
              <a:rPr lang="en-US" altLang="pt-BR" sz="2200" b="1" dirty="0" err="1">
                <a:solidFill>
                  <a:srgbClr val="000000"/>
                </a:solidFill>
                <a:cs typeface="Arial" panose="020B0604020202020204" pitchFamily="34" charset="0"/>
              </a:rPr>
              <a:t>Sintaxe</a:t>
            </a:r>
            <a:r>
              <a:rPr lang="en-US" altLang="pt-BR" sz="2200" b="1" dirty="0">
                <a:solidFill>
                  <a:srgbClr val="000000"/>
                </a:solidFill>
                <a:cs typeface="Arial" panose="020B0604020202020204" pitchFamily="34" charset="0"/>
              </a:rPr>
              <a:t>:</a:t>
            </a:r>
            <a:endParaRPr lang="pt-BR" altLang="pt-BR" sz="2200" b="1" dirty="0">
              <a:solidFill>
                <a:srgbClr val="000000"/>
              </a:solidFill>
              <a:cs typeface="Times New Roman" panose="02020603050405020304" pitchFamily="18" charset="0"/>
            </a:endParaRPr>
          </a:p>
          <a:p>
            <a:pPr algn="just" eaLnBrk="1" hangingPunct="1">
              <a:spcBef>
                <a:spcPct val="0"/>
              </a:spcBef>
              <a:buClrTx/>
              <a:buFont typeface="Wingdings" panose="05000000000000000000" pitchFamily="2" charset="2"/>
              <a:buNone/>
            </a:pPr>
            <a:r>
              <a:rPr lang="en-US" altLang="pt-BR" sz="1600" dirty="0" smtClean="0">
                <a:latin typeface="Courier New" panose="02070309020205020404" pitchFamily="49" charset="0"/>
                <a:cs typeface="Courier New" panose="02070309020205020404" pitchFamily="49" charset="0"/>
              </a:rPr>
              <a:t>Disabled</a:t>
            </a:r>
            <a:r>
              <a:rPr lang="en-US" altLang="pt-BR" sz="1600" dirty="0">
                <a:latin typeface="Courier New" panose="02070309020205020404" pitchFamily="49" charset="0"/>
                <a:cs typeface="Courier New" panose="02070309020205020404" pitchFamily="49" charset="0"/>
              </a:rPr>
              <a:t>( </a:t>
            </a:r>
            <a:r>
              <a:rPr lang="en-US" altLang="pt-BR" sz="1600" dirty="0" err="1">
                <a:latin typeface="Courier New" panose="02070309020205020404" pitchFamily="49" charset="0"/>
                <a:cs typeface="Courier New" panose="02070309020205020404" pitchFamily="49" charset="0"/>
              </a:rPr>
              <a:t>propriedade</a:t>
            </a:r>
            <a:r>
              <a:rPr lang="en-US" altLang="pt-BR" sz="1600" dirty="0">
                <a:latin typeface="Courier New" panose="02070309020205020404" pitchFamily="49" charset="0"/>
                <a:cs typeface="Courier New" panose="02070309020205020404" pitchFamily="49" charset="0"/>
              </a:rPr>
              <a:t>, status );</a:t>
            </a:r>
            <a:endParaRPr lang="pt-BR" altLang="pt-BR" sz="16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1800" dirty="0">
                <a:cs typeface="Times New Roman" panose="02020603050405020304" pitchFamily="18" charset="0"/>
              </a:rPr>
              <a:t> </a:t>
            </a:r>
            <a:endParaRPr lang="pt-BR" altLang="pt-BR" sz="1800" dirty="0" smtClean="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r>
              <a:rPr lang="pt-BR" altLang="pt-BR" sz="2200" dirty="0">
                <a:cs typeface="Arial" panose="020B0604020202020204" pitchFamily="34" charset="0"/>
              </a:rPr>
              <a:t>Onde:</a:t>
            </a:r>
          </a:p>
          <a:p>
            <a:pPr algn="just"/>
            <a:r>
              <a:rPr lang="pt-BR" altLang="pt-BR" sz="2200" b="1" dirty="0">
                <a:cs typeface="Arial" panose="020B0604020202020204" pitchFamily="34" charset="0"/>
              </a:rPr>
              <a:t>propriedade: </a:t>
            </a:r>
            <a:r>
              <a:rPr lang="pt-BR" altLang="pt-BR" sz="2200" dirty="0">
                <a:cs typeface="Arial" panose="020B0604020202020204" pitchFamily="34" charset="0"/>
              </a:rPr>
              <a:t>nome da propriedade dada ao objeto;</a:t>
            </a:r>
          </a:p>
          <a:p>
            <a:pPr algn="just"/>
            <a:r>
              <a:rPr lang="pt-BR" altLang="pt-BR" sz="2200" b="1" dirty="0">
                <a:cs typeface="Times New Roman" panose="02020603050405020304" pitchFamily="18" charset="0"/>
              </a:rPr>
              <a:t>status: </a:t>
            </a:r>
            <a:r>
              <a:rPr lang="pt-BR" altLang="pt-BR" sz="2200" dirty="0">
                <a:cs typeface="Times New Roman" panose="02020603050405020304" pitchFamily="18" charset="0"/>
              </a:rPr>
              <a:t>habilitado (</a:t>
            </a:r>
            <a:r>
              <a:rPr lang="pt-BR" altLang="pt-BR" sz="2200" i="1" dirty="0">
                <a:cs typeface="Times New Roman" panose="02020603050405020304" pitchFamily="18" charset="0"/>
              </a:rPr>
              <a:t>false</a:t>
            </a:r>
            <a:r>
              <a:rPr lang="pt-BR" altLang="pt-BR" sz="2200" dirty="0">
                <a:cs typeface="Times New Roman" panose="02020603050405020304" pitchFamily="18" charset="0"/>
              </a:rPr>
              <a:t>) ou desabilitado (</a:t>
            </a:r>
            <a:r>
              <a:rPr lang="pt-BR" altLang="pt-BR" sz="2200" i="1" dirty="0" err="1">
                <a:cs typeface="Times New Roman" panose="02020603050405020304" pitchFamily="18" charset="0"/>
              </a:rPr>
              <a:t>true</a:t>
            </a:r>
            <a:r>
              <a:rPr lang="pt-BR" altLang="pt-BR" sz="2200" dirty="0">
                <a:cs typeface="Times New Roman" panose="02020603050405020304" pitchFamily="18" charset="0"/>
              </a:rPr>
              <a:t>).</a:t>
            </a:r>
            <a:r>
              <a:rPr lang="pt-BR" altLang="pt-BR" sz="2200" dirty="0"/>
              <a:t> </a:t>
            </a:r>
            <a:endParaRPr lang="en-US" altLang="pt-BR" sz="2200" dirty="0"/>
          </a:p>
          <a:p>
            <a:pPr marL="0" indent="0">
              <a:buNone/>
            </a:pPr>
            <a:endParaRPr lang="pt-BR" altLang="pt-BR" sz="18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4090505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algn="just" eaLnBrk="1" hangingPunct="1">
              <a:spcBef>
                <a:spcPct val="0"/>
              </a:spcBef>
              <a:buClrTx/>
              <a:buFont typeface="Wingdings" panose="05000000000000000000" pitchFamily="2" charset="2"/>
              <a:buNone/>
            </a:pPr>
            <a:r>
              <a:rPr lang="pt-BR" altLang="pt-BR" sz="2200" dirty="0">
                <a:cs typeface="Arial" panose="020B0604020202020204" pitchFamily="34" charset="0"/>
              </a:rPr>
              <a:t>No HTML:</a:t>
            </a:r>
            <a:endParaRPr lang="pt-BR" altLang="pt-BR" sz="2200" dirty="0">
              <a:cs typeface="Courier New" panose="02070309020205020404" pitchFamily="49"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Courier New" panose="02070309020205020404" pitchFamily="49" charset="0"/>
              </a:rPr>
              <a:t>&lt;INPUT type=text name=cdCampo1 </a:t>
            </a:r>
            <a:r>
              <a:rPr lang="en-US" altLang="pt-BR" sz="1600" dirty="0" err="1">
                <a:latin typeface="Courier New" panose="02070309020205020404" pitchFamily="49" charset="0"/>
                <a:cs typeface="Courier New" panose="02070309020205020404" pitchFamily="49" charset="0"/>
              </a:rPr>
              <a:t>bloco</a:t>
            </a:r>
            <a:r>
              <a:rPr lang="en-US" altLang="pt-BR" sz="1600" dirty="0">
                <a:latin typeface="Courier New" panose="02070309020205020404" pitchFamily="49" charset="0"/>
                <a:cs typeface="Courier New" panose="02070309020205020404" pitchFamily="49" charset="0"/>
              </a:rPr>
              <a:t>=1&gt;</a:t>
            </a:r>
            <a:endParaRPr lang="pt-BR" altLang="pt-BR" sz="1600" dirty="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Courier New" panose="02070309020205020404" pitchFamily="49" charset="0"/>
              </a:rPr>
              <a:t>&lt;INPUT type=text name=cdCampo2 </a:t>
            </a:r>
            <a:r>
              <a:rPr lang="en-US" altLang="pt-BR" sz="1600" dirty="0" err="1">
                <a:latin typeface="Courier New" panose="02070309020205020404" pitchFamily="49" charset="0"/>
                <a:cs typeface="Courier New" panose="02070309020205020404" pitchFamily="49" charset="0"/>
              </a:rPr>
              <a:t>bloco</a:t>
            </a:r>
            <a:r>
              <a:rPr lang="en-US" altLang="pt-BR" sz="1600" dirty="0">
                <a:latin typeface="Courier New" panose="02070309020205020404" pitchFamily="49" charset="0"/>
                <a:cs typeface="Courier New" panose="02070309020205020404" pitchFamily="49" charset="0"/>
              </a:rPr>
              <a:t>=1&gt;</a:t>
            </a:r>
            <a:endParaRPr lang="pt-BR" altLang="pt-BR" sz="1600" dirty="0">
              <a:latin typeface="Courier New" panose="02070309020205020404" pitchFamily="49" charset="0"/>
              <a:cs typeface="Courier New" panose="02070309020205020404" pitchFamily="49" charset="0"/>
            </a:endParaRPr>
          </a:p>
          <a:p>
            <a:endParaRPr lang="pt-BR" altLang="pt-BR" sz="1600" dirty="0" smtClean="0">
              <a:latin typeface="Courier New" panose="02070309020205020404" pitchFamily="49" charset="0"/>
              <a:cs typeface="Courier New" panose="02070309020205020404" pitchFamily="49" charset="0"/>
            </a:endParaRPr>
          </a:p>
          <a:p>
            <a:endParaRPr lang="pt-BR" altLang="pt-BR" sz="1600" dirty="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r>
              <a:rPr lang="pt-BR" altLang="pt-BR" sz="2200" dirty="0">
                <a:cs typeface="Arial" panose="020B0604020202020204" pitchFamily="34" charset="0"/>
              </a:rPr>
              <a:t>No </a:t>
            </a:r>
            <a:r>
              <a:rPr lang="pt-BR" altLang="pt-BR" sz="2200" dirty="0" err="1">
                <a:cs typeface="Arial" panose="020B0604020202020204" pitchFamily="34" charset="0"/>
              </a:rPr>
              <a:t>JavaScript</a:t>
            </a:r>
            <a:r>
              <a:rPr lang="pt-BR" altLang="pt-BR" sz="2200" dirty="0">
                <a:cs typeface="Arial" panose="020B0604020202020204" pitchFamily="34" charset="0"/>
              </a:rPr>
              <a:t>:</a:t>
            </a:r>
            <a:endParaRPr lang="pt-BR" altLang="pt-BR" sz="2200" dirty="0">
              <a:cs typeface="Courier New" panose="02070309020205020404" pitchFamily="49" charset="0"/>
            </a:endParaRPr>
          </a:p>
          <a:p>
            <a:pPr>
              <a:spcBef>
                <a:spcPct val="0"/>
              </a:spcBef>
              <a:buNone/>
            </a:pPr>
            <a:r>
              <a:rPr lang="pt-BR" altLang="pt-BR" sz="1600" dirty="0" err="1">
                <a:latin typeface="Courier New" panose="02070309020205020404" pitchFamily="49" charset="0"/>
                <a:cs typeface="Courier New" panose="02070309020205020404" pitchFamily="49" charset="0"/>
              </a:rPr>
              <a:t>Disabled</a:t>
            </a:r>
            <a:r>
              <a:rPr lang="pt-BR" altLang="pt-BR" sz="1600" dirty="0">
                <a:latin typeface="Courier New" panose="02070309020205020404" pitchFamily="49" charset="0"/>
                <a:cs typeface="Courier New" panose="02070309020205020404" pitchFamily="49" charset="0"/>
              </a:rPr>
              <a:t>( "bloco", </a:t>
            </a:r>
            <a:r>
              <a:rPr lang="pt-BR" altLang="pt-BR" sz="1600" dirty="0" err="1">
                <a:latin typeface="Courier New" panose="02070309020205020404" pitchFamily="49" charset="0"/>
                <a:cs typeface="Courier New" panose="02070309020205020404" pitchFamily="49" charset="0"/>
              </a:rPr>
              <a:t>true</a:t>
            </a:r>
            <a:r>
              <a:rPr lang="pt-BR" altLang="pt-BR" sz="1600" dirty="0">
                <a:latin typeface="Courier New" panose="02070309020205020404" pitchFamily="49" charset="0"/>
                <a:cs typeface="Courier New" panose="02070309020205020404" pitchFamily="49" charset="0"/>
              </a:rPr>
              <a:t> );    </a:t>
            </a:r>
            <a:r>
              <a:rPr lang="pt-BR" altLang="pt-BR" sz="1600" dirty="0">
                <a:solidFill>
                  <a:schemeClr val="accent6">
                    <a:lumMod val="75000"/>
                  </a:schemeClr>
                </a:solidFill>
                <a:latin typeface="Courier New" panose="02070309020205020404" pitchFamily="49" charset="0"/>
                <a:cs typeface="Courier New" panose="02070309020205020404" pitchFamily="49" charset="0"/>
              </a:rPr>
              <a:t>// Os campos ficarão</a:t>
            </a:r>
          </a:p>
          <a:p>
            <a:pPr>
              <a:spcBef>
                <a:spcPct val="0"/>
              </a:spcBef>
              <a:buNone/>
            </a:pPr>
            <a:r>
              <a:rPr lang="pt-BR" altLang="pt-BR" sz="1600" dirty="0">
                <a:solidFill>
                  <a:schemeClr val="accent6">
                    <a:lumMod val="75000"/>
                  </a:schemeClr>
                </a:solidFill>
                <a:latin typeface="Courier New" panose="02070309020205020404" pitchFamily="49" charset="0"/>
                <a:cs typeface="Courier New" panose="02070309020205020404" pitchFamily="49" charset="0"/>
              </a:rPr>
              <a:t>                            </a:t>
            </a:r>
            <a:r>
              <a:rPr lang="pt-BR" altLang="pt-BR" sz="1600" dirty="0" smtClean="0">
                <a:solidFill>
                  <a:schemeClr val="accent6">
                    <a:lumMod val="75000"/>
                  </a:schemeClr>
                </a:solidFill>
                <a:latin typeface="Courier New" panose="02070309020205020404" pitchFamily="49" charset="0"/>
                <a:cs typeface="Courier New" panose="02070309020205020404" pitchFamily="49" charset="0"/>
              </a:rPr>
              <a:t>  // desabilitados </a:t>
            </a:r>
            <a:r>
              <a:rPr lang="pt-BR" altLang="pt-BR" sz="1600" dirty="0">
                <a:solidFill>
                  <a:schemeClr val="accent6">
                    <a:lumMod val="75000"/>
                  </a:schemeClr>
                </a:solidFill>
                <a:latin typeface="Courier New" panose="02070309020205020404" pitchFamily="49" charset="0"/>
                <a:cs typeface="Courier New" panose="02070309020205020404" pitchFamily="49" charset="0"/>
              </a:rPr>
              <a:t>e com a     </a:t>
            </a:r>
          </a:p>
          <a:p>
            <a:pPr>
              <a:spcBef>
                <a:spcPct val="0"/>
              </a:spcBef>
              <a:buNone/>
            </a:pPr>
            <a:r>
              <a:rPr lang="pt-BR" altLang="pt-BR" sz="1600" dirty="0">
                <a:solidFill>
                  <a:schemeClr val="accent6">
                    <a:lumMod val="75000"/>
                  </a:schemeClr>
                </a:solidFill>
                <a:latin typeface="Courier New" panose="02070309020205020404" pitchFamily="49" charset="0"/>
                <a:cs typeface="Courier New" panose="02070309020205020404" pitchFamily="49" charset="0"/>
              </a:rPr>
              <a:t>                              // </a:t>
            </a:r>
            <a:r>
              <a:rPr lang="pt-BR" altLang="pt-BR" sz="1600" dirty="0" smtClean="0">
                <a:solidFill>
                  <a:schemeClr val="accent6">
                    <a:lumMod val="75000"/>
                  </a:schemeClr>
                </a:solidFill>
                <a:latin typeface="Courier New" panose="02070309020205020404" pitchFamily="49" charset="0"/>
                <a:cs typeface="Courier New" panose="02070309020205020404" pitchFamily="49" charset="0"/>
              </a:rPr>
              <a:t>classe </a:t>
            </a:r>
            <a:r>
              <a:rPr lang="en-US" altLang="pt-BR" sz="1600" dirty="0" smtClean="0">
                <a:solidFill>
                  <a:schemeClr val="accent6">
                    <a:lumMod val="75000"/>
                  </a:schemeClr>
                </a:solidFill>
                <a:latin typeface="Courier New" panose="02070309020205020404" pitchFamily="49" charset="0"/>
                <a:cs typeface="Courier New" panose="02070309020205020404" pitchFamily="49" charset="0"/>
              </a:rPr>
              <a:t>"</a:t>
            </a:r>
            <a:r>
              <a:rPr lang="pt-BR" altLang="pt-BR" sz="1600" dirty="0" err="1" smtClean="0">
                <a:solidFill>
                  <a:schemeClr val="accent6">
                    <a:lumMod val="75000"/>
                  </a:schemeClr>
                </a:solidFill>
                <a:latin typeface="Courier New" panose="02070309020205020404" pitchFamily="49" charset="0"/>
                <a:cs typeface="Courier New" panose="02070309020205020404" pitchFamily="49" charset="0"/>
              </a:rPr>
              <a:t>clsDisabled</a:t>
            </a:r>
            <a:r>
              <a:rPr lang="en-US" altLang="pt-BR" sz="1600" dirty="0">
                <a:solidFill>
                  <a:schemeClr val="accent6">
                    <a:lumMod val="75000"/>
                  </a:schemeClr>
                </a:solidFill>
                <a:latin typeface="Courier New" panose="02070309020205020404" pitchFamily="49" charset="0"/>
                <a:cs typeface="Courier New" panose="02070309020205020404" pitchFamily="49" charset="0"/>
              </a:rPr>
              <a:t>"</a:t>
            </a:r>
            <a:r>
              <a:rPr lang="pt-BR" altLang="pt-BR" sz="1600" dirty="0">
                <a:solidFill>
                  <a:schemeClr val="accent6">
                    <a:lumMod val="75000"/>
                  </a:schemeClr>
                </a:solidFill>
                <a:latin typeface="Courier New" panose="02070309020205020404" pitchFamily="49" charset="0"/>
                <a:cs typeface="Courier New" panose="02070309020205020404" pitchFamily="49" charset="0"/>
              </a:rPr>
              <a:t>.</a:t>
            </a:r>
          </a:p>
          <a:p>
            <a:pPr>
              <a:spcBef>
                <a:spcPct val="0"/>
              </a:spcBef>
              <a:buNone/>
            </a:pPr>
            <a:endParaRPr lang="pt-BR" altLang="pt-BR" sz="1600" dirty="0">
              <a:latin typeface="Courier New" panose="02070309020205020404" pitchFamily="49" charset="0"/>
              <a:cs typeface="Courier New" panose="02070309020205020404" pitchFamily="49" charset="0"/>
            </a:endParaRPr>
          </a:p>
          <a:p>
            <a:pPr>
              <a:spcBef>
                <a:spcPct val="0"/>
              </a:spcBef>
              <a:buNone/>
            </a:pPr>
            <a:r>
              <a:rPr lang="pt-BR" altLang="pt-BR" sz="1600" dirty="0" err="1">
                <a:latin typeface="Courier New" panose="02070309020205020404" pitchFamily="49" charset="0"/>
                <a:cs typeface="Courier New" panose="02070309020205020404" pitchFamily="49" charset="0"/>
              </a:rPr>
              <a:t>Disabled</a:t>
            </a:r>
            <a:r>
              <a:rPr lang="pt-BR" altLang="pt-BR" sz="1600" dirty="0">
                <a:latin typeface="Courier New" panose="02070309020205020404" pitchFamily="49" charset="0"/>
                <a:cs typeface="Courier New" panose="02070309020205020404" pitchFamily="49" charset="0"/>
              </a:rPr>
              <a:t>( "bloco", false );   </a:t>
            </a:r>
            <a:r>
              <a:rPr lang="pt-BR" altLang="pt-BR" sz="1600" dirty="0">
                <a:solidFill>
                  <a:schemeClr val="accent6">
                    <a:lumMod val="75000"/>
                  </a:schemeClr>
                </a:solidFill>
                <a:latin typeface="Courier New" panose="02070309020205020404" pitchFamily="49" charset="0"/>
                <a:cs typeface="Courier New" panose="02070309020205020404" pitchFamily="49" charset="0"/>
              </a:rPr>
              <a:t>// Os campos ficarão </a:t>
            </a:r>
          </a:p>
          <a:p>
            <a:pPr>
              <a:spcBef>
                <a:spcPct val="0"/>
              </a:spcBef>
              <a:buNone/>
            </a:pPr>
            <a:r>
              <a:rPr lang="pt-BR" altLang="pt-BR" sz="1600" dirty="0">
                <a:solidFill>
                  <a:schemeClr val="accent6">
                    <a:lumMod val="75000"/>
                  </a:schemeClr>
                </a:solidFill>
                <a:latin typeface="Courier New" panose="02070309020205020404" pitchFamily="49" charset="0"/>
                <a:cs typeface="Courier New" panose="02070309020205020404" pitchFamily="49" charset="0"/>
              </a:rPr>
              <a:t>                              // habilitados</a:t>
            </a:r>
          </a:p>
          <a:p>
            <a:pPr>
              <a:spcBef>
                <a:spcPct val="0"/>
              </a:spcBef>
              <a:buNone/>
            </a:pPr>
            <a:r>
              <a:rPr lang="pt-BR" altLang="pt-BR" sz="1600" dirty="0">
                <a:solidFill>
                  <a:schemeClr val="accent6">
                    <a:lumMod val="75000"/>
                  </a:schemeClr>
                </a:solidFill>
                <a:latin typeface="Courier New" panose="02070309020205020404" pitchFamily="49" charset="0"/>
                <a:cs typeface="Courier New" panose="02070309020205020404" pitchFamily="49" charset="0"/>
              </a:rPr>
              <a:t>                              // e com a classe </a:t>
            </a:r>
            <a:r>
              <a:rPr lang="en-US" altLang="pt-BR" sz="1600" dirty="0" smtClean="0">
                <a:solidFill>
                  <a:schemeClr val="accent6">
                    <a:lumMod val="75000"/>
                  </a:schemeClr>
                </a:solidFill>
                <a:latin typeface="Courier New" panose="02070309020205020404" pitchFamily="49" charset="0"/>
                <a:cs typeface="Courier New" panose="02070309020205020404" pitchFamily="49" charset="0"/>
              </a:rPr>
              <a:t>"</a:t>
            </a:r>
            <a:r>
              <a:rPr lang="pt-BR" altLang="pt-BR" sz="1600" dirty="0">
                <a:solidFill>
                  <a:schemeClr val="accent6">
                    <a:lumMod val="75000"/>
                  </a:schemeClr>
                </a:solidFill>
                <a:latin typeface="Courier New" panose="02070309020205020404" pitchFamily="49" charset="0"/>
                <a:cs typeface="Courier New" panose="02070309020205020404" pitchFamily="49" charset="0"/>
              </a:rPr>
              <a:t>campo</a:t>
            </a:r>
            <a:r>
              <a:rPr lang="en-US" altLang="pt-BR" sz="1600" dirty="0">
                <a:solidFill>
                  <a:schemeClr val="accent6">
                    <a:lumMod val="75000"/>
                  </a:schemeClr>
                </a:solidFill>
                <a:latin typeface="Courier New" panose="02070309020205020404" pitchFamily="49" charset="0"/>
                <a:cs typeface="Courier New" panose="02070309020205020404" pitchFamily="49" charset="0"/>
              </a:rPr>
              <a:t>"</a:t>
            </a:r>
            <a:r>
              <a:rPr lang="pt-BR" altLang="pt-BR" sz="1600" dirty="0">
                <a:solidFill>
                  <a:schemeClr val="accent6">
                    <a:lumMod val="75000"/>
                  </a:schemeClr>
                </a:solidFill>
                <a:latin typeface="Courier New" panose="02070309020205020404" pitchFamily="49" charset="0"/>
                <a:cs typeface="Courier New" panose="02070309020205020404" pitchFamily="49" charset="0"/>
              </a:rPr>
              <a:t>.</a:t>
            </a:r>
          </a:p>
          <a:p>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Tree>
    <p:custDataLst>
      <p:tags r:id="rId1"/>
    </p:custDataLst>
    <p:extLst>
      <p:ext uri="{BB962C8B-B14F-4D97-AF65-F5344CB8AC3E}">
        <p14:creationId xmlns:p14="http://schemas.microsoft.com/office/powerpoint/2010/main" val="32967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marL="0" indent="0" algn="just">
              <a:buNone/>
            </a:pPr>
            <a:r>
              <a:rPr lang="pt-BR" altLang="pt-BR" sz="2200" dirty="0">
                <a:cs typeface="Times New Roman" panose="02020603050405020304" pitchFamily="18" charset="0"/>
              </a:rPr>
              <a:t>Quando for necessário habilitar/desabilitar mais de um bloco de campos, deve-se utilizar um </a:t>
            </a:r>
            <a:r>
              <a:rPr lang="pt-BR" altLang="pt-BR" sz="2200" i="1" dirty="0" err="1">
                <a:cs typeface="Times New Roman" panose="02020603050405020304" pitchFamily="18" charset="0"/>
              </a:rPr>
              <a:t>array</a:t>
            </a:r>
            <a:r>
              <a:rPr lang="pt-BR" altLang="pt-BR" sz="2200" dirty="0">
                <a:cs typeface="Times New Roman" panose="02020603050405020304" pitchFamily="18" charset="0"/>
              </a:rPr>
              <a:t> de parâmetros, conforme demonstrado a seguir.</a:t>
            </a:r>
            <a:r>
              <a:rPr lang="pt-BR" altLang="pt-BR" sz="2200" dirty="0"/>
              <a:t> </a:t>
            </a:r>
          </a:p>
          <a:p>
            <a:pPr algn="just" eaLnBrk="1" hangingPunct="1">
              <a:spcBef>
                <a:spcPct val="0"/>
              </a:spcBef>
              <a:buClrTx/>
              <a:buFont typeface="Wingdings" panose="05000000000000000000" pitchFamily="2" charset="2"/>
              <a:buNone/>
            </a:pPr>
            <a:endParaRPr lang="pt-BR" altLang="pt-BR" sz="2000" dirty="0"/>
          </a:p>
          <a:p>
            <a:pPr algn="just" eaLnBrk="1" hangingPunct="1">
              <a:spcBef>
                <a:spcPct val="0"/>
              </a:spcBef>
              <a:buClrTx/>
              <a:buFont typeface="Wingdings" panose="05000000000000000000" pitchFamily="2" charset="2"/>
              <a:buNone/>
            </a:pPr>
            <a:endParaRPr lang="en-US" altLang="pt-BR" sz="1800" dirty="0">
              <a:solidFill>
                <a:srgbClr val="000000"/>
              </a:solidFill>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b="1" dirty="0" smtClean="0">
                <a:latin typeface="Calibri" charset="0"/>
              </a:rPr>
              <a:t>OBSERVAÇÃO</a:t>
            </a:r>
            <a:endParaRPr lang="pt-BR" sz="3200" b="1" dirty="0"/>
          </a:p>
        </p:txBody>
      </p:sp>
    </p:spTree>
    <p:custDataLst>
      <p:tags r:id="rId1"/>
    </p:custDataLst>
    <p:extLst>
      <p:ext uri="{BB962C8B-B14F-4D97-AF65-F5344CB8AC3E}">
        <p14:creationId xmlns:p14="http://schemas.microsoft.com/office/powerpoint/2010/main" val="2844312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algn="just" eaLnBrk="1" hangingPunct="1">
              <a:spcBef>
                <a:spcPct val="0"/>
              </a:spcBef>
              <a:buClrTx/>
              <a:buFont typeface="Wingdings" panose="05000000000000000000" pitchFamily="2" charset="2"/>
              <a:buNone/>
            </a:pPr>
            <a:r>
              <a:rPr lang="pt-BR" altLang="pt-BR" sz="2200" dirty="0" smtClean="0">
                <a:solidFill>
                  <a:srgbClr val="000000"/>
                </a:solidFill>
                <a:cs typeface="Arial" panose="020B0604020202020204" pitchFamily="34" charset="0"/>
              </a:rPr>
              <a:t>No HTML:</a:t>
            </a:r>
            <a:endParaRPr lang="pt-BR" altLang="pt-BR" sz="2200" dirty="0">
              <a:solidFill>
                <a:srgbClr val="000000"/>
              </a:solidFill>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1600" dirty="0">
                <a:solidFill>
                  <a:srgbClr val="000000"/>
                </a:solidFill>
                <a:latin typeface="Courier New" panose="02070309020205020404" pitchFamily="49" charset="0"/>
                <a:cs typeface="Courier New" panose="02070309020205020404" pitchFamily="49" charset="0"/>
              </a:rPr>
              <a:t>&lt;INPUT </a:t>
            </a:r>
            <a:r>
              <a:rPr lang="pt-BR" altLang="pt-BR" sz="1600" dirty="0" err="1">
                <a:solidFill>
                  <a:srgbClr val="000000"/>
                </a:solidFill>
                <a:latin typeface="Courier New" panose="02070309020205020404" pitchFamily="49" charset="0"/>
                <a:cs typeface="Courier New" panose="02070309020205020404" pitchFamily="49" charset="0"/>
              </a:rPr>
              <a:t>type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err="1">
                <a:solidFill>
                  <a:srgbClr val="000000"/>
                </a:solidFill>
                <a:latin typeface="Courier New" panose="02070309020205020404" pitchFamily="49" charset="0"/>
                <a:cs typeface="Courier New" panose="02070309020205020404" pitchFamily="49" charset="0"/>
              </a:rPr>
              <a:t>text</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name</a:t>
            </a:r>
            <a:r>
              <a:rPr lang="pt-BR" altLang="pt-BR" sz="1600" dirty="0">
                <a:solidFill>
                  <a:srgbClr val="000000"/>
                </a:solidFill>
                <a:latin typeface="Courier New" panose="02070309020205020404" pitchFamily="49" charset="0"/>
                <a:cs typeface="Courier New" panose="02070309020205020404" pitchFamily="49" charset="0"/>
              </a:rPr>
              <a:t>=cdCampo1 bloco1=1&gt;</a:t>
            </a:r>
            <a:endParaRPr lang="pt-BR" altLang="pt-BR" sz="1600" dirty="0">
              <a:solidFill>
                <a:srgbClr val="000000"/>
              </a:solidFill>
              <a:latin typeface="Courier New" panose="02070309020205020404" pitchFamily="49" charset="0"/>
              <a:cs typeface="Times New Roman" panose="02020603050405020304" pitchFamily="18" charset="0"/>
            </a:endParaRPr>
          </a:p>
          <a:p>
            <a:pPr algn="just" eaLnBrk="1" hangingPunct="1">
              <a:spcBef>
                <a:spcPct val="0"/>
              </a:spcBef>
              <a:buClrTx/>
              <a:buFont typeface="Wingdings" panose="05000000000000000000" pitchFamily="2" charset="2"/>
              <a:buNone/>
            </a:pPr>
            <a:r>
              <a:rPr lang="pt-BR" altLang="pt-BR" sz="1600" dirty="0">
                <a:solidFill>
                  <a:srgbClr val="000000"/>
                </a:solidFill>
                <a:latin typeface="Courier New" panose="02070309020205020404" pitchFamily="49" charset="0"/>
                <a:cs typeface="Courier New" panose="02070309020205020404" pitchFamily="49" charset="0"/>
              </a:rPr>
              <a:t>&lt;INPUT </a:t>
            </a:r>
            <a:r>
              <a:rPr lang="pt-BR" altLang="pt-BR" sz="1600" dirty="0" err="1">
                <a:solidFill>
                  <a:srgbClr val="000000"/>
                </a:solidFill>
                <a:latin typeface="Courier New" panose="02070309020205020404" pitchFamily="49" charset="0"/>
                <a:cs typeface="Courier New" panose="02070309020205020404" pitchFamily="49" charset="0"/>
              </a:rPr>
              <a:t>type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err="1">
                <a:solidFill>
                  <a:srgbClr val="000000"/>
                </a:solidFill>
                <a:latin typeface="Courier New" panose="02070309020205020404" pitchFamily="49" charset="0"/>
                <a:cs typeface="Courier New" panose="02070309020205020404" pitchFamily="49" charset="0"/>
              </a:rPr>
              <a:t>text</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name</a:t>
            </a:r>
            <a:r>
              <a:rPr lang="pt-BR" altLang="pt-BR" sz="1600" dirty="0">
                <a:solidFill>
                  <a:srgbClr val="000000"/>
                </a:solidFill>
                <a:latin typeface="Courier New" panose="02070309020205020404" pitchFamily="49" charset="0"/>
                <a:cs typeface="Courier New" panose="02070309020205020404" pitchFamily="49" charset="0"/>
              </a:rPr>
              <a:t>=cdCampo2 bloco1=1&gt;</a:t>
            </a:r>
            <a:endParaRPr lang="pt-BR" altLang="pt-BR" sz="1600" dirty="0">
              <a:solidFill>
                <a:srgbClr val="000000"/>
              </a:solidFill>
              <a:latin typeface="Courier New" panose="02070309020205020404" pitchFamily="49" charset="0"/>
              <a:cs typeface="Times New Roman" panose="02020603050405020304" pitchFamily="18" charset="0"/>
            </a:endParaRPr>
          </a:p>
          <a:p>
            <a:pPr algn="just" eaLnBrk="1" hangingPunct="1">
              <a:spcBef>
                <a:spcPct val="0"/>
              </a:spcBef>
              <a:buClrTx/>
              <a:buFont typeface="Wingdings" panose="05000000000000000000" pitchFamily="2" charset="2"/>
              <a:buNone/>
            </a:pPr>
            <a:r>
              <a:rPr lang="pt-BR" altLang="pt-BR" sz="1600" dirty="0">
                <a:solidFill>
                  <a:srgbClr val="000000"/>
                </a:solidFill>
                <a:latin typeface="Courier New" panose="02070309020205020404" pitchFamily="49" charset="0"/>
                <a:cs typeface="Courier New" panose="02070309020205020404" pitchFamily="49" charset="0"/>
              </a:rPr>
              <a:t>&lt;INPUT </a:t>
            </a:r>
            <a:r>
              <a:rPr lang="pt-BR" altLang="pt-BR" sz="1600" dirty="0" err="1">
                <a:solidFill>
                  <a:srgbClr val="000000"/>
                </a:solidFill>
                <a:latin typeface="Courier New" panose="02070309020205020404" pitchFamily="49" charset="0"/>
                <a:cs typeface="Courier New" panose="02070309020205020404" pitchFamily="49" charset="0"/>
              </a:rPr>
              <a:t>type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err="1">
                <a:solidFill>
                  <a:srgbClr val="000000"/>
                </a:solidFill>
                <a:latin typeface="Courier New" panose="02070309020205020404" pitchFamily="49" charset="0"/>
                <a:cs typeface="Courier New" panose="02070309020205020404" pitchFamily="49" charset="0"/>
              </a:rPr>
              <a:t>text</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name</a:t>
            </a:r>
            <a:r>
              <a:rPr lang="pt-BR" altLang="pt-BR" sz="1600" dirty="0">
                <a:solidFill>
                  <a:srgbClr val="000000"/>
                </a:solidFill>
                <a:latin typeface="Courier New" panose="02070309020205020404" pitchFamily="49" charset="0"/>
                <a:cs typeface="Courier New" panose="02070309020205020404" pitchFamily="49" charset="0"/>
              </a:rPr>
              <a:t>=cdCampo3 bloco2=1&gt;</a:t>
            </a:r>
            <a:endParaRPr lang="pt-BR" altLang="pt-BR" sz="1600" dirty="0">
              <a:solidFill>
                <a:srgbClr val="000000"/>
              </a:solidFill>
              <a:latin typeface="Courier New" panose="02070309020205020404" pitchFamily="49" charset="0"/>
              <a:cs typeface="Times New Roman" panose="02020603050405020304" pitchFamily="18" charset="0"/>
            </a:endParaRPr>
          </a:p>
          <a:p>
            <a:pPr algn="just" eaLnBrk="1" hangingPunct="1">
              <a:spcBef>
                <a:spcPct val="0"/>
              </a:spcBef>
              <a:buClrTx/>
              <a:buFont typeface="Wingdings" panose="05000000000000000000" pitchFamily="2" charset="2"/>
              <a:buNone/>
            </a:pPr>
            <a:r>
              <a:rPr lang="pt-BR" altLang="pt-BR" sz="1600" dirty="0">
                <a:solidFill>
                  <a:srgbClr val="000000"/>
                </a:solidFill>
                <a:latin typeface="Courier New" panose="02070309020205020404" pitchFamily="49" charset="0"/>
                <a:cs typeface="Courier New" panose="02070309020205020404" pitchFamily="49" charset="0"/>
              </a:rPr>
              <a:t>&lt;INPUT </a:t>
            </a:r>
            <a:r>
              <a:rPr lang="pt-BR" altLang="pt-BR" sz="1600" dirty="0" err="1">
                <a:solidFill>
                  <a:srgbClr val="000000"/>
                </a:solidFill>
                <a:latin typeface="Courier New" panose="02070309020205020404" pitchFamily="49" charset="0"/>
                <a:cs typeface="Courier New" panose="02070309020205020404" pitchFamily="49" charset="0"/>
              </a:rPr>
              <a:t>type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err="1">
                <a:solidFill>
                  <a:srgbClr val="000000"/>
                </a:solidFill>
                <a:latin typeface="Courier New" panose="02070309020205020404" pitchFamily="49" charset="0"/>
                <a:cs typeface="Courier New" panose="02070309020205020404" pitchFamily="49" charset="0"/>
              </a:rPr>
              <a:t>text</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name</a:t>
            </a:r>
            <a:r>
              <a:rPr lang="pt-BR" altLang="pt-BR" sz="1600" dirty="0">
                <a:solidFill>
                  <a:srgbClr val="000000"/>
                </a:solidFill>
                <a:latin typeface="Courier New" panose="02070309020205020404" pitchFamily="49" charset="0"/>
                <a:cs typeface="Courier New" panose="02070309020205020404" pitchFamily="49" charset="0"/>
              </a:rPr>
              <a:t>=cdCampo4 bloco2=1&gt;</a:t>
            </a:r>
            <a:endParaRPr lang="pt-BR" altLang="pt-BR" sz="1600" dirty="0">
              <a:solidFill>
                <a:srgbClr val="000000"/>
              </a:solidFill>
              <a:latin typeface="Courier New" panose="02070309020205020404" pitchFamily="49" charset="0"/>
              <a:cs typeface="Times New Roman" panose="02020603050405020304" pitchFamily="18" charset="0"/>
            </a:endParaRPr>
          </a:p>
          <a:p>
            <a:pPr algn="just" eaLnBrk="1" hangingPunct="1">
              <a:spcBef>
                <a:spcPct val="0"/>
              </a:spcBef>
              <a:buClrTx/>
              <a:buFont typeface="Wingdings" panose="05000000000000000000" pitchFamily="2" charset="2"/>
              <a:buNone/>
            </a:pPr>
            <a:r>
              <a:rPr lang="en-US" altLang="pt-BR" sz="2800" dirty="0">
                <a:solidFill>
                  <a:srgbClr val="000000"/>
                </a:solidFill>
                <a:latin typeface="Arial" panose="020B0604020202020204" pitchFamily="34" charset="0"/>
                <a:cs typeface="Times New Roman" panose="02020603050405020304" pitchFamily="18" charset="0"/>
              </a:rPr>
              <a:t> </a:t>
            </a:r>
            <a:endParaRPr lang="en-US" altLang="pt-BR" sz="2800" dirty="0" smtClean="0">
              <a:solidFill>
                <a:srgbClr val="000000"/>
              </a:solidFill>
              <a:latin typeface="Arial" panose="020B0604020202020204" pitchFamily="34" charset="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2800" dirty="0">
              <a:solidFill>
                <a:srgbClr val="000000"/>
              </a:solidFill>
              <a:latin typeface="Arial" panose="020B0604020202020204" pitchFamily="34" charset="0"/>
              <a:cs typeface="Times New Roman" panose="02020603050405020304" pitchFamily="18" charset="0"/>
            </a:endParaRPr>
          </a:p>
          <a:p>
            <a:pPr algn="just" eaLnBrk="1" hangingPunct="1">
              <a:spcBef>
                <a:spcPct val="0"/>
              </a:spcBef>
              <a:buClrTx/>
              <a:buFont typeface="Wingdings" panose="05000000000000000000" pitchFamily="2" charset="2"/>
              <a:buNone/>
            </a:pPr>
            <a:r>
              <a:rPr lang="pt-BR" altLang="pt-BR" sz="2200" dirty="0">
                <a:solidFill>
                  <a:srgbClr val="000000"/>
                </a:solidFill>
                <a:cs typeface="Arial" panose="020B0604020202020204" pitchFamily="34" charset="0"/>
              </a:rPr>
              <a:t>No </a:t>
            </a:r>
            <a:r>
              <a:rPr lang="pt-BR" altLang="pt-BR" sz="2200" dirty="0" err="1">
                <a:solidFill>
                  <a:srgbClr val="000000"/>
                </a:solidFill>
                <a:cs typeface="Arial" panose="020B0604020202020204" pitchFamily="34" charset="0"/>
              </a:rPr>
              <a:t>JavaScript</a:t>
            </a:r>
            <a:r>
              <a:rPr lang="pt-BR" altLang="pt-BR" sz="2200" dirty="0">
                <a:solidFill>
                  <a:srgbClr val="000000"/>
                </a:solidFill>
                <a:cs typeface="Arial" panose="020B0604020202020204" pitchFamily="34" charset="0"/>
              </a:rPr>
              <a:t>:</a:t>
            </a:r>
            <a:endParaRPr lang="pt-BR" altLang="pt-BR" sz="2200" dirty="0">
              <a:solidFill>
                <a:srgbClr val="000000"/>
              </a:solidFill>
              <a:cs typeface="Courier New" panose="02070309020205020404" pitchFamily="49" charset="0"/>
            </a:endParaRPr>
          </a:p>
          <a:p>
            <a:pPr algn="just" eaLnBrk="1" hangingPunct="1">
              <a:spcBef>
                <a:spcPct val="0"/>
              </a:spcBef>
              <a:buClrTx/>
              <a:buFont typeface="Wingdings" panose="05000000000000000000" pitchFamily="2" charset="2"/>
              <a:buNone/>
            </a:pPr>
            <a:r>
              <a:rPr lang="en-US" altLang="pt-BR" sz="1600" dirty="0">
                <a:solidFill>
                  <a:srgbClr val="000000"/>
                </a:solidFill>
                <a:latin typeface="Courier New" panose="02070309020205020404" pitchFamily="49" charset="0"/>
                <a:cs typeface="Courier New" panose="02070309020205020404" pitchFamily="49" charset="0"/>
              </a:rPr>
              <a:t>Disabled( '', '', [ 'bloco1', true, 'bloco2', false ] );</a:t>
            </a:r>
            <a:endParaRPr lang="pt-BR" altLang="pt-BR" sz="1600" dirty="0">
              <a:solidFill>
                <a:srgbClr val="000000"/>
              </a:solidFill>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1600" dirty="0">
                <a:solidFill>
                  <a:srgbClr val="E87A25"/>
                </a:solidFill>
                <a:latin typeface="Courier New" panose="02070309020205020404" pitchFamily="49" charset="0"/>
                <a:cs typeface="Courier New" panose="02070309020205020404" pitchFamily="49" charset="0"/>
              </a:rPr>
              <a:t>// Os campos do bloco1 ficarão desabilitados e com a classe </a:t>
            </a:r>
          </a:p>
          <a:p>
            <a:pPr algn="just" eaLnBrk="1" hangingPunct="1">
              <a:spcBef>
                <a:spcPct val="0"/>
              </a:spcBef>
              <a:buClrTx/>
              <a:buFont typeface="Wingdings" panose="05000000000000000000" pitchFamily="2" charset="2"/>
              <a:buNone/>
            </a:pPr>
            <a:r>
              <a:rPr lang="pt-BR" altLang="pt-BR" sz="1600" dirty="0">
                <a:solidFill>
                  <a:srgbClr val="E87A25"/>
                </a:solidFill>
                <a:latin typeface="Courier New" panose="02070309020205020404" pitchFamily="49" charset="0"/>
                <a:cs typeface="Courier New" panose="02070309020205020404" pitchFamily="49" charset="0"/>
              </a:rPr>
              <a:t>// "</a:t>
            </a:r>
            <a:r>
              <a:rPr lang="pt-BR" altLang="pt-BR" sz="1600" dirty="0" err="1">
                <a:solidFill>
                  <a:srgbClr val="E87A25"/>
                </a:solidFill>
                <a:latin typeface="Courier New" panose="02070309020205020404" pitchFamily="49" charset="0"/>
                <a:cs typeface="Courier New" panose="02070309020205020404" pitchFamily="49" charset="0"/>
              </a:rPr>
              <a:t>clsDisabled</a:t>
            </a:r>
            <a:r>
              <a:rPr lang="pt-BR" altLang="pt-BR" sz="1600" dirty="0">
                <a:solidFill>
                  <a:srgbClr val="E87A25"/>
                </a:solidFill>
                <a:latin typeface="Courier New" panose="02070309020205020404" pitchFamily="49" charset="0"/>
                <a:cs typeface="Courier New" panose="02070309020205020404" pitchFamily="49" charset="0"/>
              </a:rPr>
              <a:t>".</a:t>
            </a:r>
          </a:p>
          <a:p>
            <a:pPr algn="just" eaLnBrk="1" hangingPunct="1">
              <a:spcBef>
                <a:spcPct val="0"/>
              </a:spcBef>
              <a:buClrTx/>
              <a:buFont typeface="Wingdings" panose="05000000000000000000" pitchFamily="2" charset="2"/>
              <a:buNone/>
            </a:pPr>
            <a:r>
              <a:rPr lang="pt-BR" altLang="pt-BR" sz="1600" dirty="0">
                <a:solidFill>
                  <a:srgbClr val="E87A25"/>
                </a:solidFill>
                <a:latin typeface="Courier New" panose="02070309020205020404" pitchFamily="49" charset="0"/>
                <a:cs typeface="Courier New" panose="02070309020205020404" pitchFamily="49" charset="0"/>
              </a:rPr>
              <a:t>// Os campos do bloco2 ficarão habilitados e com a classe</a:t>
            </a:r>
          </a:p>
          <a:p>
            <a:pPr algn="just" eaLnBrk="1" hangingPunct="1">
              <a:spcBef>
                <a:spcPct val="0"/>
              </a:spcBef>
              <a:buClrTx/>
              <a:buFont typeface="Wingdings" panose="05000000000000000000" pitchFamily="2" charset="2"/>
              <a:buNone/>
            </a:pPr>
            <a:r>
              <a:rPr lang="pt-BR" altLang="pt-BR" sz="1600" dirty="0">
                <a:solidFill>
                  <a:srgbClr val="E87A25"/>
                </a:solidFill>
                <a:latin typeface="Courier New" panose="02070309020205020404" pitchFamily="49" charset="0"/>
                <a:cs typeface="Courier New" panose="02070309020205020404" pitchFamily="49" charset="0"/>
              </a:rPr>
              <a:t>// "campo". </a:t>
            </a:r>
          </a:p>
          <a:p>
            <a:endParaRPr lang="pt-BR" sz="2800" dirty="0"/>
          </a:p>
          <a:p>
            <a:endParaRPr lang="pt-BR" sz="1900" baseline="0" dirty="0" smtClean="0"/>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Tree>
    <p:custDataLst>
      <p:tags r:id="rId1"/>
    </p:custDataLst>
    <p:extLst>
      <p:ext uri="{BB962C8B-B14F-4D97-AF65-F5344CB8AC3E}">
        <p14:creationId xmlns:p14="http://schemas.microsoft.com/office/powerpoint/2010/main" val="1632386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EnviarFormulario</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smtClean="0"/>
              <a:t>Esta </a:t>
            </a:r>
            <a:r>
              <a:rPr lang="pt-BR" sz="2200" dirty="0"/>
              <a:t>função invoca o COBOL (na seção 2999-controle-frame), repassando todas as variáveis da </a:t>
            </a:r>
            <a:r>
              <a:rPr lang="pt-BR" sz="2200" dirty="0" smtClean="0"/>
              <a:t>tela. É preciso indicar a opção (f-</a:t>
            </a:r>
            <a:r>
              <a:rPr lang="pt-BR" sz="2200" dirty="0" err="1" smtClean="0"/>
              <a:t>opcao</a:t>
            </a:r>
            <a:r>
              <a:rPr lang="pt-BR" sz="2200" dirty="0" smtClean="0"/>
              <a:t>) antes da sua chamada.</a:t>
            </a:r>
          </a:p>
          <a:p>
            <a:pPr marL="0" indent="0">
              <a:buNone/>
            </a:pPr>
            <a:endParaRPr lang="pt-BR" altLang="pt-BR" sz="2200" b="1" dirty="0">
              <a:solidFill>
                <a:srgbClr val="000000"/>
              </a:solidFill>
              <a:cs typeface="Arial" panose="020B0604020202020204" pitchFamily="34" charset="0"/>
            </a:endParaRPr>
          </a:p>
          <a:p>
            <a:pPr marL="0" indent="0">
              <a:buNone/>
            </a:pPr>
            <a:r>
              <a:rPr lang="pt-BR" sz="2200" b="1" dirty="0"/>
              <a:t>Sintaxe:</a:t>
            </a:r>
            <a:endParaRPr lang="pt-BR" sz="2200" dirty="0"/>
          </a:p>
          <a:p>
            <a:pPr marL="0" indent="0">
              <a:buNone/>
            </a:pPr>
            <a:r>
              <a:rPr lang="pt-BR" sz="1600" dirty="0" err="1">
                <a:latin typeface="Courier New" panose="02070309020205020404" pitchFamily="49" charset="0"/>
                <a:cs typeface="Courier New" panose="02070309020205020404" pitchFamily="49" charset="0"/>
              </a:rPr>
              <a:t>EnviarFormulario</a:t>
            </a:r>
            <a:r>
              <a:rPr lang="pt-BR" sz="1600" dirty="0">
                <a:latin typeface="Courier New" panose="02070309020205020404" pitchFamily="49" charset="0"/>
                <a:cs typeface="Courier New" panose="02070309020205020404" pitchFamily="49" charset="0"/>
              </a:rPr>
              <a:t>();</a:t>
            </a:r>
          </a:p>
          <a:p>
            <a:pPr marL="0" indent="0">
              <a:buNone/>
            </a:pPr>
            <a:endParaRPr lang="pt-BR" sz="1800" dirty="0"/>
          </a:p>
        </p:txBody>
      </p:sp>
    </p:spTree>
    <p:custDataLst>
      <p:tags r:id="rId1"/>
    </p:custDataLst>
    <p:extLst>
      <p:ext uri="{BB962C8B-B14F-4D97-AF65-F5344CB8AC3E}">
        <p14:creationId xmlns:p14="http://schemas.microsoft.com/office/powerpoint/2010/main" val="392437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algn="just">
              <a:spcBef>
                <a:spcPct val="0"/>
              </a:spcBef>
              <a:buNone/>
            </a:pPr>
            <a:r>
              <a:rPr lang="pt-BR" altLang="pt-BR" sz="2200" dirty="0" smtClean="0">
                <a:cs typeface="Arial" panose="020B0604020202020204" pitchFamily="34" charset="0"/>
              </a:rPr>
              <a:t>No </a:t>
            </a:r>
            <a:r>
              <a:rPr lang="pt-BR" altLang="pt-BR" sz="2200" dirty="0" err="1">
                <a:cs typeface="Arial" panose="020B0604020202020204" pitchFamily="34" charset="0"/>
              </a:rPr>
              <a:t>JavaScript</a:t>
            </a:r>
            <a:r>
              <a:rPr lang="pt-BR" altLang="pt-BR" sz="2200" dirty="0" smtClean="0">
                <a:cs typeface="Arial" panose="020B0604020202020204" pitchFamily="34" charset="0"/>
              </a:rPr>
              <a:t>:</a:t>
            </a:r>
          </a:p>
          <a:p>
            <a:pPr>
              <a:spcBef>
                <a:spcPct val="0"/>
              </a:spcBef>
              <a:buNone/>
            </a:pPr>
            <a:r>
              <a:rPr lang="en-US" sz="1600" dirty="0" err="1">
                <a:latin typeface="Courier New" panose="02070309020205020404" pitchFamily="49" charset="0"/>
                <a:cs typeface="Courier New" panose="02070309020205020404" pitchFamily="49" charset="0"/>
              </a:rPr>
              <a:t>document.all.opcao.value</a:t>
            </a:r>
            <a:r>
              <a:rPr lang="en-US" sz="1600" dirty="0">
                <a:latin typeface="Courier New" panose="02070309020205020404" pitchFamily="49" charset="0"/>
                <a:cs typeface="Courier New" panose="02070309020205020404" pitchFamily="49" charset="0"/>
              </a:rPr>
              <a:t> = 2;</a:t>
            </a:r>
            <a:endParaRPr lang="pt-BR" sz="1600" dirty="0">
              <a:latin typeface="Courier New" panose="02070309020205020404" pitchFamily="49" charset="0"/>
              <a:cs typeface="Courier New" panose="02070309020205020404" pitchFamily="49" charset="0"/>
            </a:endParaRPr>
          </a:p>
          <a:p>
            <a:pPr>
              <a:spcBef>
                <a:spcPct val="0"/>
              </a:spcBef>
              <a:buNone/>
            </a:pPr>
            <a:r>
              <a:rPr lang="pt-BR" sz="1600" dirty="0" err="1">
                <a:latin typeface="Courier New" panose="02070309020205020404" pitchFamily="49" charset="0"/>
                <a:cs typeface="Courier New" panose="02070309020205020404" pitchFamily="49" charset="0"/>
              </a:rPr>
              <a:t>EnviarFormulario</a:t>
            </a:r>
            <a:r>
              <a:rPr lang="pt-BR" sz="1600" dirty="0">
                <a:latin typeface="Courier New" panose="02070309020205020404" pitchFamily="49" charset="0"/>
                <a:cs typeface="Courier New" panose="02070309020205020404" pitchFamily="49" charset="0"/>
              </a:rPr>
              <a:t>();</a:t>
            </a: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cs typeface="Arial" panose="020B0604020202020204" pitchFamily="34" charset="0"/>
              </a:rPr>
              <a:t>No COBOL:</a:t>
            </a:r>
            <a:endParaRPr lang="pt-BR" altLang="pt-BR" sz="2200" dirty="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2999-controle-frame </a:t>
            </a:r>
            <a:r>
              <a:rPr lang="en-US" sz="1600" dirty="0">
                <a:latin typeface="Courier New" panose="02070309020205020404" pitchFamily="49" charset="0"/>
                <a:cs typeface="Courier New" panose="02070309020205020404" pitchFamily="49" charset="0"/>
              </a:rPr>
              <a:t>section.</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2999</a:t>
            </a: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evaluate f-</a:t>
            </a:r>
            <a:r>
              <a:rPr lang="en-US" sz="1600" dirty="0" err="1">
                <a:latin typeface="Courier New" panose="02070309020205020404" pitchFamily="49" charset="0"/>
                <a:cs typeface="Courier New" panose="02070309020205020404" pitchFamily="49" charset="0"/>
              </a:rPr>
              <a:t>opcao</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when </a:t>
            </a:r>
            <a:r>
              <a:rPr lang="en-US" sz="1600" dirty="0">
                <a:latin typeface="Courier New" panose="02070309020205020404" pitchFamily="49" charset="0"/>
                <a:cs typeface="Courier New" panose="02070309020205020404" pitchFamily="49" charset="0"/>
              </a:rPr>
              <a:t>1</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move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cdVeiculo</a:t>
            </a:r>
            <a:r>
              <a:rPr lang="en-US" sz="1600" dirty="0">
                <a:latin typeface="Courier New" panose="02070309020205020404" pitchFamily="49" charset="0"/>
                <a:cs typeface="Courier New" panose="02070309020205020404" pitchFamily="49" charset="0"/>
              </a:rPr>
              <a:t>"               to </a:t>
            </a:r>
            <a:r>
              <a:rPr lang="en-US" sz="1600" dirty="0" err="1">
                <a:latin typeface="Courier New" panose="02070309020205020404" pitchFamily="49" charset="0"/>
                <a:cs typeface="Courier New" panose="02070309020205020404" pitchFamily="49" charset="0"/>
              </a:rPr>
              <a:t>ws-nome-objeto</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perform </a:t>
            </a:r>
            <a:r>
              <a:rPr lang="en-US" sz="1600" dirty="0">
                <a:latin typeface="Courier New" panose="02070309020205020404" pitchFamily="49" charset="0"/>
                <a:cs typeface="Courier New" panose="02070309020205020404" pitchFamily="49" charset="0"/>
              </a:rPr>
              <a:t>8100-controles-iniciais</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when </a:t>
            </a:r>
            <a:r>
              <a:rPr lang="en-US" sz="1600" dirty="0">
                <a:latin typeface="Courier New" panose="02070309020205020404" pitchFamily="49" charset="0"/>
                <a:cs typeface="Courier New" panose="02070309020205020404" pitchFamily="49" charset="0"/>
              </a:rPr>
              <a:t>2</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perform 2200-carrega-veiculo</a:t>
            </a:r>
          </a:p>
          <a:p>
            <a:pPr>
              <a:spcBef>
                <a:spcPct val="0"/>
              </a:spcBef>
              <a:buNone/>
            </a:pPr>
            <a:r>
              <a:rPr lang="pt-BR" sz="1600" dirty="0" smtClean="0">
                <a:latin typeface="Courier New" panose="02070309020205020404" pitchFamily="49" charset="0"/>
                <a:cs typeface="Courier New" panose="02070309020205020404" pitchFamily="49" charset="0"/>
              </a:rPr>
              <a:t>         ... </a:t>
            </a:r>
            <a:endParaRPr lang="pt-BR" sz="1600" dirty="0">
              <a:latin typeface="Courier New" panose="02070309020205020404" pitchFamily="49" charset="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     end-evaluate</a:t>
            </a:r>
            <a:endParaRPr lang="pt-BR" sz="1600" dirty="0" smtClean="0">
              <a:latin typeface="Courier New" panose="02070309020205020404" pitchFamily="49" charset="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     perform 8000-finaliza-controle.</a:t>
            </a:r>
            <a:endParaRPr lang="pt-BR" sz="1600" dirty="0" smtClean="0">
              <a:latin typeface="Courier New" panose="02070309020205020404" pitchFamily="49" charset="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2999-exit.</a:t>
            </a:r>
            <a:endParaRPr lang="pt-BR" sz="1600" dirty="0" smtClean="0">
              <a:latin typeface="Courier New" panose="02070309020205020404" pitchFamily="49" charset="0"/>
              <a:cs typeface="Courier New" panose="02070309020205020404" pitchFamily="49" charset="0"/>
            </a:endParaRPr>
          </a:p>
          <a:p>
            <a:pPr>
              <a:spcBef>
                <a:spcPct val="0"/>
              </a:spcBef>
              <a:buNone/>
            </a:pPr>
            <a:r>
              <a:rPr lang="en-US" sz="1600" dirty="0" smtClean="0">
                <a:latin typeface="Courier New" panose="02070309020205020404" pitchFamily="49" charset="0"/>
                <a:cs typeface="Courier New" panose="02070309020205020404" pitchFamily="49" charset="0"/>
              </a:rPr>
              <a:t>     exit.</a:t>
            </a:r>
            <a:endParaRPr lang="pt-BR" sz="1600" dirty="0" smtClean="0">
              <a:latin typeface="Courier New" panose="02070309020205020404" pitchFamily="49" charset="0"/>
              <a:cs typeface="Courier New" panose="02070309020205020404" pitchFamily="49" charset="0"/>
            </a:endParaRPr>
          </a:p>
          <a:p>
            <a:pPr eaLnBrk="1" hangingPunct="1">
              <a:spcBef>
                <a:spcPct val="0"/>
              </a:spcBef>
              <a:buClrTx/>
              <a:buFont typeface="Wingdings" panose="05000000000000000000" pitchFamily="2" charset="2"/>
              <a:buNone/>
            </a:pPr>
            <a:endParaRPr lang="pt-BR" altLang="pt-BR" sz="1600" dirty="0" smtClean="0">
              <a:latin typeface="Courier New" panose="02070309020205020404" pitchFamily="49" charset="0"/>
              <a:cs typeface="Courier New" panose="02070309020205020404" pitchFamily="49" charset="0"/>
            </a:endParaRPr>
          </a:p>
          <a:p>
            <a:endParaRPr lang="pt-BR" altLang="pt-BR"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Exemplo</a:t>
            </a:r>
            <a:endParaRPr lang="pt-BR" sz="3200" dirty="0"/>
          </a:p>
        </p:txBody>
      </p:sp>
    </p:spTree>
    <p:custDataLst>
      <p:tags r:id="rId1"/>
    </p:custDataLst>
    <p:extLst>
      <p:ext uri="{BB962C8B-B14F-4D97-AF65-F5344CB8AC3E}">
        <p14:creationId xmlns:p14="http://schemas.microsoft.com/office/powerpoint/2010/main" val="1995635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776864" cy="4249730"/>
          </a:xfrm>
        </p:spPr>
        <p:txBody>
          <a:bodyPr/>
          <a:lstStyle/>
          <a:p>
            <a:pPr marL="0" indent="0">
              <a:buNone/>
            </a:pPr>
            <a:r>
              <a:rPr lang="pt-BR" altLang="pt-BR" sz="2200" dirty="0">
                <a:cs typeface="Times New Roman" panose="02020603050405020304" pitchFamily="18" charset="0"/>
              </a:rPr>
              <a:t>Esta função envia todos os campos (inclusive os ocultos e desabilitados) da tela para o COBOL. Dependendo do número de campos, este procedimento pode se tornar lento. Para melhorar a performance do programa, é possível enviar apenas os campos que serão utilizados na opção específica (f-</a:t>
            </a:r>
            <a:r>
              <a:rPr lang="pt-BR" altLang="pt-BR" sz="2200" dirty="0" err="1">
                <a:cs typeface="Times New Roman" panose="02020603050405020304" pitchFamily="18" charset="0"/>
              </a:rPr>
              <a:t>opcao</a:t>
            </a:r>
            <a:r>
              <a:rPr lang="pt-BR" altLang="pt-BR" sz="2200" dirty="0">
                <a:cs typeface="Times New Roman" panose="02020603050405020304" pitchFamily="18" charset="0"/>
              </a:rPr>
              <a:t>). Neste caso, deve-se passar os parâmetros através de um </a:t>
            </a:r>
            <a:r>
              <a:rPr lang="pt-BR" altLang="pt-BR" sz="2200" i="1" dirty="0" err="1">
                <a:cs typeface="Times New Roman" panose="02020603050405020304" pitchFamily="18" charset="0"/>
              </a:rPr>
              <a:t>array</a:t>
            </a:r>
            <a:r>
              <a:rPr lang="pt-BR" altLang="pt-BR" sz="2200" dirty="0">
                <a:cs typeface="Times New Roman" panose="02020603050405020304" pitchFamily="18" charset="0"/>
              </a:rPr>
              <a:t>.</a:t>
            </a:r>
            <a:r>
              <a:rPr lang="pt-BR" altLang="pt-BR" sz="2200" dirty="0"/>
              <a:t> </a:t>
            </a:r>
          </a:p>
          <a:p>
            <a:pPr eaLnBrk="1" hangingPunct="1">
              <a:spcBef>
                <a:spcPct val="0"/>
              </a:spcBef>
              <a:buClrTx/>
              <a:buFont typeface="Wingdings" panose="05000000000000000000" pitchFamily="2" charset="2"/>
              <a:buNone/>
            </a:pPr>
            <a:endParaRPr lang="pt-BR" altLang="pt-BR" sz="1800" dirty="0" smtClean="0"/>
          </a:p>
          <a:p>
            <a:pPr eaLnBrk="1" hangingPunct="1">
              <a:spcBef>
                <a:spcPct val="0"/>
              </a:spcBef>
              <a:buClrTx/>
              <a:buFont typeface="Wingdings" panose="05000000000000000000" pitchFamily="2" charset="2"/>
              <a:buNone/>
            </a:pPr>
            <a:endParaRPr lang="pt-BR" altLang="pt-BR" sz="1800" dirty="0"/>
          </a:p>
          <a:p>
            <a:pPr algn="just" eaLnBrk="1" hangingPunct="1">
              <a:spcBef>
                <a:spcPct val="0"/>
              </a:spcBef>
              <a:buClrTx/>
              <a:buFont typeface="Wingdings" panose="05000000000000000000" pitchFamily="2" charset="2"/>
              <a:buNone/>
            </a:pPr>
            <a:r>
              <a:rPr lang="en-US" altLang="pt-BR" sz="2400" dirty="0" err="1">
                <a:solidFill>
                  <a:srgbClr val="000000"/>
                </a:solidFill>
                <a:cs typeface="Arial" panose="020B0604020202020204" pitchFamily="34" charset="0"/>
              </a:rPr>
              <a:t>Exemplo</a:t>
            </a:r>
            <a:r>
              <a:rPr lang="en-US" altLang="pt-BR" sz="2400" dirty="0">
                <a:solidFill>
                  <a:srgbClr val="000000"/>
                </a:solidFill>
                <a:cs typeface="Arial" panose="020B0604020202020204" pitchFamily="34" charset="0"/>
              </a:rPr>
              <a:t>:</a:t>
            </a:r>
          </a:p>
          <a:p>
            <a:pPr algn="just" eaLnBrk="1" hangingPunct="1">
              <a:spcBef>
                <a:spcPct val="0"/>
              </a:spcBef>
              <a:buClrTx/>
              <a:buFont typeface="Wingdings" panose="05000000000000000000" pitchFamily="2" charset="2"/>
              <a:buNone/>
            </a:pPr>
            <a:endParaRPr lang="pt-BR" altLang="pt-BR" sz="1800" dirty="0">
              <a:solidFill>
                <a:srgbClr val="000000"/>
              </a:solidFill>
              <a:cs typeface="Times New Roman" panose="02020603050405020304" pitchFamily="18" charset="0"/>
            </a:endParaRPr>
          </a:p>
          <a:p>
            <a:pPr algn="just" eaLnBrk="1" hangingPunct="1">
              <a:spcBef>
                <a:spcPct val="0"/>
              </a:spcBef>
              <a:buClrTx/>
              <a:buFont typeface="Wingdings" panose="05000000000000000000" pitchFamily="2" charset="2"/>
              <a:buNone/>
            </a:pPr>
            <a:r>
              <a:rPr lang="pt-BR" altLang="pt-BR" sz="2200" dirty="0">
                <a:solidFill>
                  <a:srgbClr val="000000"/>
                </a:solidFill>
                <a:cs typeface="Arial" panose="020B0604020202020204" pitchFamily="34" charset="0"/>
              </a:rPr>
              <a:t>No </a:t>
            </a:r>
            <a:r>
              <a:rPr lang="pt-BR" altLang="pt-BR" sz="2200" dirty="0" err="1">
                <a:solidFill>
                  <a:srgbClr val="000000"/>
                </a:solidFill>
                <a:cs typeface="Arial" panose="020B0604020202020204" pitchFamily="34" charset="0"/>
              </a:rPr>
              <a:t>JavaScript</a:t>
            </a:r>
            <a:r>
              <a:rPr lang="pt-BR" altLang="pt-BR" sz="2200" dirty="0">
                <a:solidFill>
                  <a:srgbClr val="000000"/>
                </a:solidFill>
                <a:cs typeface="Arial" panose="020B0604020202020204" pitchFamily="34" charset="0"/>
              </a:rPr>
              <a:t>:</a:t>
            </a:r>
            <a:endParaRPr lang="pt-BR" altLang="pt-BR" sz="2200" dirty="0">
              <a:solidFill>
                <a:srgbClr val="000000"/>
              </a:solidFill>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1400" dirty="0" err="1">
                <a:latin typeface="Courier New" panose="02070309020205020404" pitchFamily="49" charset="0"/>
                <a:cs typeface="Courier New" panose="02070309020205020404" pitchFamily="49" charset="0"/>
              </a:rPr>
              <a:t>document.all.opcao.value</a:t>
            </a:r>
            <a:r>
              <a:rPr lang="pt-BR" altLang="pt-BR" sz="1400" dirty="0">
                <a:latin typeface="Courier New" panose="02070309020205020404" pitchFamily="49" charset="0"/>
                <a:cs typeface="Courier New" panose="02070309020205020404" pitchFamily="49" charset="0"/>
              </a:rPr>
              <a:t> = 2;</a:t>
            </a:r>
            <a:endParaRPr lang="pt-BR" altLang="pt-BR" sz="1400" dirty="0">
              <a:solidFill>
                <a:srgbClr val="000000"/>
              </a:solidFill>
              <a:latin typeface="Arial" panose="020B0604020202020204" pitchFamily="34" charset="0"/>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1400" dirty="0" err="1">
                <a:solidFill>
                  <a:srgbClr val="000000"/>
                </a:solidFill>
                <a:latin typeface="Courier New" panose="02070309020205020404" pitchFamily="49" charset="0"/>
                <a:cs typeface="Times New Roman" panose="02020603050405020304" pitchFamily="18" charset="0"/>
              </a:rPr>
              <a:t>EnviarFormulario</a:t>
            </a:r>
            <a:r>
              <a:rPr lang="pt-BR" altLang="pt-BR" sz="1400" dirty="0">
                <a:solidFill>
                  <a:srgbClr val="000000"/>
                </a:solidFill>
                <a:latin typeface="Courier New" panose="02070309020205020404" pitchFamily="49" charset="0"/>
                <a:cs typeface="Times New Roman" panose="02020603050405020304" pitchFamily="18" charset="0"/>
              </a:rPr>
              <a:t>( [ </a:t>
            </a:r>
            <a:r>
              <a:rPr lang="pt-PT" altLang="pt-BR" sz="1400" dirty="0">
                <a:solidFill>
                  <a:srgbClr val="000000"/>
                </a:solidFill>
                <a:latin typeface="Courier New" panose="02070309020205020404" pitchFamily="49" charset="0"/>
                <a:cs typeface="Times New Roman" panose="02020603050405020304" pitchFamily="18" charset="0"/>
              </a:rPr>
              <a:t>'</a:t>
            </a:r>
            <a:r>
              <a:rPr lang="pt-BR" altLang="pt-BR" sz="1400" dirty="0" err="1">
                <a:solidFill>
                  <a:srgbClr val="000000"/>
                </a:solidFill>
                <a:latin typeface="Courier New" panose="02070309020205020404" pitchFamily="49" charset="0"/>
                <a:cs typeface="Times New Roman" panose="02020603050405020304" pitchFamily="18" charset="0"/>
              </a:rPr>
              <a:t>cdVeiculo</a:t>
            </a:r>
            <a:r>
              <a:rPr lang="pt-PT" altLang="pt-BR" sz="1400" dirty="0">
                <a:solidFill>
                  <a:srgbClr val="000000"/>
                </a:solidFill>
                <a:latin typeface="Courier New" panose="02070309020205020404" pitchFamily="49" charset="0"/>
                <a:cs typeface="Times New Roman" panose="02020603050405020304" pitchFamily="18" charset="0"/>
              </a:rPr>
              <a:t>'</a:t>
            </a:r>
            <a:r>
              <a:rPr lang="pt-BR" altLang="pt-BR" sz="1400" dirty="0">
                <a:solidFill>
                  <a:srgbClr val="000000"/>
                </a:solidFill>
                <a:latin typeface="Courier New" panose="02070309020205020404" pitchFamily="49" charset="0"/>
                <a:cs typeface="Times New Roman" panose="02020603050405020304" pitchFamily="18" charset="0"/>
              </a:rPr>
              <a:t>, </a:t>
            </a:r>
            <a:r>
              <a:rPr lang="pt-PT" altLang="pt-BR" sz="1400" dirty="0">
                <a:solidFill>
                  <a:srgbClr val="000000"/>
                </a:solidFill>
                <a:latin typeface="Courier New" panose="02070309020205020404" pitchFamily="49" charset="0"/>
                <a:cs typeface="Times New Roman" panose="02020603050405020304" pitchFamily="18" charset="0"/>
              </a:rPr>
              <a:t>'</a:t>
            </a:r>
            <a:r>
              <a:rPr lang="pt-BR" altLang="pt-BR" sz="1400" dirty="0" err="1">
                <a:solidFill>
                  <a:srgbClr val="000000"/>
                </a:solidFill>
                <a:latin typeface="Courier New" panose="02070309020205020404" pitchFamily="49" charset="0"/>
                <a:cs typeface="Times New Roman" panose="02020603050405020304" pitchFamily="18" charset="0"/>
              </a:rPr>
              <a:t>tpVeiculo</a:t>
            </a:r>
            <a:r>
              <a:rPr lang="pt-PT" altLang="pt-BR" sz="1400" dirty="0">
                <a:solidFill>
                  <a:srgbClr val="000000"/>
                </a:solidFill>
                <a:latin typeface="Courier New" panose="02070309020205020404" pitchFamily="49" charset="0"/>
                <a:cs typeface="Times New Roman" panose="02020603050405020304" pitchFamily="18" charset="0"/>
              </a:rPr>
              <a:t>'</a:t>
            </a:r>
            <a:r>
              <a:rPr lang="pt-BR" altLang="pt-BR" sz="1400" dirty="0">
                <a:solidFill>
                  <a:srgbClr val="000000"/>
                </a:solidFill>
                <a:latin typeface="Courier New" panose="02070309020205020404" pitchFamily="49" charset="0"/>
                <a:cs typeface="Times New Roman" panose="02020603050405020304" pitchFamily="18" charset="0"/>
              </a:rPr>
              <a:t>, </a:t>
            </a:r>
            <a:r>
              <a:rPr lang="pt-PT" altLang="pt-BR" sz="1400" dirty="0">
                <a:solidFill>
                  <a:srgbClr val="000000"/>
                </a:solidFill>
                <a:latin typeface="Courier New" panose="02070309020205020404" pitchFamily="49" charset="0"/>
                <a:cs typeface="Times New Roman" panose="02020603050405020304" pitchFamily="18" charset="0"/>
              </a:rPr>
              <a:t>'</a:t>
            </a:r>
            <a:r>
              <a:rPr lang="pt-BR" altLang="pt-BR" sz="1400" dirty="0" err="1">
                <a:solidFill>
                  <a:srgbClr val="000000"/>
                </a:solidFill>
                <a:latin typeface="Courier New" panose="02070309020205020404" pitchFamily="49" charset="0"/>
                <a:cs typeface="Times New Roman" panose="02020603050405020304" pitchFamily="18" charset="0"/>
              </a:rPr>
              <a:t>nrPlaca</a:t>
            </a:r>
            <a:r>
              <a:rPr lang="pt-PT" altLang="pt-BR" sz="1400" dirty="0">
                <a:solidFill>
                  <a:srgbClr val="000000"/>
                </a:solidFill>
                <a:latin typeface="Courier New" panose="02070309020205020404" pitchFamily="49" charset="0"/>
                <a:cs typeface="Times New Roman" panose="02020603050405020304" pitchFamily="18" charset="0"/>
              </a:rPr>
              <a:t>'</a:t>
            </a:r>
            <a:r>
              <a:rPr lang="pt-BR" altLang="pt-BR" sz="1400" dirty="0">
                <a:solidFill>
                  <a:srgbClr val="000000"/>
                </a:solidFill>
                <a:latin typeface="Courier New" panose="02070309020205020404" pitchFamily="49" charset="0"/>
                <a:cs typeface="Times New Roman" panose="02020603050405020304" pitchFamily="18" charset="0"/>
              </a:rPr>
              <a:t> ] );</a:t>
            </a:r>
            <a:endParaRPr lang="en-US" altLang="pt-BR" sz="1400" dirty="0"/>
          </a:p>
          <a:p>
            <a:endParaRPr lang="pt-BR" altLang="pt-BR" sz="1400" dirty="0"/>
          </a:p>
          <a:p>
            <a:pPr>
              <a:buFont typeface="Wingdings" panose="05000000000000000000" pitchFamily="2" charset="2"/>
              <a:buNone/>
            </a:pPr>
            <a:endParaRPr lang="pt-BR" altLang="pt-BR" sz="1400" dirty="0">
              <a:cs typeface="Times New Roman" panose="02020603050405020304" pitchFamily="18" charset="0"/>
            </a:endParaRPr>
          </a:p>
          <a:p>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algn="l"/>
            <a:r>
              <a:rPr lang="pt-BR" sz="3200" dirty="0" smtClean="0">
                <a:latin typeface="Calibri" charset="0"/>
              </a:rPr>
              <a:t>Observação</a:t>
            </a:r>
            <a:endParaRPr lang="pt-BR" sz="3200" dirty="0"/>
          </a:p>
        </p:txBody>
      </p:sp>
      <p:sp>
        <p:nvSpPr>
          <p:cNvPr id="6" name="Texto explicativo retangular com cantos arredondados 5"/>
          <p:cNvSpPr/>
          <p:nvPr/>
        </p:nvSpPr>
        <p:spPr>
          <a:xfrm>
            <a:off x="4860032" y="4035459"/>
            <a:ext cx="2304256" cy="329645"/>
          </a:xfrm>
          <a:prstGeom prst="wedgeRoundRectCallout">
            <a:avLst>
              <a:gd name="adj1" fmla="val -51672"/>
              <a:gd name="adj2" fmla="val 180511"/>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Variáveis que estão na tela</a:t>
            </a:r>
            <a:endParaRPr lang="pt-BR" sz="1400" b="1" dirty="0">
              <a:solidFill>
                <a:schemeClr val="tx1"/>
              </a:solidFill>
            </a:endParaRPr>
          </a:p>
        </p:txBody>
      </p:sp>
    </p:spTree>
    <p:custDataLst>
      <p:tags r:id="rId1"/>
    </p:custDataLst>
    <p:extLst>
      <p:ext uri="{BB962C8B-B14F-4D97-AF65-F5344CB8AC3E}">
        <p14:creationId xmlns:p14="http://schemas.microsoft.com/office/powerpoint/2010/main" val="26148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FormataCampo</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altLang="pt-BR" sz="2200" dirty="0">
                <a:cs typeface="Times New Roman" panose="02020603050405020304" pitchFamily="18" charset="0"/>
              </a:rPr>
              <a:t>Formata um campo de acordo com a máscara passada para a função.</a:t>
            </a:r>
            <a:r>
              <a:rPr lang="pt-BR" altLang="pt-BR" sz="2200" dirty="0"/>
              <a:t> </a:t>
            </a:r>
          </a:p>
          <a:p>
            <a:pPr marL="0" indent="0">
              <a:buNone/>
            </a:pPr>
            <a:endParaRPr lang="pt-BR" altLang="pt-BR" sz="1800" b="1" dirty="0">
              <a:solidFill>
                <a:srgbClr val="000000"/>
              </a:solidFill>
              <a:cs typeface="Arial" panose="020B0604020202020204" pitchFamily="34" charset="0"/>
            </a:endParaRPr>
          </a:p>
        </p:txBody>
      </p:sp>
    </p:spTree>
    <p:custDataLst>
      <p:tags r:id="rId1"/>
    </p:custDataLst>
    <p:extLst>
      <p:ext uri="{BB962C8B-B14F-4D97-AF65-F5344CB8AC3E}">
        <p14:creationId xmlns:p14="http://schemas.microsoft.com/office/powerpoint/2010/main" val="74302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2200" b="1" dirty="0"/>
              <a:t>1ª Situação: </a:t>
            </a:r>
            <a:r>
              <a:rPr lang="pt-BR" altLang="pt-BR" sz="2200" dirty="0">
                <a:solidFill>
                  <a:srgbClr val="000000"/>
                </a:solidFill>
                <a:cs typeface="Times New Roman" panose="02020603050405020304" pitchFamily="18" charset="0"/>
              </a:rPr>
              <a:t>formatar um valor diretamente do arquivo (quando buscar um registro).</a:t>
            </a:r>
          </a:p>
          <a:p>
            <a:pPr marL="0" indent="0">
              <a:buNone/>
            </a:pPr>
            <a:endParaRPr lang="pt-BR" altLang="pt-BR" sz="1600" dirty="0">
              <a:solidFill>
                <a:srgbClr val="000000"/>
              </a:solidFill>
              <a:cs typeface="Times New Roman" panose="02020603050405020304" pitchFamily="18" charset="0"/>
            </a:endParaRPr>
          </a:p>
          <a:p>
            <a:pPr marL="0" indent="0">
              <a:buNone/>
            </a:pPr>
            <a:r>
              <a:rPr lang="pt-BR" sz="2400" dirty="0"/>
              <a:t>Exemplo:</a:t>
            </a:r>
          </a:p>
          <a:p>
            <a:pPr eaLnBrk="1" hangingPunct="1">
              <a:spcBef>
                <a:spcPct val="0"/>
              </a:spcBef>
              <a:buClrTx/>
              <a:buFont typeface="Wingdings" panose="05000000000000000000" pitchFamily="2" charset="2"/>
              <a:buNone/>
            </a:pPr>
            <a:r>
              <a:rPr lang="pt-BR" altLang="pt-BR" sz="1600" dirty="0" smtClean="0">
                <a:latin typeface="Courier New" panose="02070309020205020404" pitchFamily="49" charset="0"/>
                <a:cs typeface="Times New Roman" panose="02020603050405020304" pitchFamily="18" charset="0"/>
              </a:rPr>
              <a:t>:</a:t>
            </a:r>
            <a:r>
              <a:rPr lang="pt-BR" altLang="pt-BR" sz="1600" dirty="0" err="1" smtClean="0">
                <a:latin typeface="Courier New" panose="02070309020205020404" pitchFamily="49" charset="0"/>
                <a:cs typeface="Times New Roman" panose="02020603050405020304" pitchFamily="18" charset="0"/>
              </a:rPr>
              <a:t>objs</a:t>
            </a:r>
            <a:r>
              <a:rPr lang="pt-BR" altLang="pt-BR" sz="1600" dirty="0" smtClean="0">
                <a:latin typeface="Courier New" panose="02070309020205020404" pitchFamily="49" charset="0"/>
                <a:cs typeface="Times New Roman" panose="02020603050405020304" pitchFamily="18" charset="0"/>
              </a:rPr>
              <a:t>-rotina ( '</a:t>
            </a:r>
            <a:r>
              <a:rPr lang="pt-BR" altLang="pt-BR" sz="1600" dirty="0" err="1" smtClean="0">
                <a:latin typeface="Courier New" panose="02070309020205020404" pitchFamily="49" charset="0"/>
                <a:cs typeface="Times New Roman" panose="02020603050405020304" pitchFamily="18" charset="0"/>
              </a:rPr>
              <a:t>vlPreco</a:t>
            </a:r>
            <a:r>
              <a:rPr lang="pt-BR" altLang="pt-BR" sz="1600" dirty="0" smtClean="0">
                <a:latin typeface="Courier New" panose="02070309020205020404" pitchFamily="49" charset="0"/>
                <a:cs typeface="Times New Roman" panose="02020603050405020304" pitchFamily="18" charset="0"/>
              </a:rPr>
              <a:t>' ).</a:t>
            </a:r>
            <a:r>
              <a:rPr lang="pt-BR" altLang="pt-BR" sz="1600" dirty="0" err="1" smtClean="0">
                <a:latin typeface="Courier New" panose="02070309020205020404" pitchFamily="49" charset="0"/>
                <a:cs typeface="Times New Roman" panose="02020603050405020304" pitchFamily="18" charset="0"/>
              </a:rPr>
              <a:t>value</a:t>
            </a:r>
            <a:r>
              <a:rPr lang="pt-BR" altLang="pt-BR" sz="1600" dirty="0" smtClean="0">
                <a:latin typeface="Courier New" panose="02070309020205020404" pitchFamily="49" charset="0"/>
                <a:cs typeface="Times New Roman" panose="02020603050405020304" pitchFamily="18" charset="0"/>
              </a:rPr>
              <a:t> = :frame-</a:t>
            </a:r>
            <a:r>
              <a:rPr lang="pt-BR" altLang="pt-BR" sz="1600" dirty="0" err="1" smtClean="0">
                <a:latin typeface="Courier New" panose="02070309020205020404" pitchFamily="49" charset="0"/>
                <a:cs typeface="Times New Roman" panose="02020603050405020304" pitchFamily="18" charset="0"/>
              </a:rPr>
              <a:t>rotina.FormataCampo</a:t>
            </a:r>
            <a:r>
              <a:rPr lang="pt-BR" altLang="pt-BR" sz="1600" dirty="0" smtClean="0">
                <a:latin typeface="Courier New" panose="02070309020205020404" pitchFamily="49" charset="0"/>
                <a:cs typeface="Times New Roman" panose="02020603050405020304" pitchFamily="18" charset="0"/>
              </a:rPr>
              <a:t>(           </a:t>
            </a:r>
          </a:p>
          <a:p>
            <a:pPr eaLnBrk="1" hangingPunct="1">
              <a:spcBef>
                <a:spcPct val="0"/>
              </a:spcBef>
              <a:buClrTx/>
              <a:buFont typeface="Wingdings" panose="05000000000000000000" pitchFamily="2" charset="2"/>
              <a:buNone/>
            </a:pPr>
            <a:r>
              <a:rPr lang="pt-BR" altLang="pt-BR" sz="1600" dirty="0" smtClean="0">
                <a:latin typeface="Courier New" panose="02070309020205020404" pitchFamily="49" charset="0"/>
                <a:cs typeface="Times New Roman" panose="02020603050405020304" pitchFamily="18" charset="0"/>
              </a:rPr>
              <a:t>                                   </a:t>
            </a:r>
            <a:r>
              <a:rPr lang="pt-BR" altLang="pt-BR" sz="1600" dirty="0">
                <a:latin typeface="Courier New" panose="02070309020205020404" pitchFamily="49" charset="0"/>
                <a:cs typeface="Times New Roman" panose="02020603050405020304" pitchFamily="18" charset="0"/>
              </a:rPr>
              <a:t>':f-</a:t>
            </a:r>
            <a:r>
              <a:rPr lang="pt-BR" altLang="pt-BR" sz="1600" dirty="0" err="1">
                <a:latin typeface="Courier New" panose="02070309020205020404" pitchFamily="49" charset="0"/>
                <a:cs typeface="Times New Roman" panose="02020603050405020304" pitchFamily="18" charset="0"/>
              </a:rPr>
              <a:t>vl</a:t>
            </a:r>
            <a:r>
              <a:rPr lang="pt-BR" altLang="pt-BR" sz="1600" dirty="0">
                <a:latin typeface="Courier New" panose="02070309020205020404" pitchFamily="49" charset="0"/>
                <a:cs typeface="Times New Roman" panose="02020603050405020304" pitchFamily="18" charset="0"/>
              </a:rPr>
              <a:t>-</a:t>
            </a:r>
            <a:r>
              <a:rPr lang="pt-BR" altLang="pt-BR" sz="1600" dirty="0" err="1">
                <a:latin typeface="Courier New" panose="02070309020205020404" pitchFamily="49" charset="0"/>
                <a:cs typeface="Times New Roman" panose="02020603050405020304" pitchFamily="18" charset="0"/>
              </a:rPr>
              <a:t>preco</a:t>
            </a:r>
            <a:r>
              <a:rPr lang="pt-BR" altLang="pt-BR" sz="1600" dirty="0" smtClean="0">
                <a:latin typeface="Courier New" panose="02070309020205020404" pitchFamily="49" charset="0"/>
                <a:cs typeface="Times New Roman" panose="02020603050405020304" pitchFamily="18" charset="0"/>
              </a:rPr>
              <a:t>', </a:t>
            </a:r>
            <a:r>
              <a:rPr lang="pt-BR" altLang="pt-BR" sz="1600" dirty="0">
                <a:latin typeface="Courier New" panose="02070309020205020404" pitchFamily="49" charset="0"/>
                <a:cs typeface="Times New Roman" panose="02020603050405020304" pitchFamily="18" charset="0"/>
              </a:rPr>
              <a:t>'</a:t>
            </a:r>
            <a:r>
              <a:rPr lang="pt-BR" altLang="pt-BR" sz="1600" dirty="0" smtClean="0">
                <a:latin typeface="Courier New" panose="02070309020205020404" pitchFamily="49" charset="0"/>
                <a:cs typeface="Times New Roman" panose="02020603050405020304" pitchFamily="18" charset="0"/>
              </a:rPr>
              <a:t>999.999,99</a:t>
            </a:r>
            <a:r>
              <a:rPr lang="pt-BR" altLang="pt-BR" sz="1600" dirty="0">
                <a:latin typeface="Courier New" panose="02070309020205020404" pitchFamily="49" charset="0"/>
                <a:cs typeface="Times New Roman" panose="02020603050405020304" pitchFamily="18" charset="0"/>
              </a:rPr>
              <a:t>', </a:t>
            </a:r>
          </a:p>
          <a:p>
            <a:pPr eaLnBrk="1" hangingPunct="1">
              <a:spcBef>
                <a:spcPct val="0"/>
              </a:spcBef>
              <a:buClrTx/>
              <a:buFont typeface="Wingdings" panose="05000000000000000000" pitchFamily="2" charset="2"/>
              <a:buNone/>
            </a:pPr>
            <a:r>
              <a:rPr lang="pt-BR" altLang="pt-BR" sz="1600" dirty="0" smtClean="0">
                <a:latin typeface="Courier New" panose="02070309020205020404" pitchFamily="49" charset="0"/>
                <a:cs typeface="Times New Roman" panose="02020603050405020304" pitchFamily="18" charset="0"/>
              </a:rPr>
              <a:t>                                   'valor' ); </a:t>
            </a:r>
          </a:p>
          <a:p>
            <a:pPr marL="0" indent="0">
              <a:buNone/>
            </a:pPr>
            <a:endParaRPr lang="pt-BR" sz="22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2000" dirty="0">
                <a:cs typeface="Arial" panose="020B0604020202020204" pitchFamily="34" charset="0"/>
              </a:rPr>
              <a:t>Onde:</a:t>
            </a:r>
          </a:p>
          <a:p>
            <a:r>
              <a:rPr lang="pt-BR" altLang="pt-BR" sz="2000" b="1" dirty="0" smtClean="0">
                <a:cs typeface="Times New Roman" panose="02020603050405020304" pitchFamily="18" charset="0"/>
              </a:rPr>
              <a:t>f-</a:t>
            </a:r>
            <a:r>
              <a:rPr lang="pt-BR" altLang="pt-BR" sz="2000" b="1" dirty="0" err="1" smtClean="0">
                <a:cs typeface="Times New Roman" panose="02020603050405020304" pitchFamily="18" charset="0"/>
              </a:rPr>
              <a:t>vl</a:t>
            </a:r>
            <a:r>
              <a:rPr lang="pt-BR" altLang="pt-BR" sz="2000" b="1" dirty="0" smtClean="0">
                <a:cs typeface="Times New Roman" panose="02020603050405020304" pitchFamily="18" charset="0"/>
              </a:rPr>
              <a:t>-</a:t>
            </a:r>
            <a:r>
              <a:rPr lang="pt-BR" altLang="pt-BR" sz="2000" b="1" dirty="0" err="1" smtClean="0">
                <a:cs typeface="Times New Roman" panose="02020603050405020304" pitchFamily="18" charset="0"/>
              </a:rPr>
              <a:t>preco</a:t>
            </a:r>
            <a:r>
              <a:rPr lang="pt-BR" altLang="pt-BR" sz="2000" b="1" dirty="0" smtClean="0">
                <a:cs typeface="Times New Roman" panose="02020603050405020304" pitchFamily="18" charset="0"/>
              </a:rPr>
              <a:t>: </a:t>
            </a:r>
            <a:r>
              <a:rPr lang="pt-BR" altLang="pt-BR" sz="2000" dirty="0" smtClean="0">
                <a:cs typeface="Times New Roman" panose="02020603050405020304" pitchFamily="18" charset="0"/>
              </a:rPr>
              <a:t>campo a ser formatado;</a:t>
            </a:r>
            <a:r>
              <a:rPr lang="pt-BR" altLang="pt-BR" sz="2000" dirty="0" smtClean="0"/>
              <a:t> </a:t>
            </a:r>
          </a:p>
          <a:p>
            <a:r>
              <a:rPr lang="pt-BR" altLang="pt-BR" sz="2000" b="1" dirty="0" smtClean="0">
                <a:cs typeface="Times New Roman" panose="02020603050405020304" pitchFamily="18" charset="0"/>
              </a:rPr>
              <a:t>999.999,99</a:t>
            </a:r>
            <a:r>
              <a:rPr lang="pt-BR" altLang="pt-BR" sz="2000" b="1" dirty="0">
                <a:cs typeface="Times New Roman" panose="02020603050405020304" pitchFamily="18" charset="0"/>
              </a:rPr>
              <a:t>: </a:t>
            </a:r>
            <a:r>
              <a:rPr lang="pt-BR" altLang="pt-BR" sz="2000" dirty="0">
                <a:cs typeface="Arial" panose="020B0604020202020204" pitchFamily="34" charset="0"/>
              </a:rPr>
              <a:t>máscara para formatação (deve sempre ser o tamanho máximo do campo);</a:t>
            </a:r>
          </a:p>
          <a:p>
            <a:r>
              <a:rPr lang="pt-BR" altLang="pt-BR" sz="2000" b="1" dirty="0">
                <a:cs typeface="Times New Roman" panose="02020603050405020304" pitchFamily="18" charset="0"/>
              </a:rPr>
              <a:t>valor: </a:t>
            </a:r>
            <a:r>
              <a:rPr lang="pt-BR" altLang="pt-BR" sz="2000" dirty="0">
                <a:cs typeface="Times New Roman" panose="02020603050405020304" pitchFamily="18" charset="0"/>
              </a:rPr>
              <a:t>parâmetro que indica a formatação de </a:t>
            </a:r>
            <a:r>
              <a:rPr lang="pt-BR" altLang="pt-BR" sz="2000" dirty="0" smtClean="0">
                <a:cs typeface="Times New Roman" panose="02020603050405020304" pitchFamily="18" charset="0"/>
              </a:rPr>
              <a:t>número (tirar zeros à esquerda)</a:t>
            </a:r>
            <a:endParaRPr lang="pt-BR" altLang="pt-BR" sz="2000" dirty="0"/>
          </a:p>
          <a:p>
            <a:pPr>
              <a:buFont typeface="Wingdings" panose="05000000000000000000" pitchFamily="2" charset="2"/>
              <a:buNone/>
            </a:pPr>
            <a:endParaRPr lang="pt-BR" altLang="pt-BR" sz="1400" dirty="0">
              <a:cs typeface="Times New Roman" panose="02020603050405020304" pitchFamily="18" charset="0"/>
            </a:endParaRPr>
          </a:p>
          <a:p>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 </a:t>
            </a:r>
            <a:r>
              <a:rPr lang="pt-BR" sz="3200" dirty="0"/>
              <a:t>Exemplo</a:t>
            </a:r>
          </a:p>
        </p:txBody>
      </p:sp>
    </p:spTree>
    <p:custDataLst>
      <p:tags r:id="rId1"/>
    </p:custDataLst>
    <p:extLst>
      <p:ext uri="{BB962C8B-B14F-4D97-AF65-F5344CB8AC3E}">
        <p14:creationId xmlns:p14="http://schemas.microsoft.com/office/powerpoint/2010/main" val="271249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eaLnBrk="1" hangingPunct="1">
              <a:spcBef>
                <a:spcPct val="0"/>
              </a:spcBef>
              <a:buClrTx/>
              <a:buFont typeface="Wingdings" panose="05000000000000000000" pitchFamily="2" charset="2"/>
              <a:buNone/>
            </a:pPr>
            <a:r>
              <a:rPr lang="pt-BR" sz="2200" b="1" dirty="0" smtClean="0"/>
              <a:t>2ª </a:t>
            </a:r>
            <a:r>
              <a:rPr lang="pt-BR" sz="2200" b="1" dirty="0"/>
              <a:t>Situação: </a:t>
            </a:r>
            <a:r>
              <a:rPr lang="pt-BR" altLang="pt-BR" sz="2200" dirty="0">
                <a:solidFill>
                  <a:srgbClr val="000000"/>
                </a:solidFill>
                <a:cs typeface="Times New Roman" panose="02020603050405020304" pitchFamily="18" charset="0"/>
              </a:rPr>
              <a:t>formatar um campo na tela (usuário digita).</a:t>
            </a:r>
          </a:p>
          <a:p>
            <a:pPr marL="0" indent="0">
              <a:buNone/>
            </a:pPr>
            <a:endParaRPr lang="pt-BR" altLang="pt-BR" sz="2200" dirty="0">
              <a:solidFill>
                <a:srgbClr val="000000"/>
              </a:solidFill>
              <a:cs typeface="Times New Roman" panose="02020603050405020304" pitchFamily="18" charset="0"/>
            </a:endParaRPr>
          </a:p>
          <a:p>
            <a:pPr marL="0" indent="0">
              <a:buNone/>
            </a:pPr>
            <a:r>
              <a:rPr lang="pt-BR" sz="2400" dirty="0" smtClean="0"/>
              <a:t>Exemplo:</a:t>
            </a:r>
          </a:p>
          <a:p>
            <a:pPr eaLnBrk="1" hangingPunct="1">
              <a:spcBef>
                <a:spcPct val="0"/>
              </a:spcBef>
              <a:buClrTx/>
              <a:buFont typeface="Wingdings" panose="05000000000000000000" pitchFamily="2" charset="2"/>
              <a:buNone/>
            </a:pPr>
            <a:r>
              <a:rPr lang="en-US" altLang="pt-BR" sz="1600" dirty="0" smtClean="0">
                <a:latin typeface="Courier New" panose="02070309020205020404" pitchFamily="49" charset="0"/>
                <a:cs typeface="Arial" panose="020B0604020202020204" pitchFamily="34" charset="0"/>
              </a:rPr>
              <a:t>&lt;</a:t>
            </a:r>
            <a:r>
              <a:rPr lang="en-US" altLang="pt-BR" sz="1600" dirty="0">
                <a:latin typeface="Courier New" panose="02070309020205020404" pitchFamily="49" charset="0"/>
                <a:cs typeface="Arial" panose="020B0604020202020204" pitchFamily="34" charset="0"/>
              </a:rPr>
              <a:t>INPUT type=text name=</a:t>
            </a:r>
            <a:r>
              <a:rPr lang="en-US" altLang="pt-BR" sz="1600" dirty="0" err="1">
                <a:latin typeface="Courier New" panose="02070309020205020404" pitchFamily="49" charset="0"/>
                <a:cs typeface="Arial" panose="020B0604020202020204" pitchFamily="34" charset="0"/>
              </a:rPr>
              <a:t>vlPreco</a:t>
            </a:r>
            <a:r>
              <a:rPr lang="en-US" altLang="pt-BR" sz="1600" dirty="0">
                <a:latin typeface="Courier New" panose="02070309020205020404" pitchFamily="49" charset="0"/>
                <a:cs typeface="Arial" panose="020B0604020202020204" pitchFamily="34" charset="0"/>
              </a:rPr>
              <a:t> </a:t>
            </a:r>
            <a:r>
              <a:rPr lang="en-US" altLang="pt-BR" sz="1600" dirty="0" err="1">
                <a:latin typeface="Courier New" panose="02070309020205020404" pitchFamily="49" charset="0"/>
                <a:cs typeface="Arial" panose="020B0604020202020204" pitchFamily="34" charset="0"/>
              </a:rPr>
              <a:t>onBlur</a:t>
            </a:r>
            <a:r>
              <a:rPr lang="en-US" altLang="pt-BR" sz="1600" dirty="0">
                <a:latin typeface="Courier New" panose="02070309020205020404" pitchFamily="49" charset="0"/>
                <a:cs typeface="Arial" panose="020B0604020202020204" pitchFamily="34" charset="0"/>
              </a:rPr>
              <a:t>="</a:t>
            </a:r>
            <a:r>
              <a:rPr lang="en-US" altLang="pt-BR" sz="1600" dirty="0" err="1">
                <a:latin typeface="Courier New" panose="02070309020205020404" pitchFamily="49" charset="0"/>
                <a:cs typeface="Arial" panose="020B0604020202020204" pitchFamily="34" charset="0"/>
              </a:rPr>
              <a:t>FormataCampo</a:t>
            </a:r>
            <a:r>
              <a:rPr lang="en-US" altLang="pt-BR" sz="1600" dirty="0">
                <a:latin typeface="Courier New" panose="02070309020205020404" pitchFamily="49" charset="0"/>
                <a:cs typeface="Arial" panose="020B0604020202020204" pitchFamily="34" charset="0"/>
              </a:rPr>
              <a:t>( this, </a:t>
            </a:r>
          </a:p>
          <a:p>
            <a:pPr eaLnBrk="1" hangingPunct="1">
              <a:spcBef>
                <a:spcPct val="0"/>
              </a:spcBef>
              <a:buClrTx/>
              <a:buFont typeface="Wingdings" panose="05000000000000000000" pitchFamily="2" charset="2"/>
              <a:buNone/>
            </a:pPr>
            <a:r>
              <a:rPr lang="en-US" altLang="pt-BR" sz="1600" dirty="0">
                <a:latin typeface="Courier New" panose="02070309020205020404" pitchFamily="49" charset="0"/>
                <a:cs typeface="Arial" panose="020B0604020202020204" pitchFamily="34" charset="0"/>
              </a:rPr>
              <a:t>'999.999,99', 'valor' );"&gt;</a:t>
            </a:r>
            <a:r>
              <a:rPr lang="pt-BR" altLang="pt-BR" sz="1600" dirty="0">
                <a:latin typeface="Courier New" panose="02070309020205020404" pitchFamily="49" charset="0"/>
                <a:cs typeface="Times New Roman" panose="02020603050405020304" pitchFamily="18" charset="0"/>
              </a:rPr>
              <a:t> </a:t>
            </a:r>
          </a:p>
          <a:p>
            <a:pPr marL="0" indent="0">
              <a:buNone/>
            </a:pPr>
            <a:endParaRPr lang="pt-BR" sz="22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2000" dirty="0">
                <a:cs typeface="Arial" panose="020B0604020202020204" pitchFamily="34" charset="0"/>
              </a:rPr>
              <a:t>Onde:</a:t>
            </a:r>
          </a:p>
          <a:p>
            <a:r>
              <a:rPr lang="pt-BR" altLang="pt-BR" sz="2000" b="1" dirty="0" err="1" smtClean="0">
                <a:cs typeface="Arial" panose="020B0604020202020204" pitchFamily="34" charset="0"/>
              </a:rPr>
              <a:t>this</a:t>
            </a:r>
            <a:r>
              <a:rPr lang="pt-BR" altLang="pt-BR" sz="2000" b="1" dirty="0">
                <a:cs typeface="Times New Roman" panose="02020603050405020304" pitchFamily="18" charset="0"/>
              </a:rPr>
              <a:t>: </a:t>
            </a:r>
            <a:r>
              <a:rPr lang="pt-BR" altLang="pt-BR" sz="2000" dirty="0">
                <a:cs typeface="Times New Roman" panose="02020603050405020304" pitchFamily="18" charset="0"/>
              </a:rPr>
              <a:t>é o próprio objeto (a função utilizará somente a propriedade valor (</a:t>
            </a:r>
            <a:r>
              <a:rPr lang="pt-BR" altLang="pt-BR" sz="2000" i="1" dirty="0" err="1">
                <a:cs typeface="Times New Roman" panose="02020603050405020304" pitchFamily="18" charset="0"/>
              </a:rPr>
              <a:t>value</a:t>
            </a:r>
            <a:r>
              <a:rPr lang="pt-BR" altLang="pt-BR" sz="2000" dirty="0">
                <a:cs typeface="Times New Roman" panose="02020603050405020304" pitchFamily="18" charset="0"/>
              </a:rPr>
              <a:t>) do objeto);</a:t>
            </a:r>
            <a:endParaRPr lang="pt-BR" altLang="pt-BR" sz="2000" dirty="0"/>
          </a:p>
          <a:p>
            <a:r>
              <a:rPr lang="pt-BR" altLang="pt-BR" sz="2000" b="1" dirty="0">
                <a:cs typeface="Times New Roman" panose="02020603050405020304" pitchFamily="18" charset="0"/>
              </a:rPr>
              <a:t>999.999,99: </a:t>
            </a:r>
            <a:r>
              <a:rPr lang="pt-BR" altLang="pt-BR" sz="2000" dirty="0">
                <a:cs typeface="Arial" panose="020B0604020202020204" pitchFamily="34" charset="0"/>
              </a:rPr>
              <a:t>máscara para formatação (deve sempre ser o tamanho máximo do campo);</a:t>
            </a:r>
          </a:p>
          <a:p>
            <a:r>
              <a:rPr lang="pt-BR" altLang="pt-BR" sz="2000" b="1" dirty="0">
                <a:cs typeface="Times New Roman" panose="02020603050405020304" pitchFamily="18" charset="0"/>
              </a:rPr>
              <a:t>valor: </a:t>
            </a:r>
            <a:r>
              <a:rPr lang="pt-BR" altLang="pt-BR" sz="2000" dirty="0">
                <a:cs typeface="Times New Roman" panose="02020603050405020304" pitchFamily="18" charset="0"/>
              </a:rPr>
              <a:t>parâmetro que indica a formatação de número (tirar zeros à esquerda)</a:t>
            </a:r>
            <a:endParaRPr lang="pt-BR" altLang="pt-BR" sz="2000" dirty="0"/>
          </a:p>
          <a:p>
            <a:endParaRPr lang="en-US" altLang="pt-BR" sz="1800" dirty="0"/>
          </a:p>
          <a:p>
            <a:endParaRPr lang="pt-BR" altLang="pt-BR" sz="1400" dirty="0"/>
          </a:p>
          <a:p>
            <a:pPr>
              <a:buFont typeface="Wingdings" panose="05000000000000000000" pitchFamily="2" charset="2"/>
              <a:buNone/>
            </a:pPr>
            <a:endParaRPr lang="pt-BR" altLang="pt-BR" sz="1400" dirty="0">
              <a:cs typeface="Times New Roman" panose="02020603050405020304" pitchFamily="18" charset="0"/>
            </a:endParaRPr>
          </a:p>
          <a:p>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3824135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p:txBody>
          <a:bodyPr anchor="ctr"/>
          <a:lstStyle/>
          <a:p>
            <a:pPr marL="0" indent="0">
              <a:buNone/>
            </a:pPr>
            <a:r>
              <a:rPr lang="pt-BR" dirty="0" smtClean="0"/>
              <a:t>Botões padrão</a:t>
            </a:r>
            <a:endParaRPr lang="pt-BR" dirty="0"/>
          </a:p>
        </p:txBody>
      </p:sp>
      <p:sp>
        <p:nvSpPr>
          <p:cNvPr id="4" name="Espaço Reservado para Conteúdo 3"/>
          <p:cNvSpPr>
            <a:spLocks noGrp="1"/>
          </p:cNvSpPr>
          <p:nvPr>
            <p:ph sz="quarter" idx="11"/>
          </p:nvPr>
        </p:nvSpPr>
        <p:spPr/>
        <p:txBody>
          <a:bodyPr/>
          <a:lstStyle/>
          <a:p>
            <a:pPr lvl="0">
              <a:spcAft>
                <a:spcPts val="0"/>
              </a:spcAft>
            </a:pPr>
            <a:r>
              <a:rPr lang="pt-BR" sz="2200" dirty="0"/>
              <a:t>8000-botao-confirmar</a:t>
            </a:r>
          </a:p>
          <a:p>
            <a:pPr lvl="0">
              <a:spcAft>
                <a:spcPts val="0"/>
              </a:spcAft>
            </a:pPr>
            <a:r>
              <a:rPr lang="pt-BR" sz="2200" dirty="0"/>
              <a:t>8000-botao-exportar</a:t>
            </a:r>
          </a:p>
          <a:p>
            <a:pPr lvl="0">
              <a:spcAft>
                <a:spcPts val="0"/>
              </a:spcAft>
            </a:pPr>
            <a:r>
              <a:rPr lang="pt-BR" sz="2200" dirty="0"/>
              <a:t>8000-botao-importar</a:t>
            </a:r>
          </a:p>
          <a:p>
            <a:pPr lvl="0">
              <a:spcAft>
                <a:spcPts val="0"/>
              </a:spcAft>
            </a:pPr>
            <a:r>
              <a:rPr lang="pt-BR" sz="2200" dirty="0"/>
              <a:t>8000-botoes-padroes</a:t>
            </a:r>
          </a:p>
          <a:p>
            <a:pPr lvl="0">
              <a:spcAft>
                <a:spcPts val="0"/>
              </a:spcAft>
            </a:pPr>
            <a:r>
              <a:rPr lang="pt-BR" sz="2200" dirty="0"/>
              <a:t>8000-botoes-proximo-anterior-2</a:t>
            </a:r>
          </a:p>
          <a:p>
            <a:pPr lvl="0">
              <a:spcAft>
                <a:spcPts val="0"/>
              </a:spcAft>
            </a:pPr>
            <a:r>
              <a:rPr lang="pt-BR" sz="2200" dirty="0"/>
              <a:t>8000-botoes-proximo-anterior-3</a:t>
            </a:r>
          </a:p>
          <a:p>
            <a:pPr lvl="0">
              <a:spcAft>
                <a:spcPts val="0"/>
              </a:spcAft>
            </a:pPr>
            <a:r>
              <a:rPr lang="pt-BR" sz="2200" dirty="0"/>
              <a:t>8000-botoes-salvar-cancelar</a:t>
            </a:r>
          </a:p>
        </p:txBody>
      </p:sp>
    </p:spTree>
    <p:custDataLst>
      <p:tags r:id="rId1"/>
    </p:custDataLst>
    <p:extLst>
      <p:ext uri="{BB962C8B-B14F-4D97-AF65-F5344CB8AC3E}">
        <p14:creationId xmlns:p14="http://schemas.microsoft.com/office/powerpoint/2010/main" val="233561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smtClean="0"/>
              <a:t>Mensagem()</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altLang="pt-BR" sz="2200" dirty="0">
                <a:cs typeface="Times New Roman" panose="02020603050405020304" pitchFamily="18" charset="0"/>
              </a:rPr>
              <a:t>Esta função permite exibir os botões OK/Sim/Não/Cancelar/Anular/Repetir/Ignorar, bem como os ícones Crítico/Questionamento/Exclamação/Informação.</a:t>
            </a:r>
            <a:r>
              <a:rPr lang="pt-BR" altLang="pt-BR" sz="2200" dirty="0"/>
              <a:t> </a:t>
            </a:r>
          </a:p>
          <a:p>
            <a:pPr marL="0" indent="0">
              <a:buNone/>
            </a:pPr>
            <a:endParaRPr lang="pt-BR" altLang="pt-BR" sz="2200" b="1" dirty="0" smtClean="0">
              <a:solidFill>
                <a:srgbClr val="000000"/>
              </a:solidFill>
              <a:cs typeface="Arial" panose="020B0604020202020204" pitchFamily="34" charset="0"/>
            </a:endParaRPr>
          </a:p>
          <a:p>
            <a:pPr algn="just" eaLnBrk="1" hangingPunct="1">
              <a:spcBef>
                <a:spcPct val="0"/>
              </a:spcBef>
              <a:buClrTx/>
              <a:buFont typeface="Wingdings" panose="05000000000000000000" pitchFamily="2" charset="2"/>
              <a:buNone/>
            </a:pPr>
            <a:r>
              <a:rPr lang="en-US" altLang="pt-BR" sz="2200" b="1" dirty="0" err="1">
                <a:solidFill>
                  <a:srgbClr val="000000"/>
                </a:solidFill>
                <a:cs typeface="Arial" panose="020B0604020202020204" pitchFamily="34" charset="0"/>
              </a:rPr>
              <a:t>Sintaxe</a:t>
            </a:r>
            <a:r>
              <a:rPr lang="en-US" altLang="pt-BR" sz="2200" b="1" dirty="0">
                <a:solidFill>
                  <a:srgbClr val="000000"/>
                </a:solidFill>
                <a:cs typeface="Arial" panose="020B0604020202020204" pitchFamily="34" charset="0"/>
              </a:rPr>
              <a:t>:</a:t>
            </a:r>
            <a:endParaRPr lang="pt-BR" altLang="pt-BR" sz="2200" b="1" dirty="0">
              <a:solidFill>
                <a:srgbClr val="000000"/>
              </a:solidFill>
              <a:cs typeface="Times New Roman" panose="02020603050405020304" pitchFamily="18" charset="0"/>
            </a:endParaRPr>
          </a:p>
          <a:p>
            <a:pPr eaLnBrk="1" hangingPunct="1">
              <a:spcBef>
                <a:spcPct val="0"/>
              </a:spcBef>
              <a:buClrTx/>
              <a:buFont typeface="Wingdings" panose="05000000000000000000" pitchFamily="2" charset="2"/>
              <a:buNone/>
            </a:pPr>
            <a:r>
              <a:rPr lang="pt-BR" altLang="pt-BR" sz="1600" dirty="0" smtClean="0">
                <a:solidFill>
                  <a:srgbClr val="000000"/>
                </a:solidFill>
                <a:latin typeface="Courier New" panose="02070309020205020404" pitchFamily="49" charset="0"/>
                <a:cs typeface="Courier New" panose="02070309020205020404" pitchFamily="49" charset="0"/>
              </a:rPr>
              <a:t>Mensagem</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strMensagem</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opcoes</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err="1">
                <a:solidFill>
                  <a:srgbClr val="000000"/>
                </a:solidFill>
                <a:latin typeface="Courier New" panose="02070309020205020404" pitchFamily="49" charset="0"/>
                <a:cs typeface="Courier New" panose="02070309020205020404" pitchFamily="49" charset="0"/>
              </a:rPr>
              <a:t>TituloJanela</a:t>
            </a:r>
            <a:r>
              <a:rPr lang="pt-BR" altLang="pt-BR" sz="1600" dirty="0">
                <a:solidFill>
                  <a:srgbClr val="000000"/>
                </a:solidFill>
                <a:latin typeface="Courier New" panose="02070309020205020404" pitchFamily="49" charset="0"/>
                <a:cs typeface="Courier New" panose="02070309020205020404" pitchFamily="49" charset="0"/>
              </a:rPr>
              <a:t> );</a:t>
            </a:r>
            <a:endParaRPr lang="pt-BR" altLang="pt-BR" sz="1600" dirty="0">
              <a:latin typeface="Courier New" panose="02070309020205020404" pitchFamily="49" charset="0"/>
              <a:ea typeface="Arial Unicode MS" panose="020B0604020202020204" pitchFamily="34" charset="-128"/>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1400" dirty="0">
              <a:latin typeface="Arial" panose="020B0604020202020204" pitchFamily="34" charset="0"/>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000" dirty="0">
                <a:cs typeface="Arial" panose="020B0604020202020204" pitchFamily="34" charset="0"/>
              </a:rPr>
              <a:t>Onde:</a:t>
            </a:r>
          </a:p>
          <a:p>
            <a:r>
              <a:rPr lang="pt-BR" altLang="pt-BR" sz="2000" b="1" dirty="0" err="1">
                <a:solidFill>
                  <a:srgbClr val="000000"/>
                </a:solidFill>
                <a:cs typeface="Courier New" panose="02070309020205020404" pitchFamily="49" charset="0"/>
              </a:rPr>
              <a:t>strMensagem</a:t>
            </a:r>
            <a:r>
              <a:rPr lang="pt-BR" altLang="pt-BR" sz="2000" b="1" dirty="0">
                <a:cs typeface="Times New Roman" panose="02020603050405020304" pitchFamily="18" charset="0"/>
              </a:rPr>
              <a:t>: </a:t>
            </a:r>
            <a:r>
              <a:rPr lang="pt-BR" altLang="pt-BR" sz="2000" dirty="0">
                <a:cs typeface="Times New Roman" panose="02020603050405020304" pitchFamily="18" charset="0"/>
              </a:rPr>
              <a:t>mensagem a ser exibida; </a:t>
            </a:r>
          </a:p>
          <a:p>
            <a:r>
              <a:rPr lang="pt-BR" altLang="pt-BR" sz="2000" b="1" dirty="0" err="1"/>
              <a:t>opcoes</a:t>
            </a:r>
            <a:r>
              <a:rPr lang="pt-BR" altLang="pt-BR" sz="2000" b="1" dirty="0">
                <a:cs typeface="Times New Roman" panose="02020603050405020304" pitchFamily="18" charset="0"/>
              </a:rPr>
              <a:t>: </a:t>
            </a:r>
            <a:r>
              <a:rPr lang="pt-BR" altLang="pt-BR" sz="2000" dirty="0">
                <a:cs typeface="Times New Roman" panose="02020603050405020304" pitchFamily="18" charset="0"/>
              </a:rPr>
              <a:t>combinação necessária para exibir os botões/ícones (conforme tabela a seguir); </a:t>
            </a:r>
          </a:p>
          <a:p>
            <a:r>
              <a:rPr lang="pt-BR" altLang="pt-BR" sz="2000" b="1" dirty="0" err="1">
                <a:cs typeface="Times New Roman" panose="02020603050405020304" pitchFamily="18" charset="0"/>
              </a:rPr>
              <a:t>TituloJanela</a:t>
            </a:r>
            <a:r>
              <a:rPr lang="pt-BR" altLang="pt-BR" sz="2000" b="1" dirty="0">
                <a:cs typeface="Times New Roman" panose="02020603050405020304" pitchFamily="18" charset="0"/>
              </a:rPr>
              <a:t>: </a:t>
            </a:r>
            <a:r>
              <a:rPr lang="pt-BR" altLang="pt-BR" sz="2000" dirty="0">
                <a:cs typeface="Times New Roman" panose="02020603050405020304" pitchFamily="18" charset="0"/>
              </a:rPr>
              <a:t>descrição do topo da mensagem (normalmente utiliza-se a </a:t>
            </a:r>
            <a:r>
              <a:rPr lang="pt-BR" altLang="pt-BR" sz="2000" dirty="0" smtClean="0">
                <a:cs typeface="Times New Roman" panose="02020603050405020304" pitchFamily="18" charset="0"/>
              </a:rPr>
              <a:t>variável </a:t>
            </a:r>
            <a:r>
              <a:rPr lang="pt-BR" altLang="pt-BR" sz="2000" dirty="0" err="1">
                <a:cs typeface="Times New Roman" panose="02020603050405020304" pitchFamily="18" charset="0"/>
              </a:rPr>
              <a:t>lnk</a:t>
            </a:r>
            <a:r>
              <a:rPr lang="pt-BR" altLang="pt-BR" sz="2000" dirty="0">
                <a:cs typeface="Times New Roman" panose="02020603050405020304" pitchFamily="18" charset="0"/>
              </a:rPr>
              <a:t>-rotina, que tem o nome do programa).</a:t>
            </a:r>
            <a:endParaRPr lang="en-US" altLang="pt-BR" sz="2000" dirty="0"/>
          </a:p>
          <a:p>
            <a:pPr marL="0" indent="0">
              <a:buNone/>
            </a:pPr>
            <a:endParaRPr lang="pt-BR" altLang="pt-BR" sz="1800" b="1" dirty="0">
              <a:solidFill>
                <a:srgbClr val="000000"/>
              </a:solidFill>
              <a:cs typeface="Arial" panose="020B0604020202020204" pitchFamily="34" charset="0"/>
            </a:endParaRPr>
          </a:p>
        </p:txBody>
      </p:sp>
    </p:spTree>
    <p:custDataLst>
      <p:tags r:id="rId1"/>
    </p:custDataLst>
    <p:extLst>
      <p:ext uri="{BB962C8B-B14F-4D97-AF65-F5344CB8AC3E}">
        <p14:creationId xmlns:p14="http://schemas.microsoft.com/office/powerpoint/2010/main" val="55493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solidFill>
                  <a:schemeClr val="bg1"/>
                </a:solidFill>
              </a:rPr>
              <a:t>Ícones e botões</a:t>
            </a:r>
            <a:endParaRPr lang="pt-BR" dirty="0">
              <a:solidFill>
                <a:schemeClr val="bg1"/>
              </a:solidFill>
            </a:endParaRPr>
          </a:p>
        </p:txBody>
      </p:sp>
      <p:graphicFrame>
        <p:nvGraphicFramePr>
          <p:cNvPr id="7" name="Espaço Reservado para Conteúdo 6"/>
          <p:cNvGraphicFramePr>
            <a:graphicFrameLocks noGrp="1"/>
          </p:cNvGraphicFramePr>
          <p:nvPr>
            <p:ph idx="1"/>
            <p:extLst>
              <p:ext uri="{D42A27DB-BD31-4B8C-83A1-F6EECF244321}">
                <p14:modId xmlns:p14="http://schemas.microsoft.com/office/powerpoint/2010/main" val="1751313793"/>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pt-BR" dirty="0" smtClean="0"/>
                        <a:t>Código</a:t>
                      </a:r>
                      <a:endParaRPr lang="pt-BR" dirty="0"/>
                    </a:p>
                  </a:txBody>
                  <a:tcPr/>
                </a:tc>
                <a:tc>
                  <a:txBody>
                    <a:bodyPr/>
                    <a:lstStyle/>
                    <a:p>
                      <a:pPr algn="ctr"/>
                      <a:r>
                        <a:rPr lang="pt-BR" dirty="0" smtClean="0"/>
                        <a:t>Exibição</a:t>
                      </a:r>
                      <a:endParaRPr lang="pt-BR" dirty="0"/>
                    </a:p>
                  </a:txBody>
                  <a:tcPr/>
                </a:tc>
              </a:tr>
              <a:tr h="370840">
                <a:tc>
                  <a:txBody>
                    <a:bodyPr/>
                    <a:lstStyle/>
                    <a:p>
                      <a:r>
                        <a:rPr lang="pt-BR" dirty="0" smtClean="0"/>
                        <a:t>0</a:t>
                      </a:r>
                      <a:endParaRPr lang="pt-BR" dirty="0"/>
                    </a:p>
                  </a:txBody>
                  <a:tcPr/>
                </a:tc>
                <a:tc>
                  <a:txBody>
                    <a:bodyPr/>
                    <a:lstStyle/>
                    <a:p>
                      <a:r>
                        <a:rPr lang="pt-BR" dirty="0" smtClean="0"/>
                        <a:t>Botão</a:t>
                      </a:r>
                      <a:r>
                        <a:rPr lang="pt-BR" baseline="0" dirty="0" smtClean="0"/>
                        <a:t> OK</a:t>
                      </a:r>
                      <a:endParaRPr lang="pt-BR" dirty="0"/>
                    </a:p>
                  </a:txBody>
                  <a:tcPr/>
                </a:tc>
              </a:tr>
              <a:tr h="370840">
                <a:tc>
                  <a:txBody>
                    <a:bodyPr/>
                    <a:lstStyle/>
                    <a:p>
                      <a:r>
                        <a:rPr lang="pt-BR" dirty="0" smtClean="0"/>
                        <a:t>2</a:t>
                      </a:r>
                      <a:endParaRPr lang="pt-B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cap="none" normalizeH="0" baseline="0" dirty="0" smtClean="0">
                          <a:ln>
                            <a:noFill/>
                          </a:ln>
                          <a:solidFill>
                            <a:schemeClr val="tx1"/>
                          </a:solidFill>
                          <a:effectLst/>
                          <a:latin typeface="Arial Narrow" pitchFamily="34" charset="0"/>
                        </a:rPr>
                        <a:t>Botões Anular, Repetir e Ignorar </a:t>
                      </a:r>
                    </a:p>
                  </a:txBody>
                  <a:tcPr/>
                </a:tc>
              </a:tr>
              <a:tr h="370840">
                <a:tc>
                  <a:txBody>
                    <a:bodyPr/>
                    <a:lstStyle/>
                    <a:p>
                      <a:r>
                        <a:rPr lang="pt-BR" dirty="0" smtClean="0"/>
                        <a:t>3</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Botões Sim, Não e Cancelar </a:t>
                      </a:r>
                      <a:endParaRPr lang="pt-BR" dirty="0"/>
                    </a:p>
                  </a:txBody>
                  <a:tcPr/>
                </a:tc>
              </a:tr>
              <a:tr h="370840">
                <a:tc>
                  <a:txBody>
                    <a:bodyPr/>
                    <a:lstStyle/>
                    <a:p>
                      <a:r>
                        <a:rPr lang="pt-BR" dirty="0" smtClean="0"/>
                        <a:t>4</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Botões Sim e Não </a:t>
                      </a:r>
                      <a:endParaRPr lang="pt-BR" dirty="0"/>
                    </a:p>
                  </a:txBody>
                  <a:tcPr/>
                </a:tc>
              </a:tr>
              <a:tr h="370840">
                <a:tc>
                  <a:txBody>
                    <a:bodyPr/>
                    <a:lstStyle/>
                    <a:p>
                      <a:r>
                        <a:rPr lang="pt-BR" dirty="0" smtClean="0"/>
                        <a:t>5</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Botões Repetir e Cancelar </a:t>
                      </a:r>
                      <a:endParaRPr lang="pt-BR" dirty="0"/>
                    </a:p>
                  </a:txBody>
                  <a:tcPr/>
                </a:tc>
              </a:tr>
              <a:tr h="370840">
                <a:tc>
                  <a:txBody>
                    <a:bodyPr/>
                    <a:lstStyle/>
                    <a:p>
                      <a:r>
                        <a:rPr lang="pt-BR" dirty="0" smtClean="0"/>
                        <a:t>16</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Ícone Crítico </a:t>
                      </a:r>
                      <a:endParaRPr lang="pt-BR" dirty="0"/>
                    </a:p>
                  </a:txBody>
                  <a:tcPr/>
                </a:tc>
              </a:tr>
              <a:tr h="370840">
                <a:tc>
                  <a:txBody>
                    <a:bodyPr/>
                    <a:lstStyle/>
                    <a:p>
                      <a:r>
                        <a:rPr lang="pt-BR" dirty="0" smtClean="0"/>
                        <a:t>32</a:t>
                      </a:r>
                      <a:endParaRPr lang="pt-B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cap="none" normalizeH="0" baseline="0" dirty="0" smtClean="0">
                          <a:ln>
                            <a:noFill/>
                          </a:ln>
                          <a:solidFill>
                            <a:schemeClr val="tx1"/>
                          </a:solidFill>
                          <a:effectLst/>
                          <a:latin typeface="Arial Narrow" pitchFamily="34" charset="0"/>
                        </a:rPr>
                        <a:t>Ícone Questionamento </a:t>
                      </a:r>
                    </a:p>
                  </a:txBody>
                  <a:tcPr/>
                </a:tc>
              </a:tr>
              <a:tr h="370840">
                <a:tc>
                  <a:txBody>
                    <a:bodyPr/>
                    <a:lstStyle/>
                    <a:p>
                      <a:r>
                        <a:rPr lang="pt-BR" dirty="0" smtClean="0"/>
                        <a:t>48</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Ícone Exclamação </a:t>
                      </a:r>
                      <a:endParaRPr lang="pt-BR" dirty="0"/>
                    </a:p>
                  </a:txBody>
                  <a:tcPr/>
                </a:tc>
              </a:tr>
              <a:tr h="370840">
                <a:tc>
                  <a:txBody>
                    <a:bodyPr/>
                    <a:lstStyle/>
                    <a:p>
                      <a:r>
                        <a:rPr lang="pt-BR" dirty="0" smtClean="0"/>
                        <a:t>64</a:t>
                      </a:r>
                      <a:endParaRPr lang="pt-B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cap="none" normalizeH="0" baseline="0" dirty="0" smtClean="0">
                          <a:ln>
                            <a:noFill/>
                          </a:ln>
                          <a:solidFill>
                            <a:schemeClr val="tx1"/>
                          </a:solidFill>
                          <a:effectLst/>
                          <a:latin typeface="Arial Narrow" pitchFamily="34" charset="0"/>
                        </a:rPr>
                        <a:t>Ícone Informação</a:t>
                      </a:r>
                    </a:p>
                  </a:txBody>
                  <a:tcPr/>
                </a:tc>
              </a:tr>
            </a:tbl>
          </a:graphicData>
        </a:graphic>
      </p:graphicFrame>
    </p:spTree>
    <p:custDataLst>
      <p:tags r:id="rId1"/>
    </p:custDataLst>
    <p:extLst>
      <p:ext uri="{BB962C8B-B14F-4D97-AF65-F5344CB8AC3E}">
        <p14:creationId xmlns:p14="http://schemas.microsoft.com/office/powerpoint/2010/main" val="3136159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solidFill>
                  <a:schemeClr val="bg1"/>
                </a:solidFill>
              </a:rPr>
              <a:t>Foco do cursor</a:t>
            </a:r>
            <a:endParaRPr lang="pt-BR" dirty="0">
              <a:solidFill>
                <a:schemeClr val="bg1"/>
              </a:solidFill>
            </a:endParaRPr>
          </a:p>
        </p:txBody>
      </p:sp>
      <p:graphicFrame>
        <p:nvGraphicFramePr>
          <p:cNvPr id="7" name="Espaço Reservado para Conteúdo 6"/>
          <p:cNvGraphicFramePr>
            <a:graphicFrameLocks noGrp="1"/>
          </p:cNvGraphicFramePr>
          <p:nvPr>
            <p:ph idx="1"/>
            <p:extLst>
              <p:ext uri="{D42A27DB-BD31-4B8C-83A1-F6EECF244321}">
                <p14:modId xmlns:p14="http://schemas.microsoft.com/office/powerpoint/2010/main" val="2920029485"/>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pt-BR" dirty="0" smtClean="0"/>
                        <a:t>Código</a:t>
                      </a:r>
                      <a:endParaRPr lang="pt-BR" dirty="0"/>
                    </a:p>
                  </a:txBody>
                  <a:tcPr/>
                </a:tc>
                <a:tc>
                  <a:txBody>
                    <a:bodyPr/>
                    <a:lstStyle/>
                    <a:p>
                      <a:pPr algn="ctr"/>
                      <a:r>
                        <a:rPr lang="pt-BR" dirty="0" smtClean="0"/>
                        <a:t>Foco</a:t>
                      </a:r>
                      <a:endParaRPr lang="pt-BR" dirty="0"/>
                    </a:p>
                  </a:txBody>
                  <a:tcPr/>
                </a:tc>
              </a:tr>
              <a:tr h="370840">
                <a:tc>
                  <a:txBody>
                    <a:bodyPr/>
                    <a:lstStyle/>
                    <a:p>
                      <a:r>
                        <a:rPr lang="pt-BR" dirty="0" smtClean="0"/>
                        <a:t>0</a:t>
                      </a:r>
                      <a:endParaRPr lang="pt-BR" dirty="0"/>
                    </a:p>
                  </a:txBody>
                  <a:tcPr/>
                </a:tc>
                <a:tc>
                  <a:txBody>
                    <a:bodyPr/>
                    <a:lstStyle/>
                    <a:p>
                      <a:r>
                        <a:rPr lang="pt-BR" dirty="0" smtClean="0"/>
                        <a:t>Primeiro botão</a:t>
                      </a:r>
                      <a:endParaRPr lang="pt-BR" dirty="0"/>
                    </a:p>
                  </a:txBody>
                  <a:tcPr/>
                </a:tc>
              </a:tr>
              <a:tr h="370840">
                <a:tc>
                  <a:txBody>
                    <a:bodyPr/>
                    <a:lstStyle/>
                    <a:p>
                      <a:r>
                        <a:rPr lang="pt-BR" dirty="0" smtClean="0"/>
                        <a:t>256</a:t>
                      </a:r>
                      <a:endParaRPr lang="pt-B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cap="none" normalizeH="0" baseline="0" dirty="0" smtClean="0">
                          <a:ln>
                            <a:noFill/>
                          </a:ln>
                          <a:solidFill>
                            <a:schemeClr val="tx1"/>
                          </a:solidFill>
                          <a:effectLst/>
                          <a:latin typeface="Arial Narrow" pitchFamily="34" charset="0"/>
                        </a:rPr>
                        <a:t>Segundo botão</a:t>
                      </a:r>
                    </a:p>
                  </a:txBody>
                  <a:tcPr/>
                </a:tc>
              </a:tr>
              <a:tr h="370840">
                <a:tc>
                  <a:txBody>
                    <a:bodyPr/>
                    <a:lstStyle/>
                    <a:p>
                      <a:r>
                        <a:rPr lang="pt-BR" dirty="0" smtClean="0"/>
                        <a:t>512</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Terceiro botão</a:t>
                      </a:r>
                      <a:endParaRPr lang="pt-BR" dirty="0"/>
                    </a:p>
                  </a:txBody>
                  <a:tcPr/>
                </a:tc>
              </a:tr>
              <a:tr h="370840">
                <a:tc>
                  <a:txBody>
                    <a:bodyPr/>
                    <a:lstStyle/>
                    <a:p>
                      <a:r>
                        <a:rPr lang="pt-BR" dirty="0" smtClean="0"/>
                        <a:t>768</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Botões Sim e Não </a:t>
                      </a:r>
                      <a:endParaRPr lang="pt-BR" dirty="0"/>
                    </a:p>
                  </a:txBody>
                  <a:tcPr/>
                </a:tc>
              </a:tr>
            </a:tbl>
          </a:graphicData>
        </a:graphic>
      </p:graphicFrame>
    </p:spTree>
    <p:custDataLst>
      <p:tags r:id="rId1"/>
    </p:custDataLst>
    <p:extLst>
      <p:ext uri="{BB962C8B-B14F-4D97-AF65-F5344CB8AC3E}">
        <p14:creationId xmlns:p14="http://schemas.microsoft.com/office/powerpoint/2010/main" val="398283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solidFill>
                  <a:schemeClr val="bg1"/>
                </a:solidFill>
              </a:rPr>
              <a:t>Retorno</a:t>
            </a:r>
            <a:endParaRPr lang="pt-BR" dirty="0">
              <a:solidFill>
                <a:schemeClr val="bg1"/>
              </a:solidFill>
            </a:endParaRPr>
          </a:p>
        </p:txBody>
      </p:sp>
      <p:graphicFrame>
        <p:nvGraphicFramePr>
          <p:cNvPr id="7" name="Espaço Reservado para Conteúdo 6"/>
          <p:cNvGraphicFramePr>
            <a:graphicFrameLocks noGrp="1"/>
          </p:cNvGraphicFramePr>
          <p:nvPr>
            <p:ph idx="1"/>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pt-BR" dirty="0" smtClean="0"/>
                        <a:t>Código</a:t>
                      </a:r>
                      <a:endParaRPr lang="pt-BR" dirty="0"/>
                    </a:p>
                  </a:txBody>
                  <a:tcPr/>
                </a:tc>
                <a:tc>
                  <a:txBody>
                    <a:bodyPr/>
                    <a:lstStyle/>
                    <a:p>
                      <a:pPr algn="ctr"/>
                      <a:r>
                        <a:rPr lang="pt-BR" dirty="0" smtClean="0"/>
                        <a:t>Botão</a:t>
                      </a:r>
                      <a:endParaRPr lang="pt-BR" dirty="0"/>
                    </a:p>
                  </a:txBody>
                  <a:tcPr/>
                </a:tc>
              </a:tr>
              <a:tr h="370840">
                <a:tc>
                  <a:txBody>
                    <a:bodyPr/>
                    <a:lstStyle/>
                    <a:p>
                      <a:r>
                        <a:rPr lang="pt-BR" dirty="0" smtClean="0"/>
                        <a:t>0</a:t>
                      </a:r>
                      <a:endParaRPr lang="pt-BR" dirty="0"/>
                    </a:p>
                  </a:txBody>
                  <a:tcPr/>
                </a:tc>
                <a:tc>
                  <a:txBody>
                    <a:bodyPr/>
                    <a:lstStyle/>
                    <a:p>
                      <a:r>
                        <a:rPr lang="pt-BR" dirty="0" smtClean="0"/>
                        <a:t>OK</a:t>
                      </a:r>
                      <a:endParaRPr lang="pt-BR" dirty="0"/>
                    </a:p>
                  </a:txBody>
                  <a:tcPr/>
                </a:tc>
              </a:tr>
              <a:tr h="370840">
                <a:tc>
                  <a:txBody>
                    <a:bodyPr/>
                    <a:lstStyle/>
                    <a:p>
                      <a:r>
                        <a:rPr lang="pt-BR" dirty="0" smtClean="0"/>
                        <a:t>2</a:t>
                      </a:r>
                      <a:endParaRPr lang="pt-B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cap="none" normalizeH="0" baseline="0" dirty="0" smtClean="0">
                          <a:ln>
                            <a:noFill/>
                          </a:ln>
                          <a:solidFill>
                            <a:schemeClr val="tx1"/>
                          </a:solidFill>
                          <a:effectLst/>
                          <a:latin typeface="Arial Narrow" pitchFamily="34" charset="0"/>
                        </a:rPr>
                        <a:t>Cancelar</a:t>
                      </a:r>
                    </a:p>
                  </a:txBody>
                  <a:tcPr/>
                </a:tc>
              </a:tr>
              <a:tr h="370840">
                <a:tc>
                  <a:txBody>
                    <a:bodyPr/>
                    <a:lstStyle/>
                    <a:p>
                      <a:r>
                        <a:rPr lang="pt-BR" dirty="0" smtClean="0"/>
                        <a:t>3</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Anular</a:t>
                      </a:r>
                      <a:endParaRPr lang="pt-BR" dirty="0"/>
                    </a:p>
                  </a:txBody>
                  <a:tcPr/>
                </a:tc>
              </a:tr>
              <a:tr h="370840">
                <a:tc>
                  <a:txBody>
                    <a:bodyPr/>
                    <a:lstStyle/>
                    <a:p>
                      <a:r>
                        <a:rPr lang="pt-BR" dirty="0" smtClean="0"/>
                        <a:t>4</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Repetir</a:t>
                      </a:r>
                      <a:endParaRPr lang="pt-BR" dirty="0"/>
                    </a:p>
                  </a:txBody>
                  <a:tcPr/>
                </a:tc>
              </a:tr>
              <a:tr h="370840">
                <a:tc>
                  <a:txBody>
                    <a:bodyPr/>
                    <a:lstStyle/>
                    <a:p>
                      <a:r>
                        <a:rPr lang="pt-BR" dirty="0" smtClean="0"/>
                        <a:t>5</a:t>
                      </a:r>
                      <a:endParaRPr lang="pt-BR" dirty="0"/>
                    </a:p>
                  </a:txBody>
                  <a:tcPr/>
                </a:tc>
                <a:tc>
                  <a:txBody>
                    <a:bodyPr/>
                    <a:lstStyle/>
                    <a:p>
                      <a:r>
                        <a:rPr kumimoji="0" lang="pt-BR" sz="1800" b="0" i="0" u="none" strike="noStrike" cap="none" normalizeH="0" baseline="0" dirty="0" smtClean="0">
                          <a:ln>
                            <a:noFill/>
                          </a:ln>
                          <a:solidFill>
                            <a:schemeClr val="tx1"/>
                          </a:solidFill>
                          <a:effectLst/>
                          <a:latin typeface="Arial Narrow" pitchFamily="34" charset="0"/>
                        </a:rPr>
                        <a:t>Ignorar</a:t>
                      </a:r>
                      <a:endParaRPr lang="pt-BR" dirty="0"/>
                    </a:p>
                  </a:txBody>
                  <a:tcPr/>
                </a:tc>
              </a:tr>
              <a:tr h="370840">
                <a:tc>
                  <a:txBody>
                    <a:bodyPr/>
                    <a:lstStyle/>
                    <a:p>
                      <a:r>
                        <a:rPr lang="pt-BR" dirty="0" smtClean="0"/>
                        <a:t>6</a:t>
                      </a:r>
                      <a:endParaRPr lang="pt-BR" dirty="0"/>
                    </a:p>
                  </a:txBody>
                  <a:tcPr/>
                </a:tc>
                <a:tc>
                  <a:txBody>
                    <a:bodyPr/>
                    <a:lstStyle/>
                    <a:p>
                      <a:r>
                        <a:rPr lang="pt-BR" dirty="0" smtClean="0"/>
                        <a:t>Sim</a:t>
                      </a:r>
                      <a:endParaRPr lang="pt-BR" dirty="0"/>
                    </a:p>
                  </a:txBody>
                  <a:tcPr/>
                </a:tc>
              </a:tr>
              <a:tr h="370840">
                <a:tc>
                  <a:txBody>
                    <a:bodyPr/>
                    <a:lstStyle/>
                    <a:p>
                      <a:r>
                        <a:rPr lang="pt-BR" dirty="0" smtClean="0"/>
                        <a:t>7</a:t>
                      </a:r>
                      <a:endParaRPr lang="pt-BR" dirty="0"/>
                    </a:p>
                  </a:txBody>
                  <a:tcPr/>
                </a:tc>
                <a:tc>
                  <a:txBody>
                    <a:bodyPr/>
                    <a:lstStyle/>
                    <a:p>
                      <a:r>
                        <a:rPr lang="pt-BR" dirty="0" smtClean="0"/>
                        <a:t>Não</a:t>
                      </a:r>
                      <a:endParaRPr lang="pt-BR" dirty="0"/>
                    </a:p>
                  </a:txBody>
                  <a:tcPr/>
                </a:tc>
              </a:tr>
            </a:tbl>
          </a:graphicData>
        </a:graphic>
      </p:graphicFrame>
    </p:spTree>
    <p:custDataLst>
      <p:tags r:id="rId1"/>
    </p:custDataLst>
    <p:extLst>
      <p:ext uri="{BB962C8B-B14F-4D97-AF65-F5344CB8AC3E}">
        <p14:creationId xmlns:p14="http://schemas.microsoft.com/office/powerpoint/2010/main" val="153324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altLang="pt-BR" sz="2200" dirty="0"/>
              <a:t>Para exibir a mensagem "Registro excluído. Reativar?", botões Sim/Não, título "PW00000C" e ícone de questionamento:</a:t>
            </a:r>
          </a:p>
          <a:p>
            <a:pPr marL="0" indent="0">
              <a:buNone/>
            </a:pPr>
            <a:endParaRPr lang="pt-BR" altLang="pt-BR" sz="1600" dirty="0">
              <a:solidFill>
                <a:srgbClr val="000000"/>
              </a:solidFill>
              <a:cs typeface="Times New Roman" panose="02020603050405020304" pitchFamily="18" charset="0"/>
            </a:endParaRPr>
          </a:p>
          <a:p>
            <a:pPr>
              <a:buFont typeface="Wingdings" panose="05000000000000000000" pitchFamily="2" charset="2"/>
              <a:buNone/>
            </a:pPr>
            <a:r>
              <a:rPr lang="pt-BR" altLang="pt-BR" sz="1600" dirty="0" err="1">
                <a:latin typeface="Courier New" panose="02070309020205020404" pitchFamily="49" charset="0"/>
              </a:rPr>
              <a:t>if</a:t>
            </a:r>
            <a:r>
              <a:rPr lang="pt-BR" altLang="pt-BR" sz="1600" dirty="0">
                <a:latin typeface="Courier New" panose="02070309020205020404" pitchFamily="49" charset="0"/>
              </a:rPr>
              <a:t>( Mensagem( "Registro excluído. Reativar?", 4+32, </a:t>
            </a:r>
            <a:endParaRPr lang="pt-BR" altLang="pt-BR" sz="1600" dirty="0" smtClean="0">
              <a:latin typeface="Courier New" panose="02070309020205020404" pitchFamily="49" charset="0"/>
            </a:endParaRPr>
          </a:p>
          <a:p>
            <a:pPr>
              <a:buFont typeface="Wingdings" panose="05000000000000000000" pitchFamily="2" charset="2"/>
              <a:buNone/>
            </a:pPr>
            <a:r>
              <a:rPr lang="pt-BR" altLang="pt-BR" sz="1600" dirty="0">
                <a:latin typeface="Courier New" panose="02070309020205020404" pitchFamily="49" charset="0"/>
              </a:rPr>
              <a:t> </a:t>
            </a:r>
            <a:r>
              <a:rPr lang="pt-BR" altLang="pt-BR" sz="1600" dirty="0" smtClean="0">
                <a:latin typeface="Courier New" panose="02070309020205020404" pitchFamily="49" charset="0"/>
              </a:rPr>
              <a:t>   ":</a:t>
            </a:r>
            <a:r>
              <a:rPr lang="pt-BR" altLang="pt-BR" sz="1600" dirty="0" err="1">
                <a:latin typeface="Courier New" panose="02070309020205020404" pitchFamily="49" charset="0"/>
              </a:rPr>
              <a:t>lnk</a:t>
            </a:r>
            <a:r>
              <a:rPr lang="pt-BR" altLang="pt-BR" sz="1600" dirty="0">
                <a:latin typeface="Courier New" panose="02070309020205020404" pitchFamily="49" charset="0"/>
              </a:rPr>
              <a:t>-rotina" ) </a:t>
            </a:r>
            <a:r>
              <a:rPr lang="pt-BR" altLang="pt-BR" sz="1600" dirty="0" smtClean="0">
                <a:latin typeface="Courier New" panose="02070309020205020404" pitchFamily="49" charset="0"/>
              </a:rPr>
              <a:t>== </a:t>
            </a:r>
            <a:r>
              <a:rPr lang="pt-BR" altLang="pt-BR" sz="1600" dirty="0">
                <a:latin typeface="Courier New" panose="02070309020205020404" pitchFamily="49" charset="0"/>
              </a:rPr>
              <a:t>6 ){ </a:t>
            </a:r>
          </a:p>
          <a:p>
            <a:pPr>
              <a:buFont typeface="Wingdings" panose="05000000000000000000" pitchFamily="2" charset="2"/>
              <a:buNone/>
            </a:pPr>
            <a:r>
              <a:rPr lang="pt-BR" altLang="pt-BR" sz="1600" dirty="0">
                <a:latin typeface="Courier New" panose="02070309020205020404" pitchFamily="49" charset="0"/>
              </a:rPr>
              <a:t>    ...</a:t>
            </a:r>
          </a:p>
          <a:p>
            <a:pPr>
              <a:buFont typeface="Wingdings" panose="05000000000000000000" pitchFamily="2" charset="2"/>
              <a:buNone/>
            </a:pPr>
            <a:r>
              <a:rPr lang="pt-BR" altLang="pt-BR" sz="1600" dirty="0">
                <a:latin typeface="Courier New" panose="02070309020205020404" pitchFamily="49" charset="0"/>
              </a:rPr>
              <a:t>}</a:t>
            </a:r>
          </a:p>
          <a:p>
            <a:pPr marL="0" indent="0">
              <a:buNone/>
            </a:pPr>
            <a:endParaRPr lang="pt-BR" sz="1400"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pt-BR" altLang="pt-BR" sz="1400" dirty="0">
              <a:cs typeface="Times New Roman" panose="02020603050405020304" pitchFamily="18" charset="0"/>
            </a:endParaRPr>
          </a:p>
          <a:p>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
        <p:nvSpPr>
          <p:cNvPr id="6" name="Texto explicativo retangular com cantos arredondados 5"/>
          <p:cNvSpPr/>
          <p:nvPr/>
        </p:nvSpPr>
        <p:spPr>
          <a:xfrm>
            <a:off x="1691680" y="3006848"/>
            <a:ext cx="2304256" cy="556974"/>
          </a:xfrm>
          <a:prstGeom prst="wedgeRoundRectCallout">
            <a:avLst>
              <a:gd name="adj1" fmla="val 30803"/>
              <a:gd name="adj2" fmla="val -107005"/>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Retorno caso o usuário clique no botão Sim</a:t>
            </a:r>
            <a:endParaRPr lang="pt-BR" sz="1400" b="1" dirty="0">
              <a:solidFill>
                <a:schemeClr val="tx1"/>
              </a:solidFill>
            </a:endParaRPr>
          </a:p>
        </p:txBody>
      </p:sp>
      <p:sp>
        <p:nvSpPr>
          <p:cNvPr id="7" name="Texto explicativo retangular com cantos arredondados 6"/>
          <p:cNvSpPr/>
          <p:nvPr/>
        </p:nvSpPr>
        <p:spPr>
          <a:xfrm>
            <a:off x="4572000" y="2628988"/>
            <a:ext cx="1692746" cy="367964"/>
          </a:xfrm>
          <a:prstGeom prst="wedgeRoundRectCallout">
            <a:avLst>
              <a:gd name="adj1" fmla="val 56362"/>
              <a:gd name="adj2" fmla="val -98796"/>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Botões Sim e Não</a:t>
            </a:r>
            <a:endParaRPr lang="pt-BR" sz="1400" b="1" dirty="0">
              <a:solidFill>
                <a:schemeClr val="tx1"/>
              </a:solidFill>
            </a:endParaRPr>
          </a:p>
        </p:txBody>
      </p:sp>
      <p:sp>
        <p:nvSpPr>
          <p:cNvPr id="8" name="Texto explicativo retangular com cantos arredondados 7"/>
          <p:cNvSpPr/>
          <p:nvPr/>
        </p:nvSpPr>
        <p:spPr>
          <a:xfrm>
            <a:off x="6127008" y="3372909"/>
            <a:ext cx="2304256" cy="329645"/>
          </a:xfrm>
          <a:prstGeom prst="wedgeRoundRectCallout">
            <a:avLst>
              <a:gd name="adj1" fmla="val -22877"/>
              <a:gd name="adj2" fmla="val -337803"/>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Ícone de Questionamento</a:t>
            </a:r>
            <a:endParaRPr lang="pt-BR" sz="1400" b="1" dirty="0">
              <a:solidFill>
                <a:schemeClr val="tx1"/>
              </a:solidFill>
            </a:endParaRPr>
          </a:p>
        </p:txBody>
      </p:sp>
      <p:pic>
        <p:nvPicPr>
          <p:cNvPr id="9" name="Picture 8" descr="imagem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3855221"/>
            <a:ext cx="2851150" cy="161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7411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parseInt</a:t>
            </a:r>
            <a:r>
              <a:rPr lang="pt-BR" i="1" dirty="0" smtClean="0"/>
              <a:t>(</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Esta função converte </a:t>
            </a:r>
            <a:r>
              <a:rPr lang="pt-BR" sz="2200" i="1" dirty="0" err="1"/>
              <a:t>strings</a:t>
            </a:r>
            <a:r>
              <a:rPr lang="pt-BR" sz="2200" dirty="0"/>
              <a:t> em números inteiros.</a:t>
            </a:r>
          </a:p>
          <a:p>
            <a:pPr marL="0" indent="0">
              <a:buNone/>
            </a:pPr>
            <a:endParaRPr lang="pt-BR" altLang="pt-BR" sz="1800" b="1" dirty="0" smtClean="0">
              <a:solidFill>
                <a:srgbClr val="000000"/>
              </a:solidFill>
              <a:cs typeface="Arial" panose="020B0604020202020204" pitchFamily="34" charset="0"/>
            </a:endParaRPr>
          </a:p>
          <a:p>
            <a:pPr algn="just" eaLnBrk="1" hangingPunct="1">
              <a:spcBef>
                <a:spcPct val="0"/>
              </a:spcBef>
              <a:buClrTx/>
              <a:buFont typeface="Wingdings" panose="05000000000000000000" pitchFamily="2" charset="2"/>
              <a:buNone/>
            </a:pPr>
            <a:r>
              <a:rPr lang="en-US" altLang="pt-BR" sz="2200" b="1" dirty="0" err="1">
                <a:solidFill>
                  <a:srgbClr val="000000"/>
                </a:solidFill>
                <a:cs typeface="Arial" panose="020B0604020202020204" pitchFamily="34" charset="0"/>
              </a:rPr>
              <a:t>Sintaxe</a:t>
            </a:r>
            <a:r>
              <a:rPr lang="en-US" altLang="pt-BR" sz="2200" b="1" dirty="0">
                <a:solidFill>
                  <a:srgbClr val="000000"/>
                </a:solidFill>
                <a:cs typeface="Arial" panose="020B0604020202020204" pitchFamily="34" charset="0"/>
              </a:rPr>
              <a:t>:</a:t>
            </a:r>
            <a:endParaRPr lang="pt-BR" altLang="pt-BR" sz="2200" b="1" dirty="0">
              <a:solidFill>
                <a:srgbClr val="000000"/>
              </a:solidFill>
              <a:cs typeface="Times New Roman" panose="02020603050405020304" pitchFamily="18" charset="0"/>
            </a:endParaRPr>
          </a:p>
          <a:p>
            <a:pPr eaLnBrk="1" hangingPunct="1">
              <a:spcBef>
                <a:spcPct val="0"/>
              </a:spcBef>
              <a:buClrTx/>
              <a:buFont typeface="Wingdings" panose="05000000000000000000" pitchFamily="2" charset="2"/>
              <a:buNone/>
            </a:pPr>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numString</a:t>
            </a:r>
            <a:r>
              <a:rPr lang="en-US" sz="1600" dirty="0">
                <a:latin typeface="Courier New" panose="02070309020205020404" pitchFamily="49" charset="0"/>
                <a:cs typeface="Courier New" panose="02070309020205020404" pitchFamily="49" charset="0"/>
              </a:rPr>
              <a:t>, 10 );</a:t>
            </a:r>
            <a:endParaRPr lang="pt-BR" altLang="pt-BR" sz="16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cs typeface="Arial" panose="020B0604020202020204" pitchFamily="34" charset="0"/>
              </a:rPr>
              <a:t>Onde</a:t>
            </a:r>
            <a:r>
              <a:rPr lang="pt-BR" altLang="pt-BR" sz="2200" dirty="0">
                <a:cs typeface="Arial" panose="020B0604020202020204" pitchFamily="34" charset="0"/>
              </a:rPr>
              <a:t>:</a:t>
            </a:r>
          </a:p>
          <a:p>
            <a:pPr lvl="0"/>
            <a:r>
              <a:rPr lang="pt-BR" sz="2200" b="1" dirty="0" err="1"/>
              <a:t>numString</a:t>
            </a:r>
            <a:r>
              <a:rPr lang="pt-BR" sz="2200" b="1" dirty="0"/>
              <a:t>:</a:t>
            </a:r>
            <a:r>
              <a:rPr lang="pt-BR" sz="2200" dirty="0"/>
              <a:t> variável a ser convertida;</a:t>
            </a:r>
          </a:p>
          <a:p>
            <a:pPr lvl="0"/>
            <a:r>
              <a:rPr lang="pt-BR" sz="2200" b="1" dirty="0"/>
              <a:t>10:</a:t>
            </a:r>
            <a:r>
              <a:rPr lang="pt-BR" sz="2200" dirty="0"/>
              <a:t> base para conversão </a:t>
            </a:r>
            <a:r>
              <a:rPr lang="pt-BR" sz="2200" dirty="0" smtClean="0"/>
              <a:t>decimal.</a:t>
            </a:r>
            <a:endParaRPr lang="pt-BR" sz="2200" dirty="0"/>
          </a:p>
          <a:p>
            <a:pPr marL="0" indent="0">
              <a:buNone/>
            </a:pPr>
            <a:endParaRPr lang="pt-BR" altLang="pt-BR" sz="1800" b="1" dirty="0">
              <a:solidFill>
                <a:srgbClr val="000000"/>
              </a:solidFill>
              <a:cs typeface="Arial" panose="020B0604020202020204" pitchFamily="34" charset="0"/>
            </a:endParaRPr>
          </a:p>
        </p:txBody>
      </p:sp>
    </p:spTree>
    <p:custDataLst>
      <p:tags r:id="rId1"/>
    </p:custDataLst>
    <p:extLst>
      <p:ext uri="{BB962C8B-B14F-4D97-AF65-F5344CB8AC3E}">
        <p14:creationId xmlns:p14="http://schemas.microsoft.com/office/powerpoint/2010/main" val="341579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smtClean="0">
                <a:latin typeface="Courier New" panose="02070309020205020404" pitchFamily="49" charset="0"/>
                <a:cs typeface="Courier New" panose="02070309020205020404" pitchFamily="49" charset="0"/>
              </a:rPr>
              <a:t>var </a:t>
            </a:r>
            <a:r>
              <a:rPr lang="pt-BR" sz="1600" dirty="0" err="1">
                <a:latin typeface="Courier New" panose="02070309020205020404" pitchFamily="49" charset="0"/>
                <a:cs typeface="Courier New" panose="02070309020205020404" pitchFamily="49" charset="0"/>
              </a:rPr>
              <a:t>vlLimite</a:t>
            </a:r>
            <a:r>
              <a:rPr lang="pt-BR" sz="1600" dirty="0">
                <a:latin typeface="Courier New" panose="02070309020205020404" pitchFamily="49" charset="0"/>
                <a:cs typeface="Courier New" panose="02070309020205020404" pitchFamily="49" charset="0"/>
              </a:rPr>
              <a:t> = </a:t>
            </a:r>
            <a:r>
              <a:rPr lang="pt-BR" sz="1600" dirty="0" err="1">
                <a:latin typeface="Courier New" panose="02070309020205020404" pitchFamily="49" charset="0"/>
                <a:cs typeface="Courier New" panose="02070309020205020404" pitchFamily="49" charset="0"/>
              </a:rPr>
              <a:t>parseInt</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 12 ", </a:t>
            </a:r>
            <a:r>
              <a:rPr lang="pt-BR" sz="1600" dirty="0">
                <a:latin typeface="Courier New" panose="02070309020205020404" pitchFamily="49" charset="0"/>
                <a:cs typeface="Courier New" panose="02070309020205020404" pitchFamily="49" charset="0"/>
              </a:rPr>
              <a:t>10 );</a:t>
            </a:r>
          </a:p>
          <a:p>
            <a:pPr marL="0" indent="0">
              <a:buNone/>
            </a:pPr>
            <a:r>
              <a:rPr lang="pt-BR" sz="1600" dirty="0">
                <a:latin typeface="Courier New" panose="02070309020205020404" pitchFamily="49" charset="0"/>
                <a:cs typeface="Courier New" panose="02070309020205020404" pitchFamily="49" charset="0"/>
              </a:rPr>
              <a:t>//</a:t>
            </a:r>
            <a:r>
              <a:rPr lang="pt-BR" sz="1600" dirty="0" err="1">
                <a:latin typeface="Courier New" panose="02070309020205020404" pitchFamily="49" charset="0"/>
                <a:cs typeface="Courier New" panose="02070309020205020404" pitchFamily="49" charset="0"/>
              </a:rPr>
              <a:t>vlLimite</a:t>
            </a:r>
            <a:r>
              <a:rPr lang="pt-BR" sz="1600" dirty="0">
                <a:latin typeface="Courier New" panose="02070309020205020404" pitchFamily="49" charset="0"/>
                <a:cs typeface="Courier New" panose="02070309020205020404" pitchFamily="49" charset="0"/>
              </a:rPr>
              <a:t> = 12</a:t>
            </a:r>
            <a:r>
              <a:rPr lang="pt-BR" sz="1600" dirty="0" smtClean="0">
                <a:latin typeface="Courier New" panose="02070309020205020404" pitchFamily="49" charset="0"/>
                <a:cs typeface="Courier New" panose="02070309020205020404" pitchFamily="49" charset="0"/>
              </a:rPr>
              <a:t>;</a:t>
            </a:r>
          </a:p>
          <a:p>
            <a:endParaRPr lang="pt-BR" sz="2200" dirty="0" smtClean="0">
              <a:latin typeface="Courier New" panose="02070309020205020404" pitchFamily="49" charset="0"/>
              <a:cs typeface="Courier New" panose="02070309020205020404" pitchFamily="49" charset="0"/>
            </a:endParaRPr>
          </a:p>
          <a:p>
            <a:endParaRPr lang="pt-BR" sz="2200" dirty="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2000" dirty="0">
                <a:cs typeface="Arial" panose="020B0604020202020204" pitchFamily="34" charset="0"/>
              </a:rPr>
              <a:t>Onde:</a:t>
            </a:r>
          </a:p>
          <a:p>
            <a:pPr lvl="0"/>
            <a:r>
              <a:rPr lang="pt-BR" sz="2200" b="1" dirty="0" err="1"/>
              <a:t>vlLimite</a:t>
            </a:r>
            <a:r>
              <a:rPr lang="pt-BR" sz="2200" b="1" dirty="0"/>
              <a:t>:</a:t>
            </a:r>
            <a:r>
              <a:rPr lang="pt-BR" sz="2200" dirty="0"/>
              <a:t> variável que receberá o retorno da função (12);</a:t>
            </a:r>
          </a:p>
          <a:p>
            <a:pPr lvl="0"/>
            <a:r>
              <a:rPr lang="pt-BR" sz="2200" b="1" dirty="0" smtClean="0"/>
              <a:t>“ 12 ”:</a:t>
            </a:r>
            <a:r>
              <a:rPr lang="pt-BR" sz="2200" dirty="0" smtClean="0"/>
              <a:t> </a:t>
            </a:r>
            <a:r>
              <a:rPr lang="pt-BR" sz="2200" dirty="0"/>
              <a:t>valor a ser convertido;</a:t>
            </a:r>
          </a:p>
          <a:p>
            <a:pPr lvl="0"/>
            <a:r>
              <a:rPr lang="pt-BR" sz="2200" b="1" dirty="0"/>
              <a:t>10:</a:t>
            </a:r>
            <a:r>
              <a:rPr lang="pt-BR" sz="2200" dirty="0"/>
              <a:t> base para </a:t>
            </a:r>
            <a:r>
              <a:rPr lang="pt-BR" sz="2200" dirty="0" smtClean="0"/>
              <a:t>conversão decimal.</a:t>
            </a:r>
            <a:endParaRPr lang="pt-BR" altLang="pt-BR" sz="2200" dirty="0"/>
          </a:p>
          <a:p>
            <a:pPr>
              <a:buFont typeface="Wingdings" panose="05000000000000000000" pitchFamily="2" charset="2"/>
              <a:buNone/>
            </a:pPr>
            <a:endParaRPr lang="pt-BR" altLang="pt-BR" sz="1400" dirty="0">
              <a:cs typeface="Times New Roman" panose="02020603050405020304" pitchFamily="18" charset="0"/>
            </a:endParaRPr>
          </a:p>
          <a:p>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9497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dirty="0" err="1" smtClean="0"/>
              <a:t>ProcuraPosicao</a:t>
            </a:r>
            <a:r>
              <a:rPr lang="pt-BR" dirty="0" smtClean="0"/>
              <a:t>()</a:t>
            </a:r>
            <a:endParaRPr lang="pt-BR"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400" dirty="0" smtClean="0"/>
              <a:t>Procura </a:t>
            </a:r>
            <a:r>
              <a:rPr lang="pt-BR" sz="2400" dirty="0"/>
              <a:t>determinado conteúdo dentro de uma </a:t>
            </a:r>
            <a:r>
              <a:rPr lang="pt-BR" sz="2400" i="1" dirty="0" err="1"/>
              <a:t>string</a:t>
            </a:r>
            <a:r>
              <a:rPr lang="pt-BR" sz="2400" dirty="0"/>
              <a:t>.</a:t>
            </a:r>
          </a:p>
          <a:p>
            <a:pPr marL="0" indent="0">
              <a:buNone/>
            </a:pPr>
            <a:endParaRPr lang="pt-BR" altLang="pt-BR" sz="1800" b="1" dirty="0" smtClean="0">
              <a:solidFill>
                <a:srgbClr val="000000"/>
              </a:solidFill>
              <a:cs typeface="Arial" panose="020B0604020202020204" pitchFamily="34" charset="0"/>
            </a:endParaRPr>
          </a:p>
          <a:p>
            <a:pPr algn="just" eaLnBrk="1" hangingPunct="1">
              <a:spcBef>
                <a:spcPct val="0"/>
              </a:spcBef>
              <a:buClrTx/>
              <a:buFont typeface="Wingdings" panose="05000000000000000000" pitchFamily="2" charset="2"/>
              <a:buNone/>
            </a:pPr>
            <a:r>
              <a:rPr lang="en-US" altLang="pt-BR" sz="2200" b="1" dirty="0" err="1">
                <a:solidFill>
                  <a:srgbClr val="000000"/>
                </a:solidFill>
                <a:cs typeface="Arial" panose="020B0604020202020204" pitchFamily="34" charset="0"/>
              </a:rPr>
              <a:t>Sintaxe</a:t>
            </a:r>
            <a:r>
              <a:rPr lang="en-US" altLang="pt-BR" sz="2200" b="1" dirty="0">
                <a:solidFill>
                  <a:srgbClr val="000000"/>
                </a:solidFill>
                <a:cs typeface="Arial" panose="020B0604020202020204" pitchFamily="34" charset="0"/>
              </a:rPr>
              <a:t>:</a:t>
            </a:r>
            <a:endParaRPr lang="pt-BR" altLang="pt-BR" sz="2200" b="1" dirty="0">
              <a:solidFill>
                <a:srgbClr val="000000"/>
              </a:solidFill>
              <a:cs typeface="Times New Roman" panose="02020603050405020304" pitchFamily="18" charset="0"/>
            </a:endParaRPr>
          </a:p>
          <a:p>
            <a:pPr eaLnBrk="1" hangingPunct="1">
              <a:spcBef>
                <a:spcPct val="0"/>
              </a:spcBef>
              <a:buClrTx/>
              <a:buFont typeface="Wingdings" panose="05000000000000000000" pitchFamily="2" charset="2"/>
              <a:buNone/>
            </a:pPr>
            <a:r>
              <a:rPr lang="pt-BR" sz="1600" dirty="0" err="1" smtClean="0">
                <a:latin typeface="Courier New" panose="02070309020205020404" pitchFamily="49" charset="0"/>
                <a:cs typeface="Courier New" panose="02070309020205020404" pitchFamily="49" charset="0"/>
              </a:rPr>
              <a:t>ProcuraPosicao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strTexto</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strBusca</a:t>
            </a:r>
            <a:r>
              <a:rPr lang="pt-BR" sz="1600" dirty="0" smtClean="0">
                <a:latin typeface="Courier New" panose="02070309020205020404" pitchFamily="49" charset="0"/>
                <a:cs typeface="Courier New" panose="02070309020205020404" pitchFamily="49" charset="0"/>
              </a:rPr>
              <a:t> );</a:t>
            </a:r>
          </a:p>
          <a:p>
            <a:pPr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a:p>
            <a:pPr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cs typeface="Arial" panose="020B0604020202020204" pitchFamily="34" charset="0"/>
              </a:rPr>
              <a:t>Onde</a:t>
            </a:r>
            <a:r>
              <a:rPr lang="pt-BR" altLang="pt-BR" sz="2200" dirty="0">
                <a:cs typeface="Arial" panose="020B0604020202020204" pitchFamily="34" charset="0"/>
              </a:rPr>
              <a:t>:</a:t>
            </a:r>
          </a:p>
          <a:p>
            <a:pPr lvl="0"/>
            <a:r>
              <a:rPr lang="pt-BR" sz="2200" b="1" dirty="0" err="1" smtClean="0"/>
              <a:t>strTexto</a:t>
            </a:r>
            <a:r>
              <a:rPr lang="pt-BR" sz="2200" b="1" dirty="0"/>
              <a:t>:</a:t>
            </a:r>
            <a:r>
              <a:rPr lang="pt-BR" sz="2200" dirty="0"/>
              <a:t> </a:t>
            </a:r>
            <a:r>
              <a:rPr lang="pt-BR" sz="2200" i="1" dirty="0" err="1"/>
              <a:t>string</a:t>
            </a:r>
            <a:r>
              <a:rPr lang="pt-BR" sz="2200" dirty="0"/>
              <a:t> original;</a:t>
            </a:r>
          </a:p>
          <a:p>
            <a:pPr lvl="0"/>
            <a:r>
              <a:rPr lang="pt-BR" sz="2200" b="1" dirty="0" err="1" smtClean="0"/>
              <a:t>strBusca</a:t>
            </a:r>
            <a:r>
              <a:rPr lang="pt-BR" sz="2200" b="1" dirty="0" smtClean="0"/>
              <a:t>:</a:t>
            </a:r>
            <a:r>
              <a:rPr lang="pt-BR" sz="2200" dirty="0" smtClean="0"/>
              <a:t> </a:t>
            </a:r>
            <a:r>
              <a:rPr lang="pt-BR" sz="2200" i="1" dirty="0" err="1"/>
              <a:t>string</a:t>
            </a:r>
            <a:r>
              <a:rPr lang="pt-BR" sz="2200" dirty="0"/>
              <a:t> de busca (dentro da </a:t>
            </a:r>
            <a:r>
              <a:rPr lang="pt-BR" sz="2200" i="1" dirty="0" err="1"/>
              <a:t>string</a:t>
            </a:r>
            <a:r>
              <a:rPr lang="pt-BR" sz="2200" dirty="0"/>
              <a:t> original).</a:t>
            </a:r>
          </a:p>
          <a:p>
            <a:pPr marL="0" indent="0">
              <a:buNone/>
            </a:pPr>
            <a:endParaRPr lang="pt-BR" altLang="pt-BR" sz="1800" b="1" dirty="0">
              <a:solidFill>
                <a:srgbClr val="000000"/>
              </a:solidFill>
              <a:cs typeface="Arial" panose="020B0604020202020204" pitchFamily="34" charset="0"/>
            </a:endParaRPr>
          </a:p>
        </p:txBody>
      </p:sp>
    </p:spTree>
    <p:custDataLst>
      <p:tags r:id="rId1"/>
    </p:custDataLst>
    <p:extLst>
      <p:ext uri="{BB962C8B-B14F-4D97-AF65-F5344CB8AC3E}">
        <p14:creationId xmlns:p14="http://schemas.microsoft.com/office/powerpoint/2010/main" val="1594757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83568" y="1160470"/>
            <a:ext cx="7920880" cy="4249730"/>
          </a:xfrm>
        </p:spPr>
        <p:txBody>
          <a:bodyPr/>
          <a:lstStyle/>
          <a:p>
            <a:pPr marL="0" indent="0">
              <a:buNone/>
            </a:pPr>
            <a:r>
              <a:rPr lang="pt-BR" sz="1600" dirty="0">
                <a:latin typeface="Courier New" panose="02070309020205020404" pitchFamily="49" charset="0"/>
                <a:cs typeface="Courier New" panose="02070309020205020404" pitchFamily="49" charset="0"/>
              </a:rPr>
              <a:t>var </a:t>
            </a:r>
            <a:r>
              <a:rPr lang="pt-BR" sz="1600" dirty="0" err="1">
                <a:latin typeface="Courier New" panose="02070309020205020404" pitchFamily="49" charset="0"/>
                <a:cs typeface="Courier New" panose="02070309020205020404" pitchFamily="49" charset="0"/>
              </a:rPr>
              <a:t>nrPos</a:t>
            </a:r>
            <a:r>
              <a:rPr lang="pt-BR" sz="1600" dirty="0">
                <a:latin typeface="Courier New" panose="02070309020205020404" pitchFamily="49" charset="0"/>
                <a:cs typeface="Courier New" panose="02070309020205020404" pitchFamily="49" charset="0"/>
              </a:rPr>
              <a:t> = </a:t>
            </a:r>
            <a:r>
              <a:rPr lang="pt-BR" sz="1600" dirty="0" err="1">
                <a:latin typeface="Courier New" panose="02070309020205020404" pitchFamily="49" charset="0"/>
                <a:cs typeface="Courier New" panose="02070309020205020404" pitchFamily="49" charset="0"/>
              </a:rPr>
              <a:t>ProcuraPosicao</a:t>
            </a:r>
            <a:r>
              <a:rPr lang="pt-BR" sz="1600" dirty="0">
                <a:latin typeface="Courier New" panose="02070309020205020404" pitchFamily="49" charset="0"/>
                <a:cs typeface="Courier New" panose="02070309020205020404" pitchFamily="49" charset="0"/>
              </a:rPr>
              <a:t> ( </a:t>
            </a:r>
            <a:r>
              <a:rPr lang="pt-BR" sz="1600" dirty="0" smtClean="0">
                <a:latin typeface="Courier New" panose="02070309020205020404" pitchFamily="49" charset="0"/>
                <a:cs typeface="Courier New" panose="02070309020205020404" pitchFamily="49" charset="0"/>
              </a:rPr>
              <a:t>"Micro </a:t>
            </a:r>
            <a:r>
              <a:rPr lang="pt-BR" sz="1600" dirty="0">
                <a:latin typeface="Courier New" panose="02070309020205020404" pitchFamily="49" charset="0"/>
                <a:cs typeface="Courier New" panose="02070309020205020404" pitchFamily="49" charset="0"/>
              </a:rPr>
              <a:t>Focus </a:t>
            </a:r>
            <a:r>
              <a:rPr lang="pt-BR" sz="1600" dirty="0" err="1">
                <a:latin typeface="Courier New" panose="02070309020205020404" pitchFamily="49" charset="0"/>
                <a:cs typeface="Courier New" panose="02070309020205020404" pitchFamily="49" charset="0"/>
              </a:rPr>
              <a:t>NetExpress</a:t>
            </a:r>
            <a:r>
              <a:rPr lang="pt-BR" sz="1600" dirty="0">
                <a:latin typeface="Courier New" panose="02070309020205020404" pitchFamily="49" charset="0"/>
                <a:cs typeface="Courier New" panose="02070309020205020404" pitchFamily="49" charset="0"/>
              </a:rPr>
              <a:t>", </a:t>
            </a:r>
            <a:r>
              <a:rPr lang="pt-BR" sz="1600" dirty="0" smtClean="0">
                <a:latin typeface="Courier New" panose="02070309020205020404" pitchFamily="49" charset="0"/>
                <a:cs typeface="Courier New" panose="02070309020205020404" pitchFamily="49" charset="0"/>
              </a:rPr>
              <a:t>"Focus</a:t>
            </a:r>
            <a:r>
              <a:rPr lang="pt-BR"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nrPos</a:t>
            </a:r>
            <a:r>
              <a:rPr lang="en-US" sz="1600" dirty="0">
                <a:latin typeface="Courier New" panose="02070309020205020404" pitchFamily="49" charset="0"/>
                <a:cs typeface="Courier New" panose="02070309020205020404" pitchFamily="49" charset="0"/>
              </a:rPr>
              <a:t> = 6;</a:t>
            </a:r>
            <a:endParaRPr lang="pt-BR" sz="1600" dirty="0">
              <a:latin typeface="Courier New" panose="02070309020205020404" pitchFamily="49" charset="0"/>
              <a:cs typeface="Courier New" panose="02070309020205020404" pitchFamily="49" charset="0"/>
            </a:endParaRPr>
          </a:p>
          <a:p>
            <a:pPr marL="0" indent="0">
              <a:buNone/>
            </a:pPr>
            <a:endParaRPr lang="pt-BR" sz="2200" dirty="0">
              <a:latin typeface="+mj-lt"/>
              <a:cs typeface="Courier New" panose="02070309020205020404" pitchFamily="49" charset="0"/>
            </a:endParaRPr>
          </a:p>
          <a:p>
            <a:pPr algn="just" eaLnBrk="1" hangingPunct="1">
              <a:spcBef>
                <a:spcPct val="0"/>
              </a:spcBef>
              <a:buClrTx/>
              <a:buFont typeface="Wingdings" panose="05000000000000000000" pitchFamily="2" charset="2"/>
              <a:buNone/>
            </a:pPr>
            <a:r>
              <a:rPr lang="pt-BR" altLang="pt-BR" sz="2200" dirty="0">
                <a:latin typeface="+mj-lt"/>
                <a:cs typeface="Arial" panose="020B0604020202020204" pitchFamily="34" charset="0"/>
              </a:rPr>
              <a:t>Onde:</a:t>
            </a:r>
          </a:p>
          <a:p>
            <a:pPr lvl="0"/>
            <a:r>
              <a:rPr lang="pt-BR" sz="2200" b="1" dirty="0" err="1">
                <a:latin typeface="+mj-lt"/>
              </a:rPr>
              <a:t>nrPos</a:t>
            </a:r>
            <a:r>
              <a:rPr lang="pt-BR" sz="2200" b="1" dirty="0">
                <a:latin typeface="+mj-lt"/>
              </a:rPr>
              <a:t>:</a:t>
            </a:r>
            <a:r>
              <a:rPr lang="pt-BR" sz="2200" dirty="0">
                <a:latin typeface="+mj-lt"/>
              </a:rPr>
              <a:t> variável que receberá o retorno da função (6);</a:t>
            </a:r>
          </a:p>
          <a:p>
            <a:pPr lvl="0"/>
            <a:r>
              <a:rPr lang="pt-BR" sz="2200" b="1" dirty="0">
                <a:latin typeface="+mj-lt"/>
              </a:rPr>
              <a:t>"Micro Focus </a:t>
            </a:r>
            <a:r>
              <a:rPr lang="pt-BR" sz="2200" b="1" dirty="0" err="1">
                <a:latin typeface="+mj-lt"/>
              </a:rPr>
              <a:t>NetExpress</a:t>
            </a:r>
            <a:r>
              <a:rPr lang="pt-BR" sz="2200" b="1" dirty="0">
                <a:latin typeface="+mj-lt"/>
              </a:rPr>
              <a:t>": </a:t>
            </a:r>
            <a:r>
              <a:rPr lang="pt-BR" sz="2200" i="1" dirty="0" err="1">
                <a:latin typeface="+mj-lt"/>
              </a:rPr>
              <a:t>string</a:t>
            </a:r>
            <a:r>
              <a:rPr lang="pt-BR" sz="2200" dirty="0">
                <a:latin typeface="+mj-lt"/>
              </a:rPr>
              <a:t> original;</a:t>
            </a:r>
          </a:p>
          <a:p>
            <a:pPr lvl="0"/>
            <a:r>
              <a:rPr lang="pt-BR" sz="2200" b="1" dirty="0">
                <a:latin typeface="+mj-lt"/>
              </a:rPr>
              <a:t>"Focus":</a:t>
            </a:r>
            <a:r>
              <a:rPr lang="pt-BR" sz="2200" dirty="0">
                <a:latin typeface="+mj-lt"/>
              </a:rPr>
              <a:t> </a:t>
            </a:r>
            <a:r>
              <a:rPr lang="pt-BR" sz="2200" i="1" dirty="0" err="1">
                <a:latin typeface="+mj-lt"/>
              </a:rPr>
              <a:t>string</a:t>
            </a:r>
            <a:r>
              <a:rPr lang="pt-BR" sz="2200" dirty="0">
                <a:latin typeface="+mj-lt"/>
              </a:rPr>
              <a:t> de busca.</a:t>
            </a:r>
          </a:p>
          <a:p>
            <a:pPr marL="0" indent="0">
              <a:buNone/>
            </a:pPr>
            <a:endParaRPr lang="pt-BR" altLang="pt-BR" sz="1800" dirty="0" smtClean="0">
              <a:cs typeface="Times New Roman" panose="02020603050405020304" pitchFamily="18" charset="0"/>
            </a:endParaRPr>
          </a:p>
          <a:p>
            <a:pPr marL="0" indent="0">
              <a:buNone/>
            </a:pPr>
            <a:endParaRPr lang="pt-BR" altLang="pt-BR" sz="1800" dirty="0" smtClean="0">
              <a:cs typeface="Times New Roman" panose="02020603050405020304" pitchFamily="18" charset="0"/>
            </a:endParaRPr>
          </a:p>
          <a:p>
            <a:pPr marL="0" indent="0">
              <a:buNone/>
            </a:pPr>
            <a:r>
              <a:rPr lang="pt-BR" sz="2400" b="1" dirty="0" smtClean="0"/>
              <a:t>ATENÇÃO!</a:t>
            </a:r>
          </a:p>
          <a:p>
            <a:pPr marL="0" indent="0">
              <a:buNone/>
            </a:pPr>
            <a:r>
              <a:rPr lang="pt-BR" sz="2200" dirty="0" smtClean="0"/>
              <a:t>O </a:t>
            </a:r>
            <a:r>
              <a:rPr lang="pt-BR" sz="2200" dirty="0"/>
              <a:t>índice do primeiro caractere da </a:t>
            </a:r>
            <a:r>
              <a:rPr lang="pt-BR" sz="2200" i="1" dirty="0" err="1"/>
              <a:t>string</a:t>
            </a:r>
            <a:r>
              <a:rPr lang="pt-BR" sz="2200" dirty="0"/>
              <a:t> é zero. Se a função não encontrar a </a:t>
            </a:r>
            <a:r>
              <a:rPr lang="pt-BR" sz="2200" i="1" dirty="0" err="1"/>
              <a:t>string</a:t>
            </a:r>
            <a:r>
              <a:rPr lang="pt-BR" sz="2200" dirty="0"/>
              <a:t> procurada, retornará –1.</a:t>
            </a:r>
          </a:p>
          <a:p>
            <a:pPr marL="0" indent="0">
              <a:buNone/>
            </a:pPr>
            <a:endParaRPr lang="pt-BR" altLang="pt-BR" sz="1800" dirty="0">
              <a:cs typeface="Times New Roman" panose="02020603050405020304" pitchFamily="18" charset="0"/>
            </a:endParaRPr>
          </a:p>
          <a:p>
            <a:pPr algn="just" eaLnBrk="1" hangingPunct="1">
              <a:spcBef>
                <a:spcPct val="0"/>
              </a:spcBef>
              <a:buClrTx/>
              <a:buFont typeface="Wingdings" panose="05000000000000000000" pitchFamily="2" charset="2"/>
              <a:buNone/>
            </a:pPr>
            <a:endParaRPr lang="pt-BR" altLang="pt-BR" sz="1800" dirty="0" smtClean="0">
              <a:cs typeface="Arial" panose="020B0604020202020204" pitchFamily="34" charset="0"/>
            </a:endParaRPr>
          </a:p>
        </p:txBody>
      </p:sp>
      <p:sp>
        <p:nvSpPr>
          <p:cNvPr id="4" name="Title 3"/>
          <p:cNvSpPr>
            <a:spLocks noGrp="1"/>
          </p:cNvSpPr>
          <p:nvPr>
            <p:ph type="title" idx="4294967295"/>
          </p:nvPr>
        </p:nvSpPr>
        <p:spPr>
          <a:xfrm>
            <a:off x="683568" y="260648"/>
            <a:ext cx="7776864" cy="899822"/>
          </a:xfrm>
          <a:prstGeom prst="rect">
            <a:avLst/>
          </a:prstGeom>
        </p:spPr>
        <p:txBody>
          <a:bodyPr anchor="ctr"/>
          <a:lstStyle/>
          <a:p>
            <a:pPr marL="0" indent="0" algn="l">
              <a:buNone/>
            </a:pPr>
            <a:r>
              <a:rPr lang="pt-BR" sz="3200" dirty="0" smtClean="0"/>
              <a:t>Exemplo</a:t>
            </a:r>
            <a:endParaRPr lang="pt-BR" sz="3200" dirty="0"/>
          </a:p>
        </p:txBody>
      </p:sp>
    </p:spTree>
    <p:custDataLst>
      <p:tags r:id="rId1"/>
    </p:custDataLst>
    <p:extLst>
      <p:ext uri="{BB962C8B-B14F-4D97-AF65-F5344CB8AC3E}">
        <p14:creationId xmlns:p14="http://schemas.microsoft.com/office/powerpoint/2010/main" val="189764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Espaço Reservado para Texto 9"/>
          <p:cNvSpPr>
            <a:spLocks noGrp="1"/>
          </p:cNvSpPr>
          <p:nvPr>
            <p:ph type="body" sz="quarter" idx="10"/>
          </p:nvPr>
        </p:nvSpPr>
        <p:spPr/>
        <p:txBody>
          <a:bodyPr anchor="ctr"/>
          <a:lstStyle/>
          <a:p>
            <a:pPr marL="0" indent="0">
              <a:buNone/>
            </a:pPr>
            <a:r>
              <a:rPr lang="pt-BR" i="1" dirty="0" err="1" smtClean="0"/>
              <a:t>replace</a:t>
            </a:r>
            <a:r>
              <a:rPr lang="pt-BR" i="1" dirty="0" smtClean="0"/>
              <a:t>()</a:t>
            </a:r>
            <a:endParaRPr lang="pt-BR" i="1" dirty="0"/>
          </a:p>
        </p:txBody>
      </p:sp>
      <p:sp>
        <p:nvSpPr>
          <p:cNvPr id="11" name="Espaço Reservado para Conteúdo 10"/>
          <p:cNvSpPr>
            <a:spLocks noGrp="1"/>
          </p:cNvSpPr>
          <p:nvPr>
            <p:ph sz="quarter" idx="11"/>
          </p:nvPr>
        </p:nvSpPr>
        <p:spPr>
          <a:xfrm>
            <a:off x="838200" y="1484784"/>
            <a:ext cx="7982272" cy="4495800"/>
          </a:xfrm>
        </p:spPr>
        <p:txBody>
          <a:bodyPr/>
          <a:lstStyle/>
          <a:p>
            <a:pPr marL="0" indent="0">
              <a:buNone/>
            </a:pPr>
            <a:r>
              <a:rPr lang="pt-BR" sz="2200" dirty="0"/>
              <a:t>Troca determinado conteúdo por outro</a:t>
            </a:r>
            <a:r>
              <a:rPr lang="pt-BR" sz="2200" dirty="0" smtClean="0"/>
              <a:t>. </a:t>
            </a:r>
            <a:endParaRPr lang="pt-BR" sz="2200" dirty="0"/>
          </a:p>
          <a:p>
            <a:pPr marL="0" indent="0">
              <a:buNone/>
            </a:pPr>
            <a:endParaRPr lang="pt-BR" altLang="pt-BR" sz="1800" b="1" dirty="0" smtClean="0">
              <a:solidFill>
                <a:srgbClr val="000000"/>
              </a:solidFill>
              <a:cs typeface="Arial" panose="020B0604020202020204" pitchFamily="34" charset="0"/>
            </a:endParaRPr>
          </a:p>
          <a:p>
            <a:pPr algn="just" eaLnBrk="1" hangingPunct="1">
              <a:spcBef>
                <a:spcPct val="0"/>
              </a:spcBef>
              <a:buClrTx/>
              <a:buFont typeface="Wingdings" panose="05000000000000000000" pitchFamily="2" charset="2"/>
              <a:buNone/>
            </a:pPr>
            <a:r>
              <a:rPr lang="en-US" altLang="pt-BR" sz="2200" b="1" dirty="0" err="1">
                <a:solidFill>
                  <a:srgbClr val="000000"/>
                </a:solidFill>
                <a:cs typeface="Arial" panose="020B0604020202020204" pitchFamily="34" charset="0"/>
              </a:rPr>
              <a:t>Sintaxe</a:t>
            </a:r>
            <a:r>
              <a:rPr lang="en-US" altLang="pt-BR" sz="2200" b="1" dirty="0">
                <a:solidFill>
                  <a:srgbClr val="000000"/>
                </a:solidFill>
                <a:cs typeface="Arial" panose="020B0604020202020204" pitchFamily="34" charset="0"/>
              </a:rPr>
              <a:t>:</a:t>
            </a:r>
            <a:endParaRPr lang="pt-BR" altLang="pt-BR" sz="2200" b="1" dirty="0">
              <a:solidFill>
                <a:srgbClr val="000000"/>
              </a:solidFill>
              <a:cs typeface="Times New Roman" panose="02020603050405020304" pitchFamily="18" charset="0"/>
            </a:endParaRPr>
          </a:p>
          <a:p>
            <a:pPr eaLnBrk="1" hangingPunct="1">
              <a:spcBef>
                <a:spcPct val="0"/>
              </a:spcBef>
              <a:buClrTx/>
              <a:buFont typeface="Wingdings" panose="05000000000000000000" pitchFamily="2" charset="2"/>
              <a:buNone/>
            </a:pPr>
            <a:r>
              <a:rPr lang="pt-BR" sz="1600" dirty="0" err="1" smtClean="0">
                <a:latin typeface="Courier New" panose="02070309020205020404" pitchFamily="49" charset="0"/>
                <a:cs typeface="Courier New" panose="02070309020205020404" pitchFamily="49" charset="0"/>
              </a:rPr>
              <a:t>replace</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strTexto</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ab</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xyz</a:t>
            </a:r>
            <a:r>
              <a:rPr lang="pt-BR" sz="1600" dirty="0">
                <a:latin typeface="Courier New" panose="02070309020205020404" pitchFamily="49" charset="0"/>
                <a:cs typeface="Courier New" panose="02070309020205020404" pitchFamily="49" charset="0"/>
              </a:rPr>
              <a:t>" );</a:t>
            </a:r>
            <a:endParaRPr lang="pt-BR" altLang="pt-BR" sz="1800" dirty="0" smtClean="0">
              <a:latin typeface="Courier New" panose="02070309020205020404" pitchFamily="49" charset="0"/>
              <a:cs typeface="Courier New" panose="02070309020205020404" pitchFamily="49" charset="0"/>
            </a:endParaRPr>
          </a:p>
          <a:p>
            <a:pPr algn="just" eaLnBrk="1" hangingPunct="1">
              <a:spcBef>
                <a:spcPct val="0"/>
              </a:spcBef>
              <a:buClrTx/>
              <a:buFont typeface="Wingdings" panose="05000000000000000000" pitchFamily="2" charset="2"/>
              <a:buNone/>
            </a:pPr>
            <a:endParaRPr lang="pt-BR" altLang="pt-BR" sz="2200" dirty="0" smtClean="0">
              <a:cs typeface="Arial" panose="020B0604020202020204" pitchFamily="34" charset="0"/>
            </a:endParaRPr>
          </a:p>
          <a:p>
            <a:pPr algn="just" eaLnBrk="1" hangingPunct="1">
              <a:spcBef>
                <a:spcPct val="0"/>
              </a:spcBef>
              <a:buClrTx/>
              <a:buFont typeface="Wingdings" panose="05000000000000000000" pitchFamily="2" charset="2"/>
              <a:buNone/>
            </a:pPr>
            <a:endParaRPr lang="pt-BR" altLang="pt-BR" sz="2200" dirty="0" smtClean="0">
              <a:cs typeface="Arial" panose="020B0604020202020204" pitchFamily="34" charset="0"/>
            </a:endParaRPr>
          </a:p>
          <a:p>
            <a:pPr algn="just" eaLnBrk="1" hangingPunct="1">
              <a:spcBef>
                <a:spcPct val="0"/>
              </a:spcBef>
              <a:buClrTx/>
              <a:buFont typeface="Wingdings" panose="05000000000000000000" pitchFamily="2" charset="2"/>
              <a:buNone/>
            </a:pPr>
            <a:r>
              <a:rPr lang="pt-BR" altLang="pt-BR" sz="2200" dirty="0" smtClean="0">
                <a:cs typeface="Arial" panose="020B0604020202020204" pitchFamily="34" charset="0"/>
              </a:rPr>
              <a:t>Onde</a:t>
            </a:r>
            <a:r>
              <a:rPr lang="pt-BR" altLang="pt-BR" sz="2200" dirty="0">
                <a:cs typeface="Arial" panose="020B0604020202020204" pitchFamily="34" charset="0"/>
              </a:rPr>
              <a:t>:</a:t>
            </a:r>
          </a:p>
          <a:p>
            <a:pPr lvl="0"/>
            <a:r>
              <a:rPr lang="pt-BR" sz="2200" b="1" dirty="0" err="1"/>
              <a:t>strTexto</a:t>
            </a:r>
            <a:r>
              <a:rPr lang="pt-BR" sz="2200" b="1" dirty="0"/>
              <a:t>:</a:t>
            </a:r>
            <a:r>
              <a:rPr lang="pt-BR" sz="2200" dirty="0"/>
              <a:t> </a:t>
            </a:r>
            <a:r>
              <a:rPr lang="pt-BR" sz="2200" i="1" dirty="0" err="1"/>
              <a:t>string</a:t>
            </a:r>
            <a:r>
              <a:rPr lang="pt-BR" sz="2200" dirty="0"/>
              <a:t> original;</a:t>
            </a:r>
          </a:p>
          <a:p>
            <a:pPr lvl="0"/>
            <a:r>
              <a:rPr lang="pt-BR" sz="2200" b="1" dirty="0"/>
              <a:t>"</a:t>
            </a:r>
            <a:r>
              <a:rPr lang="pt-BR" sz="2200" b="1" dirty="0" err="1"/>
              <a:t>ab</a:t>
            </a:r>
            <a:r>
              <a:rPr lang="pt-BR" sz="2200" b="1" dirty="0"/>
              <a:t>”:</a:t>
            </a:r>
            <a:r>
              <a:rPr lang="pt-BR" sz="2200" dirty="0"/>
              <a:t> </a:t>
            </a:r>
            <a:r>
              <a:rPr lang="pt-BR" sz="2200" i="1" dirty="0" err="1"/>
              <a:t>string</a:t>
            </a:r>
            <a:r>
              <a:rPr lang="pt-BR" sz="2200" dirty="0"/>
              <a:t> a ser trocada;</a:t>
            </a:r>
          </a:p>
          <a:p>
            <a:pPr lvl="0"/>
            <a:r>
              <a:rPr lang="pt-BR" sz="2200" b="1" dirty="0"/>
              <a:t>“</a:t>
            </a:r>
            <a:r>
              <a:rPr lang="pt-BR" sz="2200" b="1" dirty="0" err="1"/>
              <a:t>xyz</a:t>
            </a:r>
            <a:r>
              <a:rPr lang="pt-BR" sz="2200" b="1" dirty="0"/>
              <a:t>”:</a:t>
            </a:r>
            <a:r>
              <a:rPr lang="pt-BR" sz="2200" dirty="0"/>
              <a:t> </a:t>
            </a:r>
            <a:r>
              <a:rPr lang="pt-BR" sz="2200" i="1" dirty="0" err="1"/>
              <a:t>string</a:t>
            </a:r>
            <a:r>
              <a:rPr lang="pt-BR" sz="2200" dirty="0"/>
              <a:t> de substituição.</a:t>
            </a:r>
          </a:p>
          <a:p>
            <a:pPr marL="0" indent="0">
              <a:buNone/>
            </a:pPr>
            <a:endParaRPr lang="pt-BR" altLang="pt-BR" sz="1800" b="1" dirty="0">
              <a:solidFill>
                <a:srgbClr val="000000"/>
              </a:solidFill>
              <a:cs typeface="Arial" panose="020B0604020202020204" pitchFamily="34" charset="0"/>
            </a:endParaRPr>
          </a:p>
        </p:txBody>
      </p:sp>
    </p:spTree>
    <p:custDataLst>
      <p:tags r:id="rId1"/>
    </p:custDataLst>
    <p:extLst>
      <p:ext uri="{BB962C8B-B14F-4D97-AF65-F5344CB8AC3E}">
        <p14:creationId xmlns:p14="http://schemas.microsoft.com/office/powerpoint/2010/main" val="40918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17292</TotalTime>
  <Words>11286</Words>
  <Application>Microsoft Office PowerPoint</Application>
  <PresentationFormat>Apresentação na tela (4:3)</PresentationFormat>
  <Paragraphs>1921</Paragraphs>
  <Slides>193</Slides>
  <Notes>191</Notes>
  <HiddenSlides>126</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193</vt:i4>
      </vt:variant>
    </vt:vector>
  </HeadingPairs>
  <TitlesOfParts>
    <vt:vector size="202" baseType="lpstr">
      <vt:lpstr>Arial Unicode MS</vt:lpstr>
      <vt:lpstr>ＭＳ Ｐゴシック</vt:lpstr>
      <vt:lpstr>Arial</vt:lpstr>
      <vt:lpstr>Arial Narrow</vt:lpstr>
      <vt:lpstr>Calibri</vt:lpstr>
      <vt:lpstr>Courier New</vt:lpstr>
      <vt:lpstr>Times New Roman</vt:lpstr>
      <vt:lpstr>Wingdings</vt:lpstr>
      <vt:lpstr>2_Office Theme</vt:lpstr>
      <vt:lpstr>Padrões de Desenvolvimento</vt:lpstr>
      <vt:lpstr>Iniciando</vt:lpstr>
      <vt:lpstr>Objetivos do Treinamento</vt:lpstr>
      <vt:lpstr>Organização do Curso</vt:lpstr>
      <vt:lpstr>Capítulo 1 – Padrões de código</vt:lpstr>
      <vt:lpstr>Apresentação do PowerPoint</vt:lpstr>
      <vt:lpstr>Apresentação do PowerPoint</vt:lpstr>
      <vt:lpstr>Exemplo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vt:lpstr>
      <vt:lpstr>Apresentação do PowerPoint</vt:lpstr>
      <vt:lpstr>Apresentação do PowerPoint</vt:lpstr>
      <vt:lpstr>Apresentação do PowerPoint</vt:lpstr>
      <vt:lpstr>HTML - Exemplo</vt:lpstr>
      <vt:lpstr>Apresentação do PowerPoint</vt:lpstr>
      <vt:lpstr>Apresentação do PowerPoint</vt:lpstr>
      <vt:lpstr>JavaScript - Exemplo</vt:lpstr>
      <vt:lpstr>Fechamento do Capítulo</vt:lpstr>
      <vt:lpstr>Capítulo 2 – Padrões de interface</vt:lpstr>
      <vt:lpstr>Apresentação do PowerPoint</vt:lpstr>
      <vt:lpstr>Apresentação do PowerPoint</vt:lpstr>
      <vt:lpstr>Cadastro</vt:lpstr>
      <vt:lpstr>Cadastro</vt:lpstr>
      <vt:lpstr>Pesquisa</vt:lpstr>
      <vt:lpstr>Exportação/Importação</vt:lpstr>
      <vt:lpstr>Relatório</vt:lpstr>
      <vt:lpstr>Relatório</vt:lpstr>
      <vt:lpstr>PA/PE</vt:lpstr>
      <vt:lpstr>Programa assíncrono</vt:lpstr>
      <vt:lpstr>Tela com abas</vt:lpstr>
      <vt:lpstr>Tela com abas</vt:lpstr>
      <vt:lpstr>Lista em SELECT</vt:lpstr>
      <vt:lpstr>Lista em SELECT</vt:lpstr>
      <vt:lpstr>Lista em SELECT</vt:lpstr>
      <vt:lpstr>Lista em SELECT</vt:lpstr>
      <vt:lpstr>Lista em DIV</vt:lpstr>
      <vt:lpstr>Lista em DIV</vt:lpstr>
      <vt:lpstr>Lista em DIV</vt:lpstr>
      <vt:lpstr>Lista em DIV</vt:lpstr>
      <vt:lpstr>Apresentação do PowerPoint</vt:lpstr>
      <vt:lpstr>Apresentação do PowerPoint</vt:lpstr>
      <vt:lpstr>Apresentação do PowerPoint</vt:lpstr>
      <vt:lpstr>Apresentação do PowerPoint</vt:lpstr>
      <vt:lpstr>Apresentação do PowerPoint</vt:lpstr>
      <vt:lpstr>Fechamento do Capítulo</vt:lpstr>
      <vt:lpstr>Capítulo 3 – Regras gerais</vt:lpstr>
      <vt:lpstr>Apresentação do PowerPoint</vt:lpstr>
      <vt:lpstr>Apresentação do PowerPoint</vt:lpstr>
      <vt:lpstr>Apresentação do PowerPoint</vt:lpstr>
      <vt:lpstr>Apresentação do PowerPoint</vt:lpstr>
      <vt:lpstr>Fechamento do Capítulo</vt:lpstr>
      <vt:lpstr>Capítulo 4 – Funções em JavaScript</vt:lpstr>
      <vt:lpstr>Apresentação do PowerPoint</vt:lpstr>
      <vt:lpstr>Apresentação do PowerPoint</vt:lpstr>
      <vt:lpstr>Apresentação do PowerPoint</vt:lpstr>
      <vt:lpstr>Apresentação do PowerPoint</vt:lpstr>
      <vt:lpstr>Exemplo</vt:lpstr>
      <vt:lpstr>Apresentação do PowerPoint</vt:lpstr>
      <vt:lpstr>Exemplo</vt:lpstr>
      <vt:lpstr>Exemplo</vt:lpstr>
      <vt:lpstr>Apresentação do PowerPoint</vt:lpstr>
      <vt:lpstr>Apresentação do PowerPoint</vt:lpstr>
      <vt:lpstr>Apresentação do PowerPoint</vt:lpstr>
      <vt:lpstr>Apresentação do PowerPoint</vt:lpstr>
      <vt:lpstr>Apresentação do PowerPoint</vt:lpstr>
      <vt:lpstr>Exemplo</vt:lpstr>
      <vt:lpstr>OBSERVAÇÃO</vt:lpstr>
      <vt:lpstr>Exemplo</vt:lpstr>
      <vt:lpstr>Apresentação do PowerPoint</vt:lpstr>
      <vt:lpstr>Exemplo</vt:lpstr>
      <vt:lpstr>Observação</vt:lpstr>
      <vt:lpstr>Apresentação do PowerPoint</vt:lpstr>
      <vt:lpstr> Exemplo</vt:lpstr>
      <vt:lpstr>Exemplo</vt:lpstr>
      <vt:lpstr>Apresentação do PowerPoint</vt:lpstr>
      <vt:lpstr>Ícones e botões</vt:lpstr>
      <vt:lpstr>Foco do cursor</vt:lpstr>
      <vt:lpstr>Retorno</vt:lpstr>
      <vt:lpstr>Exemplo</vt:lpstr>
      <vt:lpstr>Apresentação do PowerPoint</vt:lpstr>
      <vt:lpstr>Exemplo</vt:lpstr>
      <vt:lpstr>Apresentação do PowerPoint</vt:lpstr>
      <vt:lpstr>Exemplo</vt:lpstr>
      <vt:lpstr>Apresentação do PowerPoint</vt:lpstr>
      <vt:lpstr>Exemplo</vt:lpstr>
      <vt:lpstr>Apresentação do PowerPoint</vt:lpstr>
      <vt:lpstr>Exemplo</vt:lpstr>
      <vt:lpstr>Apresentação do PowerPoint</vt:lpstr>
      <vt:lpstr>Exemplo</vt:lpstr>
      <vt:lpstr>Apresentação do PowerPoint</vt:lpstr>
      <vt:lpstr>Exemplo</vt:lpstr>
      <vt:lpstr>Apresentação do PowerPoint</vt:lpstr>
      <vt:lpstr>Exemplo</vt:lpstr>
      <vt:lpstr>Apresentação do PowerPoint</vt:lpstr>
      <vt:lpstr>Exemplo</vt:lpstr>
      <vt:lpstr>Exemplo</vt:lpstr>
      <vt:lpstr>Apresentação do PowerPoint</vt:lpstr>
      <vt:lpstr>Exemplo</vt:lpstr>
      <vt:lpstr>Apresentação do PowerPoint</vt:lpstr>
      <vt:lpstr>Apresentação do PowerPoint</vt:lpstr>
      <vt:lpstr>Apresentação do PowerPoint</vt:lpstr>
      <vt:lpstr>Fechamento do Capítulo</vt:lpstr>
      <vt:lpstr>Capítulo 5 – Eventos do HTML</vt:lpstr>
      <vt:lpstr>Apresentação do PowerPoint</vt:lpstr>
      <vt:lpstr>Apresentação do PowerPoint</vt:lpstr>
      <vt:lpstr>Apresentação do PowerPoint</vt:lpstr>
      <vt:lpstr>Exemplo</vt:lpstr>
      <vt:lpstr>Exemplo</vt:lpstr>
      <vt:lpstr>Apresentação do PowerPoint</vt:lpstr>
      <vt:lpstr>Apresentação do PowerPoint</vt:lpstr>
      <vt:lpstr>Apresentação do PowerPoint</vt:lpstr>
      <vt:lpstr>Apresentação do PowerPoint</vt:lpstr>
      <vt:lpstr>Apresentação do PowerPoint</vt:lpstr>
      <vt:lpstr>Apresentação do PowerPoint</vt:lpstr>
      <vt:lpstr>Fechamento do Capítulo</vt:lpstr>
      <vt:lpstr>Capítulo 6 – Funções e Comandos do Cobol</vt:lpstr>
      <vt:lpstr>Apresentação do PowerPoint</vt:lpstr>
      <vt:lpstr>Exemplo</vt:lpstr>
      <vt:lpstr>Apresentação do PowerPoint</vt:lpstr>
      <vt:lpstr>Apresentação do PowerPoint</vt:lpstr>
      <vt:lpstr>Exemplo</vt:lpstr>
      <vt:lpstr>Apresentação do PowerPoint</vt:lpstr>
      <vt:lpstr>Exemplo</vt:lpstr>
      <vt:lpstr>Apresentação do PowerPoint</vt:lpstr>
      <vt:lpstr>Apresentação do PowerPoint</vt:lpstr>
      <vt:lpstr>Exemplo</vt:lpstr>
      <vt:lpstr>Fechamento do Capítulo</vt:lpstr>
      <vt:lpstr>Capítulo 7 – Complementos e Boas práticas</vt:lpstr>
      <vt:lpstr>Apresentação do PowerPoint</vt:lpstr>
      <vt:lpstr>Apresentação do PowerPoint</vt:lpstr>
      <vt:lpstr>Exemplo</vt:lpstr>
      <vt:lpstr>Apresentação do PowerPoint</vt:lpstr>
      <vt:lpstr>Apresentação do PowerPoint</vt:lpstr>
      <vt:lpstr>Apresentação do PowerPoint</vt:lpstr>
      <vt:lpstr>Exemplo</vt:lpstr>
      <vt:lpstr>Exemplo</vt:lpstr>
      <vt:lpstr>Apresentação do PowerPoint</vt:lpstr>
      <vt:lpstr>Exemplo</vt:lpstr>
      <vt:lpstr>Exemplo</vt:lpstr>
      <vt:lpstr>Apresentação do PowerPoint</vt:lpstr>
      <vt:lpstr>Apresentação do PowerPoint</vt:lpstr>
      <vt:lpstr>Exemplo</vt:lpstr>
      <vt:lpstr>Apresentação do PowerPoint</vt:lpstr>
      <vt:lpstr>Apresentação do PowerPoint</vt:lpstr>
      <vt:lpstr>Exemplo</vt:lpstr>
      <vt:lpstr>Apresentação do PowerPoint</vt:lpstr>
      <vt:lpstr>Exemplo</vt:lpstr>
      <vt:lpstr>Apresentação do PowerPoint</vt:lpstr>
      <vt:lpstr>Exemplo</vt:lpstr>
      <vt:lpstr>Apresentação do PowerPoint</vt:lpstr>
      <vt:lpstr>Exemplo</vt:lpstr>
      <vt:lpstr>Exemplo</vt:lpstr>
      <vt:lpstr>Exemplo</vt:lpstr>
      <vt:lpstr>Exemplo</vt:lpstr>
      <vt:lpstr>Exemplo</vt:lpstr>
      <vt:lpstr>Exemplo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vt:lpstr>
      <vt:lpstr>Apresentação do PowerPoint</vt:lpstr>
      <vt:lpstr>Apresentação do PowerPoint</vt:lpstr>
      <vt:lpstr>Exemplo</vt:lpstr>
      <vt:lpstr>Apresentação do PowerPoint</vt:lpstr>
      <vt:lpstr>Apresentação do PowerPoint</vt:lpstr>
      <vt:lpstr>Exemplo</vt:lpstr>
      <vt:lpstr>Apresentação do PowerPoint</vt:lpstr>
      <vt:lpstr>Apresentação do PowerPoint</vt:lpstr>
      <vt:lpstr>Apresentação do PowerPoint</vt:lpstr>
      <vt:lpstr>Apresentação do PowerPoint</vt:lpstr>
      <vt:lpstr>Apresentação do PowerPoint</vt:lpstr>
      <vt:lpstr>Fechamento do Capítulo</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Objetivos do Treinamento</dc:title>
  <dc:creator>Giana Katiuccia da Silva</dc:creator>
  <cp:lastModifiedBy>Lucimar Lidia Depine Dalfovo</cp:lastModifiedBy>
  <cp:revision>742</cp:revision>
  <dcterms:created xsi:type="dcterms:W3CDTF">2012-08-10T19:21:19Z</dcterms:created>
  <dcterms:modified xsi:type="dcterms:W3CDTF">2014-10-09T17:07:32Z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E04E36C7-C112-4628-8A4F-72BE5BD8CD7F</vt:lpwstr>
  </property>
  <property fmtid="{D5CDD505-2E9C-101B-9397-08002B2CF9AE}" pid="3" name="ArticulatePath">
    <vt:lpwstr>modelo E6_HBSIS_final</vt:lpwstr>
  </property>
</Properties>
</file>