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2560-7C5D-3B6F-8369-2220340638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875EBD-EA7E-C7DF-A35A-E125CDA79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C1F275-E3B2-73F9-4786-A0D499CEB368}"/>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5" name="Footer Placeholder 4">
            <a:extLst>
              <a:ext uri="{FF2B5EF4-FFF2-40B4-BE49-F238E27FC236}">
                <a16:creationId xmlns:a16="http://schemas.microsoft.com/office/drawing/2014/main" id="{44702B1C-8D94-D1AD-4FC8-229986A78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26849-C25C-34C6-F37B-BDD1CA2D0176}"/>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335947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ACF7-0C82-4314-7828-3A9ECB34FC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E4369-67EB-C63B-EF6A-260F932924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68189-69B5-9AFB-D94A-FFAAA4E80B50}"/>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5" name="Footer Placeholder 4">
            <a:extLst>
              <a:ext uri="{FF2B5EF4-FFF2-40B4-BE49-F238E27FC236}">
                <a16:creationId xmlns:a16="http://schemas.microsoft.com/office/drawing/2014/main" id="{163FFB72-38B7-32E3-9D88-B8AF96947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1723B-5EE3-D931-92DC-DB0F7BE55477}"/>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140491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B9FFB6-18C3-F417-434E-D738AA698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50ABFC-20DB-81C5-0790-F923E55B5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F0900-8B50-6A4A-CFB7-AD8A9D41440D}"/>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5" name="Footer Placeholder 4">
            <a:extLst>
              <a:ext uri="{FF2B5EF4-FFF2-40B4-BE49-F238E27FC236}">
                <a16:creationId xmlns:a16="http://schemas.microsoft.com/office/drawing/2014/main" id="{9049EFF1-BAF0-9EB6-DC45-AED78154F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CAFA4-E402-88A1-E396-43DD63BF51A2}"/>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20493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E875-3173-0B13-AAC8-AE69A3C63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3B03D-FDAC-A911-CEB8-0E29C9489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91928-78EE-07D1-23E8-FD4F460C48A1}"/>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5" name="Footer Placeholder 4">
            <a:extLst>
              <a:ext uri="{FF2B5EF4-FFF2-40B4-BE49-F238E27FC236}">
                <a16:creationId xmlns:a16="http://schemas.microsoft.com/office/drawing/2014/main" id="{7D73A10C-48AE-C6E8-39BB-BC3129B97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74DFD-A0EF-6E49-1B53-C502B3EB4DBA}"/>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101752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2542-B846-E88F-D28B-29FE509C91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7B4B40-0DED-93E7-034F-ECA921FDC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EC9259-5261-FF4C-9651-8B57D882A58C}"/>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5" name="Footer Placeholder 4">
            <a:extLst>
              <a:ext uri="{FF2B5EF4-FFF2-40B4-BE49-F238E27FC236}">
                <a16:creationId xmlns:a16="http://schemas.microsoft.com/office/drawing/2014/main" id="{8C663F9C-31B9-F8DE-A90B-938ACF8D0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AA87C-D6BC-AD0D-0105-015B7DFE9D24}"/>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328689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1C59-EBBA-EACB-8016-AD66573CB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80BD4-1457-883C-65D8-AA658FBD6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99BE1-5D04-A9F3-6E97-DAB2176C3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E93ED-7C94-E9A3-6BD6-319C302E96E4}"/>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6" name="Footer Placeholder 5">
            <a:extLst>
              <a:ext uri="{FF2B5EF4-FFF2-40B4-BE49-F238E27FC236}">
                <a16:creationId xmlns:a16="http://schemas.microsoft.com/office/drawing/2014/main" id="{410E1CC3-FD86-ABD9-B58D-1FEB030FB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090DE-DAF8-FD28-2F6B-8434E08039BD}"/>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315355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3D23-3ADC-0A2C-F472-4A5CB62918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B1157-BE28-56D1-922B-BB4CD2A86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F69D7F-8060-51B6-5065-3685B19F5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6B727E-3B95-84A3-30D4-019109607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35B3E-2F2D-8165-9943-E7AA1EF087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9BA452-5839-7F35-21FE-AE97C3D9C249}"/>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8" name="Footer Placeholder 7">
            <a:extLst>
              <a:ext uri="{FF2B5EF4-FFF2-40B4-BE49-F238E27FC236}">
                <a16:creationId xmlns:a16="http://schemas.microsoft.com/office/drawing/2014/main" id="{0FB5725C-FBE2-F35A-D942-E9D1DC2F32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D1A46-A2FE-D74C-E081-B53342643A37}"/>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411205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2AA5-5613-3E9F-9A06-CAF45524A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683A1-0B06-A226-7A6A-94E938A136CE}"/>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4" name="Footer Placeholder 3">
            <a:extLst>
              <a:ext uri="{FF2B5EF4-FFF2-40B4-BE49-F238E27FC236}">
                <a16:creationId xmlns:a16="http://schemas.microsoft.com/office/drawing/2014/main" id="{16BFC3B4-C1B2-0E05-88C9-637EB8821C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4809B-FB82-FCE9-81CD-C9CC9E0E27B2}"/>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10478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BEB493-8253-42E5-E66E-30FFDC27824F}"/>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3" name="Footer Placeholder 2">
            <a:extLst>
              <a:ext uri="{FF2B5EF4-FFF2-40B4-BE49-F238E27FC236}">
                <a16:creationId xmlns:a16="http://schemas.microsoft.com/office/drawing/2014/main" id="{14B05B04-8EAC-1096-D20C-54DF62398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E7CE0-9735-7E99-5E3C-DE88CD9D729B}"/>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245453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C005-3203-3260-6D48-F9E971618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15DF06-A4E9-66C3-31E8-7859275B9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35EDE-F846-CB56-F056-8F2AA1D2E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C4FB7-D338-B795-4DDA-6E6664B294EE}"/>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6" name="Footer Placeholder 5">
            <a:extLst>
              <a:ext uri="{FF2B5EF4-FFF2-40B4-BE49-F238E27FC236}">
                <a16:creationId xmlns:a16="http://schemas.microsoft.com/office/drawing/2014/main" id="{01FF89F1-173B-B9BC-3981-D3D211DD3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B3B9D-C114-A16C-189E-F24BA4055658}"/>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47875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56D4-C19D-144B-E65C-12155951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500800-D082-9E17-E4E6-E1C8E6438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1B501F-9DCA-1DA9-06D9-54D77F6E9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27572-D217-B885-49CA-1A23D189BFF8}"/>
              </a:ext>
            </a:extLst>
          </p:cNvPr>
          <p:cNvSpPr>
            <a:spLocks noGrp="1"/>
          </p:cNvSpPr>
          <p:nvPr>
            <p:ph type="dt" sz="half" idx="10"/>
          </p:nvPr>
        </p:nvSpPr>
        <p:spPr/>
        <p:txBody>
          <a:bodyPr/>
          <a:lstStyle/>
          <a:p>
            <a:fld id="{735B68A3-B4F8-CE40-9B1C-EE21CB9FA42D}" type="datetimeFigureOut">
              <a:rPr lang="en-US" smtClean="0"/>
              <a:t>5/19/22</a:t>
            </a:fld>
            <a:endParaRPr lang="en-US"/>
          </a:p>
        </p:txBody>
      </p:sp>
      <p:sp>
        <p:nvSpPr>
          <p:cNvPr id="6" name="Footer Placeholder 5">
            <a:extLst>
              <a:ext uri="{FF2B5EF4-FFF2-40B4-BE49-F238E27FC236}">
                <a16:creationId xmlns:a16="http://schemas.microsoft.com/office/drawing/2014/main" id="{549CE19A-189E-09BE-364C-C7B00FA82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DA705-275E-86DD-F960-F13983DFF0A7}"/>
              </a:ext>
            </a:extLst>
          </p:cNvPr>
          <p:cNvSpPr>
            <a:spLocks noGrp="1"/>
          </p:cNvSpPr>
          <p:nvPr>
            <p:ph type="sldNum" sz="quarter" idx="12"/>
          </p:nvPr>
        </p:nvSpPr>
        <p:spPr/>
        <p:txBody>
          <a:bodyPr/>
          <a:lstStyle/>
          <a:p>
            <a:fld id="{AE8E2DF8-3D49-5C48-81E4-5DFF32E98A69}" type="slidenum">
              <a:rPr lang="en-US" smtClean="0"/>
              <a:t>‹#›</a:t>
            </a:fld>
            <a:endParaRPr lang="en-US"/>
          </a:p>
        </p:txBody>
      </p:sp>
    </p:spTree>
    <p:extLst>
      <p:ext uri="{BB962C8B-B14F-4D97-AF65-F5344CB8AC3E}">
        <p14:creationId xmlns:p14="http://schemas.microsoft.com/office/powerpoint/2010/main" val="403841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9DF5-7B46-A0D2-99E7-0325F68DA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082272-036B-F759-9D9E-08D3BFC4F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23FAE-3E08-76DB-73F7-140F7CAA6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B68A3-B4F8-CE40-9B1C-EE21CB9FA42D}" type="datetimeFigureOut">
              <a:rPr lang="en-US" smtClean="0"/>
              <a:t>5/19/22</a:t>
            </a:fld>
            <a:endParaRPr lang="en-US"/>
          </a:p>
        </p:txBody>
      </p:sp>
      <p:sp>
        <p:nvSpPr>
          <p:cNvPr id="5" name="Footer Placeholder 4">
            <a:extLst>
              <a:ext uri="{FF2B5EF4-FFF2-40B4-BE49-F238E27FC236}">
                <a16:creationId xmlns:a16="http://schemas.microsoft.com/office/drawing/2014/main" id="{E54668FC-122F-3602-22D8-DC1AD911F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86B342-2996-DC5F-301B-56B6F482C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E2DF8-3D49-5C48-81E4-5DFF32E98A69}" type="slidenum">
              <a:rPr lang="en-US" smtClean="0"/>
              <a:t>‹#›</a:t>
            </a:fld>
            <a:endParaRPr lang="en-US"/>
          </a:p>
        </p:txBody>
      </p:sp>
    </p:spTree>
    <p:extLst>
      <p:ext uri="{BB962C8B-B14F-4D97-AF65-F5344CB8AC3E}">
        <p14:creationId xmlns:p14="http://schemas.microsoft.com/office/powerpoint/2010/main" val="244350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516C-16D8-93B0-17DA-350E574BE28C}"/>
              </a:ext>
            </a:extLst>
          </p:cNvPr>
          <p:cNvSpPr>
            <a:spLocks noGrp="1"/>
          </p:cNvSpPr>
          <p:nvPr>
            <p:ph type="ctrTitle"/>
          </p:nvPr>
        </p:nvSpPr>
        <p:spPr/>
        <p:txBody>
          <a:bodyPr/>
          <a:lstStyle/>
          <a:p>
            <a:r>
              <a:rPr lang="en-US" dirty="0"/>
              <a:t>Project 1</a:t>
            </a:r>
            <a:br>
              <a:rPr lang="en-US" dirty="0"/>
            </a:br>
            <a:r>
              <a:rPr lang="en-US" dirty="0"/>
              <a:t>Portfolio Analyzer</a:t>
            </a:r>
          </a:p>
        </p:txBody>
      </p:sp>
      <p:sp>
        <p:nvSpPr>
          <p:cNvPr id="3" name="Subtitle 2">
            <a:extLst>
              <a:ext uri="{FF2B5EF4-FFF2-40B4-BE49-F238E27FC236}">
                <a16:creationId xmlns:a16="http://schemas.microsoft.com/office/drawing/2014/main" id="{620EB3AD-6FAD-B35C-F57B-65BED65FCAA8}"/>
              </a:ext>
            </a:extLst>
          </p:cNvPr>
          <p:cNvSpPr>
            <a:spLocks noGrp="1"/>
          </p:cNvSpPr>
          <p:nvPr>
            <p:ph type="subTitle" idx="1"/>
          </p:nvPr>
        </p:nvSpPr>
        <p:spPr/>
        <p:txBody>
          <a:bodyPr/>
          <a:lstStyle/>
          <a:p>
            <a:r>
              <a:rPr lang="en-US" dirty="0"/>
              <a:t>UNCC FinTech Boot Camp Modules 8/9</a:t>
            </a:r>
          </a:p>
          <a:p>
            <a:r>
              <a:rPr lang="en-US" dirty="0"/>
              <a:t>Grayson Hedrick</a:t>
            </a:r>
          </a:p>
        </p:txBody>
      </p:sp>
    </p:spTree>
    <p:extLst>
      <p:ext uri="{BB962C8B-B14F-4D97-AF65-F5344CB8AC3E}">
        <p14:creationId xmlns:p14="http://schemas.microsoft.com/office/powerpoint/2010/main" val="2211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6713-2BD3-E1F9-47DA-B1D069A8F0FE}"/>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30F4372C-1F3A-EF6B-D59D-E58493A10BE8}"/>
              </a:ext>
            </a:extLst>
          </p:cNvPr>
          <p:cNvSpPr>
            <a:spLocks noGrp="1"/>
          </p:cNvSpPr>
          <p:nvPr>
            <p:ph idx="1"/>
          </p:nvPr>
        </p:nvSpPr>
        <p:spPr/>
        <p:txBody>
          <a:bodyPr>
            <a:normAutofit fontScale="62500" lnSpcReduction="20000"/>
          </a:bodyPr>
          <a:lstStyle/>
          <a:p>
            <a:r>
              <a:rPr lang="en-US" dirty="0"/>
              <a:t>This project consists of a portfolio analyzer application, as well as an analysis of the major indexes.</a:t>
            </a:r>
          </a:p>
          <a:p>
            <a:r>
              <a:rPr lang="en-US" dirty="0"/>
              <a:t>For the application portion, the user can select five unique stocks or bonds to add to a portfolio that is saved to a .csv file.  The user can then input the quantity owned, and it will plot the value of their portfolio over time, as well as generate summary statistics.  The returns of the stocks/bonds are then overlayed on a plot so the user can see all of the charts.</a:t>
            </a:r>
          </a:p>
          <a:p>
            <a:r>
              <a:rPr lang="en-US" dirty="0"/>
              <a:t>For the analysis portion, the user’s portfolio as well as a portfolio of the major indexes are run through a ten-year Monte Carlo simulation to analyze possible future moves.  Using the upper and lower confidence intervals, the application determines whether or not the portfolio has a likelihood to be profitable.</a:t>
            </a:r>
          </a:p>
          <a:p>
            <a:r>
              <a:rPr lang="en-US" dirty="0"/>
              <a:t>The goal of the project was to create a complete portfolio analyzer that gave the user all the information they might need to make financial decisions, as well as to analyze the stock market as a whole and determine if the current bear market had a likelihood to last long into the future.</a:t>
            </a:r>
          </a:p>
          <a:p>
            <a:r>
              <a:rPr lang="en-US" dirty="0"/>
              <a:t>I would like to include other features such as risk-return analytics so the user has a more complete view of their situation.  I want to get data for the indexes from the last 20 years as well as the last 50 years so the prediction can be more accurate and so I could analyze just how drastically different the outcomes would be.  I would be interested to see how the amount of data changes the simulation.  I would also like to modularize the application so it is more visually pleasing to the user.</a:t>
            </a:r>
          </a:p>
        </p:txBody>
      </p:sp>
    </p:spTree>
    <p:extLst>
      <p:ext uri="{BB962C8B-B14F-4D97-AF65-F5344CB8AC3E}">
        <p14:creationId xmlns:p14="http://schemas.microsoft.com/office/powerpoint/2010/main" val="295581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0232-F50A-F528-A48D-6E47BBAED0BB}"/>
              </a:ext>
            </a:extLst>
          </p:cNvPr>
          <p:cNvSpPr>
            <a:spLocks noGrp="1"/>
          </p:cNvSpPr>
          <p:nvPr>
            <p:ph type="title"/>
          </p:nvPr>
        </p:nvSpPr>
        <p:spPr/>
        <p:txBody>
          <a:bodyPr/>
          <a:lstStyle/>
          <a:p>
            <a:r>
              <a:rPr lang="en-US" dirty="0"/>
              <a:t>Data Collection, Cleanup, and Exploration</a:t>
            </a:r>
          </a:p>
        </p:txBody>
      </p:sp>
      <p:sp>
        <p:nvSpPr>
          <p:cNvPr id="3" name="Content Placeholder 2">
            <a:extLst>
              <a:ext uri="{FF2B5EF4-FFF2-40B4-BE49-F238E27FC236}">
                <a16:creationId xmlns:a16="http://schemas.microsoft.com/office/drawing/2014/main" id="{7FED4E0D-8538-C527-37A6-36F4FFAD622A}"/>
              </a:ext>
            </a:extLst>
          </p:cNvPr>
          <p:cNvSpPr>
            <a:spLocks noGrp="1"/>
          </p:cNvSpPr>
          <p:nvPr>
            <p:ph idx="1"/>
          </p:nvPr>
        </p:nvSpPr>
        <p:spPr/>
        <p:txBody>
          <a:bodyPr>
            <a:normAutofit fontScale="77500" lnSpcReduction="20000"/>
          </a:bodyPr>
          <a:lstStyle/>
          <a:p>
            <a:r>
              <a:rPr lang="en-US" dirty="0"/>
              <a:t>There were different sources for the data I gathered; I used the Alpacas API to gather stock data and .csv files from </a:t>
            </a:r>
            <a:r>
              <a:rPr lang="en-US" dirty="0" err="1"/>
              <a:t>Marketwatch</a:t>
            </a:r>
            <a:r>
              <a:rPr lang="en-US" dirty="0"/>
              <a:t>/Yahoo Finance for the index data.  I chose Alpacas because I thought using an API would be the best way for a user to choose their own tickers to input without having to create a database that wouldn’t even be complete.  I used the .csv files only because Alpacas doesn’t offer index data.</a:t>
            </a:r>
          </a:p>
          <a:p>
            <a:r>
              <a:rPr lang="en-US" dirty="0"/>
              <a:t>The data collection was somewhat difficult at first, as Alpacas didn’t offer the data I wanted.  I went to numerous different sites that offer historical data, but many of them do not offer more than one year for the indexes.  I wanted at least 5 years of data for the simulation, so I had to be very picky.  I finally came across </a:t>
            </a:r>
            <a:r>
              <a:rPr lang="en-US" dirty="0" err="1"/>
              <a:t>Marketwatch</a:t>
            </a:r>
            <a:r>
              <a:rPr lang="en-US" dirty="0"/>
              <a:t>, where historical data is stored and users can download as far back as they wish.</a:t>
            </a:r>
          </a:p>
          <a:p>
            <a:r>
              <a:rPr lang="en-US" dirty="0"/>
              <a:t>I didn’t have to do much exploring of the data because it was all fairly straightforward, but </a:t>
            </a:r>
          </a:p>
          <a:p>
            <a:r>
              <a:rPr lang="en-US" dirty="0"/>
              <a:t>Cleaning the data was fairly easy, but adding in the index data complicated it a bit.  The </a:t>
            </a:r>
            <a:r>
              <a:rPr lang="en-US" dirty="0" err="1"/>
              <a:t>DataFrames</a:t>
            </a:r>
            <a:r>
              <a:rPr lang="en-US" dirty="0"/>
              <a:t> had different column names and special characters for each separate value, so when cleaning the data I had to write unique code for both the API data and the index data.</a:t>
            </a:r>
          </a:p>
          <a:p>
            <a:endParaRPr lang="en-US" dirty="0"/>
          </a:p>
          <a:p>
            <a:endParaRPr lang="en-US" dirty="0"/>
          </a:p>
        </p:txBody>
      </p:sp>
    </p:spTree>
    <p:extLst>
      <p:ext uri="{BB962C8B-B14F-4D97-AF65-F5344CB8AC3E}">
        <p14:creationId xmlns:p14="http://schemas.microsoft.com/office/powerpoint/2010/main" val="398399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DC68-14D2-FF32-0231-0F08D3A1FDC8}"/>
              </a:ext>
            </a:extLst>
          </p:cNvPr>
          <p:cNvSpPr>
            <a:spLocks noGrp="1"/>
          </p:cNvSpPr>
          <p:nvPr>
            <p:ph type="title"/>
          </p:nvPr>
        </p:nvSpPr>
        <p:spPr/>
        <p:txBody>
          <a:bodyPr/>
          <a:lstStyle/>
          <a:p>
            <a:r>
              <a:rPr lang="en-US" dirty="0"/>
              <a:t>Project Approach</a:t>
            </a:r>
          </a:p>
        </p:txBody>
      </p:sp>
      <p:sp>
        <p:nvSpPr>
          <p:cNvPr id="3" name="Content Placeholder 2">
            <a:extLst>
              <a:ext uri="{FF2B5EF4-FFF2-40B4-BE49-F238E27FC236}">
                <a16:creationId xmlns:a16="http://schemas.microsoft.com/office/drawing/2014/main" id="{353ED900-754C-0228-5049-CEA24AF05FC9}"/>
              </a:ext>
            </a:extLst>
          </p:cNvPr>
          <p:cNvSpPr>
            <a:spLocks noGrp="1"/>
          </p:cNvSpPr>
          <p:nvPr>
            <p:ph idx="1"/>
          </p:nvPr>
        </p:nvSpPr>
        <p:spPr/>
        <p:txBody>
          <a:bodyPr>
            <a:normAutofit fontScale="62500" lnSpcReduction="20000"/>
          </a:bodyPr>
          <a:lstStyle/>
          <a:p>
            <a:r>
              <a:rPr lang="en-US" dirty="0"/>
              <a:t>The project was born out of a desire to utilize the Alpacas API and have user selection.  Initially, it was just going to be a portfolio analyzer that gave detailed information about the user’s selected tickers (along with business information if I had time), but I decided to also analyze the market as a whole, given that this year has marked the end of the bull run from the last couple of years.</a:t>
            </a:r>
          </a:p>
          <a:p>
            <a:r>
              <a:rPr lang="en-US" dirty="0"/>
              <a:t>I did not expect locating the data to be so difficult.  The data from the API was bad at first, and I had to modify the </a:t>
            </a:r>
            <a:r>
              <a:rPr lang="en-US" dirty="0" err="1"/>
              <a:t>DataFrames</a:t>
            </a:r>
            <a:r>
              <a:rPr lang="en-US" dirty="0"/>
              <a:t> using the .</a:t>
            </a:r>
            <a:r>
              <a:rPr lang="en-US" dirty="0" err="1"/>
              <a:t>pivot_table</a:t>
            </a:r>
            <a:r>
              <a:rPr lang="en-US" dirty="0"/>
              <a:t>() function.  My original approach for having user input did not work, either.  I tried using the questionary library, but even after creating new dev environments, I could not get it to work with </a:t>
            </a:r>
            <a:r>
              <a:rPr lang="en-US" dirty="0" err="1"/>
              <a:t>Jupyter</a:t>
            </a:r>
            <a:r>
              <a:rPr lang="en-US" dirty="0"/>
              <a:t> Lab.  With more time, I think I would have preferred questionary.</a:t>
            </a:r>
          </a:p>
          <a:p>
            <a:r>
              <a:rPr lang="en-US" dirty="0"/>
              <a:t>I had to search a few different methods for data cleanup, as well as </a:t>
            </a:r>
            <a:r>
              <a:rPr lang="en-US" dirty="0" err="1"/>
              <a:t>DataFrame</a:t>
            </a:r>
            <a:r>
              <a:rPr lang="en-US" dirty="0"/>
              <a:t> manipulation (such as .squeeze).  What we learned in the modules wasn’t enough to get the stock data working, so I had to scour the internet for solutions.</a:t>
            </a:r>
          </a:p>
          <a:p>
            <a:r>
              <a:rPr lang="en-US" dirty="0"/>
              <a:t>I had some issues initially while attempting to create a forked branch on GitHub.  My first time doing it, it erased all of my files because I accidentally git pulled what was in the forked branch (a readme and the empty .</a:t>
            </a:r>
            <a:r>
              <a:rPr lang="en-US" dirty="0" err="1"/>
              <a:t>ipynb</a:t>
            </a:r>
            <a:r>
              <a:rPr lang="en-US" dirty="0"/>
              <a:t> file) into Main.  I’m still not entirely sure how I did it…  Luckily I had the project saved in a second location because I’m paranoid, otherwise I would have lost a lot of work.</a:t>
            </a:r>
          </a:p>
          <a:p>
            <a:r>
              <a:rPr lang="en-US" dirty="0"/>
              <a:t>I was very surprised by the </a:t>
            </a:r>
            <a:r>
              <a:rPr lang="en-US" dirty="0" err="1"/>
              <a:t>MCSim</a:t>
            </a:r>
            <a:r>
              <a:rPr lang="en-US" dirty="0"/>
              <a:t> of the indexes.  I expected with half of the data being from a bull run, the simulation would predict major gains.  It was just the opposite, however, with the portfolio expecting losses or very little gains.</a:t>
            </a:r>
          </a:p>
          <a:p>
            <a:endParaRPr lang="en-US" dirty="0"/>
          </a:p>
        </p:txBody>
      </p:sp>
    </p:spTree>
    <p:extLst>
      <p:ext uri="{BB962C8B-B14F-4D97-AF65-F5344CB8AC3E}">
        <p14:creationId xmlns:p14="http://schemas.microsoft.com/office/powerpoint/2010/main" val="288565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E30B-8218-297B-7B85-6539E56E3D3E}"/>
              </a:ext>
            </a:extLst>
          </p:cNvPr>
          <p:cNvSpPr>
            <a:spLocks noGrp="1"/>
          </p:cNvSpPr>
          <p:nvPr>
            <p:ph type="title"/>
          </p:nvPr>
        </p:nvSpPr>
        <p:spPr/>
        <p:txBody>
          <a:bodyPr/>
          <a:lstStyle/>
          <a:p>
            <a:r>
              <a:rPr lang="en-US" dirty="0"/>
              <a:t>Results, conclusions</a:t>
            </a:r>
          </a:p>
        </p:txBody>
      </p:sp>
      <p:sp>
        <p:nvSpPr>
          <p:cNvPr id="3" name="Content Placeholder 2">
            <a:extLst>
              <a:ext uri="{FF2B5EF4-FFF2-40B4-BE49-F238E27FC236}">
                <a16:creationId xmlns:a16="http://schemas.microsoft.com/office/drawing/2014/main" id="{6DF3F1E1-A261-2119-43B9-80D81CFBBF93}"/>
              </a:ext>
            </a:extLst>
          </p:cNvPr>
          <p:cNvSpPr>
            <a:spLocks noGrp="1"/>
          </p:cNvSpPr>
          <p:nvPr>
            <p:ph idx="1"/>
          </p:nvPr>
        </p:nvSpPr>
        <p:spPr/>
        <p:txBody>
          <a:bodyPr>
            <a:normAutofit fontScale="55000" lnSpcReduction="20000"/>
          </a:bodyPr>
          <a:lstStyle/>
          <a:p>
            <a:endParaRPr lang="en-US" dirty="0"/>
          </a:p>
          <a:p>
            <a:r>
              <a:rPr lang="en-US" dirty="0"/>
              <a:t>The result of the project was a mostly-complete portfolio analyzer.  The user can input their stocks/bonds and quantities to calculate their portfolio value.  The daily returns for each ticker are plotted as well as their portfolio as a whole.  </a:t>
            </a:r>
          </a:p>
          <a:p>
            <a:r>
              <a:rPr lang="en-US" dirty="0"/>
              <a:t>I would not say that the entire scope of my project was achieved.</a:t>
            </a:r>
          </a:p>
          <a:p>
            <a:r>
              <a:rPr lang="en-US" dirty="0"/>
              <a:t>My biggest issue was really that I had to complete the project solo.  If I had more time, I would have been able to implement all of the analytics that I wanted to.  It took me a lot of hours to get the </a:t>
            </a:r>
            <a:r>
              <a:rPr lang="en-US" dirty="0" err="1"/>
              <a:t>DataFrames</a:t>
            </a:r>
            <a:r>
              <a:rPr lang="en-US" dirty="0"/>
              <a:t> working, and when I reached the final part (the </a:t>
            </a:r>
            <a:r>
              <a:rPr lang="en-US" dirty="0" err="1"/>
              <a:t>MCSims</a:t>
            </a:r>
            <a:r>
              <a:rPr lang="en-US" dirty="0"/>
              <a:t>), I had to do a lot of tweaking to the data types and the column values/names to get them to work properly.</a:t>
            </a:r>
          </a:p>
          <a:p>
            <a:r>
              <a:rPr lang="en-US" dirty="0"/>
              <a:t>I also wanted to do further analysis on the market as a whole, because this year marked the end of the bull run from the last couple years, and I would have liked to make more predictions or drill down a bit more into the analysis.  For example, </a:t>
            </a:r>
            <a:r>
              <a:rPr lang="en-US" i="1" dirty="0"/>
              <a:t>why</a:t>
            </a:r>
            <a:r>
              <a:rPr lang="en-US" dirty="0"/>
              <a:t> did the bull market end?  What factors played a part?  Was it because of COVID and supply chain issues?  Inflation fears?  Banks and funds over-leveraging?  Civil/international unrest?  It’s likely a combination of all of these, and if I had more time, I would love to create a more in-depth analysis.</a:t>
            </a:r>
          </a:p>
          <a:p>
            <a:r>
              <a:rPr lang="en-US" dirty="0"/>
              <a:t>I ran into some issues while using the Alpacas API.  The stocks did not pull the correct prices, and every </a:t>
            </a:r>
            <a:r>
              <a:rPr lang="en-US" dirty="0" err="1"/>
              <a:t>DataFrame</a:t>
            </a:r>
            <a:r>
              <a:rPr lang="en-US" dirty="0"/>
              <a:t> for each stock/bond would be the same.  I also had to rename the columns using a list populated by the user’s inputs, because for some reason the </a:t>
            </a:r>
            <a:r>
              <a:rPr lang="en-US" dirty="0" err="1"/>
              <a:t>DataFrames</a:t>
            </a:r>
            <a:r>
              <a:rPr lang="en-US" dirty="0"/>
              <a:t> were rearranged in a different way than what the user inputs.</a:t>
            </a:r>
          </a:p>
          <a:p>
            <a:r>
              <a:rPr lang="en-US" dirty="0"/>
              <a:t>All in all, I feel like I learned a lot about the development cycle and coding an application from scratch.  It was a lot of fun!</a:t>
            </a:r>
          </a:p>
          <a:p>
            <a:pPr lvl="1"/>
            <a:endParaRPr lang="en-US" dirty="0"/>
          </a:p>
        </p:txBody>
      </p:sp>
    </p:spTree>
    <p:extLst>
      <p:ext uri="{BB962C8B-B14F-4D97-AF65-F5344CB8AC3E}">
        <p14:creationId xmlns:p14="http://schemas.microsoft.com/office/powerpoint/2010/main" val="1232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6187-0A0C-D0AF-FD7B-4D8B5362278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46E1316-9789-1A5E-8A43-673615A4FA4E}"/>
              </a:ext>
            </a:extLst>
          </p:cNvPr>
          <p:cNvSpPr>
            <a:spLocks noGrp="1"/>
          </p:cNvSpPr>
          <p:nvPr>
            <p:ph idx="1"/>
          </p:nvPr>
        </p:nvSpPr>
        <p:spPr/>
        <p:txBody>
          <a:bodyPr>
            <a:normAutofit fontScale="92500" lnSpcReduction="10000"/>
          </a:bodyPr>
          <a:lstStyle/>
          <a:p>
            <a:r>
              <a:rPr lang="en-US" dirty="0"/>
              <a:t>Next steps would definitely be a deeper analysis of each stock/bond and the market as a whole.  I would like the user to be able to get all of the information they could possibly want, including specific business information.  Price-to-earnings ratios, debt-to-equity ratios, free cash flow, etc.  I found a business data API that I would have loved to integrate.  With that data, these calculations would have been exceedingly simple to add.</a:t>
            </a:r>
          </a:p>
          <a:p>
            <a:r>
              <a:rPr lang="en-US" dirty="0"/>
              <a:t>If I had more weeks for the project, I would naturally add crypto capability, as well as options for analyzing the derivatives market (swaps are what I’m particularly interested in).  I would have liked to dig into any public data for banks and hedge funds to investigate their swaps, debt, risk metrics </a:t>
            </a:r>
            <a:r>
              <a:rPr lang="en-US" dirty="0" err="1"/>
              <a:t>etc</a:t>
            </a:r>
            <a:r>
              <a:rPr lang="en-US" dirty="0"/>
              <a:t> to determine if we are about to see another recession for similar reasons as the 2008 crash.</a:t>
            </a:r>
          </a:p>
        </p:txBody>
      </p:sp>
    </p:spTree>
    <p:extLst>
      <p:ext uri="{BB962C8B-B14F-4D97-AF65-F5344CB8AC3E}">
        <p14:creationId xmlns:p14="http://schemas.microsoft.com/office/powerpoint/2010/main" val="1410402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1437</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1 Portfolio Analyzer</vt:lpstr>
      <vt:lpstr>Project Summary</vt:lpstr>
      <vt:lpstr>Data Collection, Cleanup, and Exploration</vt:lpstr>
      <vt:lpstr>Project Approach</vt:lpstr>
      <vt:lpstr>Results, 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Portfolio Analyzer</dc:title>
  <dc:creator>Grayson Hedrick</dc:creator>
  <cp:lastModifiedBy>Grayson Hedrick</cp:lastModifiedBy>
  <cp:revision>2</cp:revision>
  <dcterms:created xsi:type="dcterms:W3CDTF">2022-05-19T19:10:48Z</dcterms:created>
  <dcterms:modified xsi:type="dcterms:W3CDTF">2022-05-20T00:26:49Z</dcterms:modified>
</cp:coreProperties>
</file>