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7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9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3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7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2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2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7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Oximeter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200" dirty="0" smtClean="0"/>
              <a:t>Messung von Puls und Sauerstoffsättigung</a:t>
            </a:r>
            <a:endParaRPr lang="de-CH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Gunnar </a:t>
            </a:r>
            <a:r>
              <a:rPr lang="de-CH" dirty="0" err="1" smtClean="0"/>
              <a:t>Heimsch</a:t>
            </a:r>
            <a:r>
              <a:rPr lang="de-CH" dirty="0" smtClean="0"/>
              <a:t>, Krista Kappeler</a:t>
            </a:r>
          </a:p>
          <a:p>
            <a:r>
              <a:rPr lang="de-CH" dirty="0" smtClean="0"/>
              <a:t>18.1.2019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8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(1)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Bild 7" descr="/Volumes/DISK_IMG/Schema_Verstär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6" y="1380477"/>
            <a:ext cx="10889268" cy="502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4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(2)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LED’s</a:t>
            </a:r>
            <a:r>
              <a:rPr lang="de-CH" dirty="0" smtClean="0"/>
              <a:t> </a:t>
            </a:r>
            <a:r>
              <a:rPr lang="de-CH" dirty="0"/>
              <a:t>(Infrarot u. Rot) </a:t>
            </a:r>
            <a:r>
              <a:rPr lang="de-CH" dirty="0" smtClean="0"/>
              <a:t>über </a:t>
            </a:r>
            <a:r>
              <a:rPr lang="de-CH" dirty="0"/>
              <a:t>eine H-Brücke </a:t>
            </a:r>
            <a:r>
              <a:rPr lang="de-CH" dirty="0" smtClean="0"/>
              <a:t>angesteuert, da Sensor antiparallel geschaltet ist</a:t>
            </a:r>
          </a:p>
          <a:p>
            <a:r>
              <a:rPr lang="de-CH" dirty="0" smtClean="0"/>
              <a:t>Mit DAC Strom der LED zwischen 0mA und 20mA einstellen</a:t>
            </a:r>
          </a:p>
          <a:p>
            <a:r>
              <a:rPr lang="de-CH" dirty="0" smtClean="0"/>
              <a:t>R8 limitiert Strom </a:t>
            </a:r>
            <a:r>
              <a:rPr lang="de-CH" dirty="0" smtClean="0">
                <a:sym typeface="Wingdings" panose="05000000000000000000" pitchFamily="2" charset="2"/>
              </a:rPr>
              <a:t> kein Kurzschluss</a:t>
            </a:r>
            <a:endParaRPr lang="de-CH" dirty="0"/>
          </a:p>
        </p:txBody>
      </p:sp>
      <p:pic>
        <p:nvPicPr>
          <p:cNvPr id="4" name="Bild 11" descr="Bilder/H_Brücke_Schem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9" y="3813329"/>
            <a:ext cx="4742870" cy="245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3" descr="/Volumes/DISK_IMG/H-Brück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7"/>
          <a:stretch/>
        </p:blipFill>
        <p:spPr bwMode="auto">
          <a:xfrm>
            <a:off x="5881021" y="3319224"/>
            <a:ext cx="3904532" cy="2052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441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STM32F4-Discovery für analoge Werte, Steuerung H-Brücke</a:t>
            </a:r>
          </a:p>
          <a:p>
            <a:r>
              <a:rPr lang="de-CH" dirty="0" smtClean="0"/>
              <a:t>Rohdaten mittels UART an PC vermittelt</a:t>
            </a:r>
          </a:p>
          <a:p>
            <a:r>
              <a:rPr lang="de-CH" dirty="0" smtClean="0"/>
              <a:t>Auswertung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Bild 19" descr="Bilder/Blockschaltbil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197516"/>
            <a:ext cx="5746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Berechnungen: Puls und Sauerstoffsättigung</a:t>
            </a:r>
            <a:br>
              <a:rPr lang="de-CH" b="1" dirty="0"/>
            </a:b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Sauerstoffsättigung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𝑂𝑥𝑦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 100∗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10(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Puls </a:t>
                </a:r>
              </a:p>
              <a:p>
                <a:pPr lvl="1"/>
                <a:r>
                  <a:rPr lang="de-CH" dirty="0" smtClean="0"/>
                  <a:t>Peak </a:t>
                </a:r>
                <a:r>
                  <a:rPr lang="de-CH" dirty="0" err="1" smtClean="0"/>
                  <a:t>detection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Frequenz 1 Hz bis 3 Hz (d.h. 60 bis 180 Schläge pro Min)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6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Bild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4810" y="2319457"/>
            <a:ext cx="3500771" cy="2722657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77532" y="1270000"/>
            <a:ext cx="5973813" cy="5144058"/>
            <a:chOff x="760412" y="650099"/>
            <a:chExt cx="5877453" cy="5013254"/>
          </a:xfrm>
        </p:grpSpPr>
        <p:pic>
          <p:nvPicPr>
            <p:cNvPr id="6" name="Grafik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12" y="1888913"/>
              <a:ext cx="5032375" cy="3774440"/>
            </a:xfrm>
            <a:prstGeom prst="rect">
              <a:avLst/>
            </a:prstGeom>
          </p:spPr>
        </p:pic>
        <p:pic>
          <p:nvPicPr>
            <p:cNvPr id="7" name="Grafik 6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" r="1524"/>
            <a:stretch/>
          </p:blipFill>
          <p:spPr>
            <a:xfrm>
              <a:off x="3217332" y="650099"/>
              <a:ext cx="3420533" cy="2300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83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zu anderen Produkten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Produkte zum Erfassen von Pulse und SPO2 Werte (</a:t>
            </a:r>
            <a:r>
              <a:rPr lang="de-DE" dirty="0" err="1" smtClean="0"/>
              <a:t>Bspl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MAX30105 </a:t>
            </a:r>
            <a:r>
              <a:rPr lang="de-DE" dirty="0"/>
              <a:t>von Maxim </a:t>
            </a:r>
            <a:r>
              <a:rPr lang="de-DE" dirty="0" smtClean="0"/>
              <a:t>Integrated</a:t>
            </a:r>
          </a:p>
          <a:p>
            <a:pPr lvl="1"/>
            <a:r>
              <a:rPr lang="de-DE" dirty="0" smtClean="0"/>
              <a:t>AFE4490 </a:t>
            </a:r>
            <a:r>
              <a:rPr lang="de-DE" dirty="0"/>
              <a:t>von </a:t>
            </a:r>
            <a:r>
              <a:rPr lang="de-DE" dirty="0" smtClean="0"/>
              <a:t>TI</a:t>
            </a:r>
          </a:p>
          <a:p>
            <a:r>
              <a:rPr lang="de-DE" dirty="0" smtClean="0"/>
              <a:t>Demonstrator mit: MAX30105</a:t>
            </a:r>
            <a:r>
              <a:rPr lang="de-DE" dirty="0"/>
              <a:t>, der </a:t>
            </a:r>
            <a:r>
              <a:rPr lang="de-DE" dirty="0" err="1"/>
              <a:t>LED’s</a:t>
            </a:r>
            <a:r>
              <a:rPr lang="de-DE" dirty="0"/>
              <a:t>, Fotodiode und </a:t>
            </a:r>
            <a:r>
              <a:rPr lang="de-DE" dirty="0" smtClean="0"/>
              <a:t>AFE</a:t>
            </a:r>
          </a:p>
          <a:p>
            <a:endParaRPr lang="de-CH" dirty="0"/>
          </a:p>
          <a:p>
            <a:r>
              <a:rPr lang="de-CH" dirty="0" smtClean="0"/>
              <a:t>Diese Produkte liefern Rohdaten =&gt; Auswertung ist dem Benutzer überlassen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9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und 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Signalaufbereitung</a:t>
            </a:r>
          </a:p>
          <a:p>
            <a:pPr lvl="1"/>
            <a:r>
              <a:rPr lang="de-CH" dirty="0" smtClean="0"/>
              <a:t>schnell eine funktionierende Lösung </a:t>
            </a:r>
          </a:p>
          <a:p>
            <a:pPr lvl="1"/>
            <a:r>
              <a:rPr lang="de-CH" dirty="0" smtClean="0"/>
              <a:t>Vorgehen mit Steckbrett und Beispielsensor hat sich bewährt</a:t>
            </a:r>
          </a:p>
          <a:p>
            <a:r>
              <a:rPr lang="de-CH" dirty="0" smtClean="0"/>
              <a:t>Berechnungen zur Sauerstoffsättigung waren zeitaufwändig</a:t>
            </a:r>
          </a:p>
          <a:p>
            <a:pPr lvl="1"/>
            <a:r>
              <a:rPr lang="de-CH" dirty="0" smtClean="0"/>
              <a:t>Berechnung aus </a:t>
            </a:r>
            <a:r>
              <a:rPr lang="de-CH" dirty="0" err="1" smtClean="0"/>
              <a:t>Applications</a:t>
            </a:r>
            <a:r>
              <a:rPr lang="de-CH" dirty="0" smtClean="0"/>
              <a:t> Notes und Papers nicht vollständig nachvollziehbar («Berufsgeheimnis»)</a:t>
            </a:r>
          </a:p>
          <a:p>
            <a:pPr lvl="1"/>
            <a:r>
              <a:rPr lang="de-CH" dirty="0" smtClean="0"/>
              <a:t>Fehlende Referenzmessungen zu tiefe Sauerstoffsättigung</a:t>
            </a:r>
            <a:endParaRPr lang="de-CH" dirty="0"/>
          </a:p>
          <a:p>
            <a:r>
              <a:rPr lang="de-CH" dirty="0" smtClean="0"/>
              <a:t>Offene Punkte</a:t>
            </a:r>
          </a:p>
          <a:p>
            <a:pPr lvl="1"/>
            <a:r>
              <a:rPr lang="de-CH" dirty="0" smtClean="0"/>
              <a:t>zwei Fehler auf PCB </a:t>
            </a:r>
          </a:p>
          <a:p>
            <a:pPr lvl="1"/>
            <a:r>
              <a:rPr lang="de-CH" dirty="0" smtClean="0"/>
              <a:t>Ansatz verfolgen (1): statt LED Strom zu verändern, </a:t>
            </a:r>
            <a:r>
              <a:rPr lang="de-CH" dirty="0" err="1" smtClean="0"/>
              <a:t>Gain</a:t>
            </a:r>
            <a:r>
              <a:rPr lang="de-CH" dirty="0" smtClean="0"/>
              <a:t> und Offset von Verstärker verändern</a:t>
            </a:r>
          </a:p>
          <a:p>
            <a:pPr lvl="1"/>
            <a:r>
              <a:rPr lang="de-CH" dirty="0" smtClean="0"/>
              <a:t>Ansatz verfolgen (2): Daten beim TIA abzugreifen, Filterung digital</a:t>
            </a:r>
          </a:p>
        </p:txBody>
      </p:sp>
    </p:spTree>
    <p:extLst>
      <p:ext uri="{BB962C8B-B14F-4D97-AF65-F5344CB8AC3E}">
        <p14:creationId xmlns:p14="http://schemas.microsoft.com/office/powerpoint/2010/main" val="107144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Messprinzip</a:t>
            </a:r>
          </a:p>
          <a:p>
            <a:r>
              <a:rPr lang="de-CH" dirty="0" smtClean="0"/>
              <a:t>Medizinischer Hintergrund</a:t>
            </a:r>
          </a:p>
          <a:p>
            <a:r>
              <a:rPr lang="de-CH" dirty="0" smtClean="0"/>
              <a:t>Dimensionierung und Simulation</a:t>
            </a:r>
          </a:p>
          <a:p>
            <a:r>
              <a:rPr lang="de-CH" dirty="0" smtClean="0"/>
              <a:t>Schema </a:t>
            </a:r>
          </a:p>
          <a:p>
            <a:r>
              <a:rPr lang="de-CH" dirty="0" smtClean="0"/>
              <a:t>Blockschaltbild</a:t>
            </a:r>
          </a:p>
          <a:p>
            <a:r>
              <a:rPr lang="de-CH" dirty="0" smtClean="0"/>
              <a:t>Berechnung Puls und Sauerstoffsättigung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Vergleich zu anderen Produkten</a:t>
            </a:r>
          </a:p>
          <a:p>
            <a:r>
              <a:rPr lang="de-CH" dirty="0" smtClean="0"/>
              <a:t>Fazit u. Schlusswort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9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Device / Elektronik bauen zum Aufnehmen u. Aufbereiten (Signal </a:t>
            </a:r>
            <a:r>
              <a:rPr lang="de-CH" dirty="0" err="1" smtClean="0"/>
              <a:t>Conditioning</a:t>
            </a:r>
            <a:r>
              <a:rPr lang="de-CH" dirty="0" smtClean="0"/>
              <a:t>) von «</a:t>
            </a:r>
            <a:r>
              <a:rPr lang="de-CH" dirty="0" err="1" smtClean="0"/>
              <a:t>Pulsoxymetrie</a:t>
            </a:r>
            <a:r>
              <a:rPr lang="de-CH" dirty="0" smtClean="0"/>
              <a:t>» Rohdaten (Lichtsensor Infrarot und Rot)</a:t>
            </a:r>
          </a:p>
          <a:p>
            <a:r>
              <a:rPr lang="de-CH" dirty="0" smtClean="0"/>
              <a:t>Visualisierung u. Auswertung der Rohdaten</a:t>
            </a:r>
          </a:p>
          <a:p>
            <a:r>
              <a:rPr lang="de-CH" dirty="0" smtClean="0"/>
              <a:t>Vergleich mit anderen Produkten (z.B. </a:t>
            </a:r>
            <a:r>
              <a:rPr lang="de-CH" dirty="0" err="1" smtClean="0"/>
              <a:t>eval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, fertiges Produkt, etc.)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6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Messprinzip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LED Rot – 665nm</a:t>
            </a:r>
          </a:p>
          <a:p>
            <a:r>
              <a:rPr lang="de-CH" dirty="0" smtClean="0"/>
              <a:t>LED </a:t>
            </a:r>
            <a:r>
              <a:rPr lang="de-CH" dirty="0" err="1" smtClean="0"/>
              <a:t>Ifrarot</a:t>
            </a:r>
            <a:r>
              <a:rPr lang="de-CH" dirty="0" smtClean="0"/>
              <a:t> – 940nm</a:t>
            </a:r>
          </a:p>
          <a:p>
            <a:r>
              <a:rPr lang="de-CH" dirty="0" err="1" smtClean="0"/>
              <a:t>Photodiode</a:t>
            </a:r>
            <a:endParaRPr lang="de-CH" dirty="0"/>
          </a:p>
        </p:txBody>
      </p:sp>
      <p:pic>
        <p:nvPicPr>
          <p:cNvPr id="4" name="Inhaltsplatzhalter 3" descr="https://lh4.googleusercontent.com/UTsNFHmX-yLqDOjCLHty31PWSqmgRLHYtfm6DuEbmr5A1dkvkukRAEQ4w9rw9yGXzMgNwaYDEpZNYPQv7oVpOqq0g-kP8jzvQywWa2ye-mSu07IvLRGJ4vfdxxyHMxHCO4AGrgqJ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4" y="2160589"/>
            <a:ext cx="5204533" cy="32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83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Medizinischer </a:t>
            </a:r>
            <a:r>
              <a:rPr lang="de-CH" b="1" dirty="0" smtClean="0"/>
              <a:t>Hintergrund</a:t>
            </a:r>
            <a:r>
              <a:rPr lang="de-CH" b="1" dirty="0"/>
              <a:t/>
            </a:r>
            <a:br>
              <a:rPr lang="de-CH" b="1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Arterielles Blut pulsiert mit Herzfrequenz, enthält Hb02 u. Hb</a:t>
            </a:r>
            <a:endParaRPr lang="de-CH" dirty="0"/>
          </a:p>
          <a:p>
            <a:r>
              <a:rPr lang="de-CH" dirty="0" smtClean="0"/>
              <a:t>Sauerstoffsättigung: Verhältnis von HbO2 (Oxyhämoglobin) u. Hb (</a:t>
            </a:r>
            <a:r>
              <a:rPr lang="de-CH" dirty="0" err="1" smtClean="0"/>
              <a:t>Hämoglibin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Grafik 3" descr="https://lh3.googleusercontent.com/BfvIM-i20AmwB7XeWt7Fea7OOHsGO8Pq9dGUaDBy7EULlHzxQLlZCg3vYzHKn54eGybw_MdNoiyaKNHB1-XnFV3hgogKHNCxLZJd1bwu_2M_8cdQTkNSoOyrBV6-pk1CBlxWZow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3"/>
          <a:stretch/>
        </p:blipFill>
        <p:spPr bwMode="auto">
          <a:xfrm>
            <a:off x="5110103" y="3263374"/>
            <a:ext cx="4745137" cy="30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https://lh5.googleusercontent.com/GOuE8ODsM2OnfM7Ha9Ww5c5zG09_tTl8dR9fjf5WsO_uVtH6hvNXmp_v84g1veXlRichJyb3YsuvQJdENphztfCVzyfb5gCrKAy7wkHIiAuKCohT1Q7-sxR2yBvRGpUQlHjBFL1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" y="3432492"/>
            <a:ext cx="4560570" cy="31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Signal LED Infrarot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Rohdaten mim Steckbrett</a:t>
            </a:r>
          </a:p>
          <a:p>
            <a:pPr lvl="1"/>
            <a:r>
              <a:rPr lang="de-CH" dirty="0" smtClean="0"/>
              <a:t>Basis für Auslegung</a:t>
            </a:r>
          </a:p>
          <a:p>
            <a:r>
              <a:rPr lang="de-CH" dirty="0" smtClean="0"/>
              <a:t>Keine Infos über diesen IR Sensor</a:t>
            </a:r>
          </a:p>
        </p:txBody>
      </p:sp>
      <p:pic>
        <p:nvPicPr>
          <p:cNvPr id="5" name="Bild 27" descr="Bilder/Sensor_Sig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75509"/>
            <a:ext cx="6874172" cy="189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../Pictures/IMG_576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36578"/>
          <a:stretch/>
        </p:blipFill>
        <p:spPr bwMode="auto">
          <a:xfrm rot="16200000">
            <a:off x="7725474" y="489187"/>
            <a:ext cx="3663407" cy="5469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2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Filter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73" y="1696814"/>
            <a:ext cx="5760720" cy="1329690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7" y="3530600"/>
            <a:ext cx="8709290" cy="22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</a:t>
            </a:r>
            <a:r>
              <a:rPr lang="de-CH" dirty="0" err="1" smtClean="0"/>
              <a:t>Notch</a:t>
            </a:r>
            <a:r>
              <a:rPr lang="de-CH" dirty="0" smtClean="0"/>
              <a:t> Filter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Notch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50 Hz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55" y="2573866"/>
            <a:ext cx="7147560" cy="27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</a:t>
            </a:r>
            <a:r>
              <a:rPr lang="de-CH" dirty="0" err="1" smtClean="0"/>
              <a:t>LTSpice</a:t>
            </a:r>
            <a:r>
              <a:rPr lang="de-CH" dirty="0" smtClean="0"/>
              <a:t> Simulationen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Bild 28" descr="Bilder/Alle_Stuf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59" y="3429000"/>
            <a:ext cx="5746750" cy="143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7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331</Words>
  <Application>Microsoft Office PowerPoint</Application>
  <PresentationFormat>Breitbild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Trebuchet MS</vt:lpstr>
      <vt:lpstr>Wingdings</vt:lpstr>
      <vt:lpstr>Wingdings 3</vt:lpstr>
      <vt:lpstr>Facette</vt:lpstr>
      <vt:lpstr>Oximeter Messung von Puls und Sauerstoffsättigung</vt:lpstr>
      <vt:lpstr>Agenda</vt:lpstr>
      <vt:lpstr>Ziel</vt:lpstr>
      <vt:lpstr>Messprinzip</vt:lpstr>
      <vt:lpstr>Medizinischer Hintergrund </vt:lpstr>
      <vt:lpstr>Dimensionierung: Signal LED Infrarot</vt:lpstr>
      <vt:lpstr>Dimensionierung: Auslegung Filter</vt:lpstr>
      <vt:lpstr>Dimensionierung: Auslegung Notch Filter </vt:lpstr>
      <vt:lpstr>Dimensionierung: LTSpice Simulationen</vt:lpstr>
      <vt:lpstr>Schema (1)</vt:lpstr>
      <vt:lpstr>Schema (2)</vt:lpstr>
      <vt:lpstr>Blockschaltbild</vt:lpstr>
      <vt:lpstr>Berechnungen: Puls und Sauerstoffsättigung </vt:lpstr>
      <vt:lpstr>Demo Projekt</vt:lpstr>
      <vt:lpstr>Vergleich zu anderen Produkten</vt:lpstr>
      <vt:lpstr>Fazit und Schlusswort</vt:lpstr>
      <vt:lpstr>Fragen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Oxymeter</dc:title>
  <dc:creator>Kappeler, Krista - Ypsomed AG</dc:creator>
  <cp:lastModifiedBy>Kappeler, Krista - Ypsomed AG</cp:lastModifiedBy>
  <cp:revision>13</cp:revision>
  <dcterms:created xsi:type="dcterms:W3CDTF">2019-01-18T15:56:14Z</dcterms:created>
  <dcterms:modified xsi:type="dcterms:W3CDTF">2019-01-23T21:13:26Z</dcterms:modified>
</cp:coreProperties>
</file>