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7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9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35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43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99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147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460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810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7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2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224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27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51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55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93B3-155D-4179-8E29-3CEAC9F43504}" type="datetimeFigureOut">
              <a:rPr lang="de-CH" smtClean="0"/>
              <a:t>18.01.2019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7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Oxymeter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Gunnar </a:t>
            </a:r>
            <a:r>
              <a:rPr lang="de-CH" dirty="0" err="1" smtClean="0"/>
              <a:t>Heimsch</a:t>
            </a:r>
            <a:r>
              <a:rPr lang="de-CH" dirty="0" smtClean="0"/>
              <a:t>, Krista Kappeler</a:t>
            </a:r>
          </a:p>
          <a:p>
            <a:r>
              <a:rPr lang="de-CH" dirty="0" smtClean="0"/>
              <a:t>18.1.2019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688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Schema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44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Blockschaltbild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Bild 19" descr="Bilder/Blockschaltbil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93" y="2730182"/>
            <a:ext cx="5746750" cy="307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91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b="1" dirty="0"/>
              <a:t>Berechnungen: Puls und Sauerstoffsättigung</a:t>
            </a:r>
            <a:br>
              <a:rPr lang="de-CH" b="1" dirty="0"/>
            </a:b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Sauerstoffsättigung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/>
                          </m:ctrlPr>
                        </m:sSubPr>
                        <m:e>
                          <m:r>
                            <a:rPr lang="de-CH" i="1"/>
                            <m:t>𝑂𝑥𝑦</m:t>
                          </m:r>
                        </m:e>
                        <m:sub>
                          <m:r>
                            <a:rPr lang="de-CH" i="1"/>
                            <m:t>𝑆𝑎𝑡</m:t>
                          </m:r>
                        </m:sub>
                      </m:sSub>
                      <m:r>
                        <a:rPr lang="de-CH" i="1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/>
                          </m:ctrlPr>
                        </m:dPr>
                        <m:e>
                          <m:r>
                            <a:rPr lang="de-CH" i="1"/>
                            <m:t>%</m:t>
                          </m:r>
                        </m:e>
                      </m:d>
                      <m:r>
                        <a:rPr lang="de-CH" i="1"/>
                        <m:t> </m:t>
                      </m:r>
                      <m:acc>
                        <m:accPr>
                          <m:chr m:val="̃"/>
                          <m:ctrlPr>
                            <a:rPr lang="de-CH" i="1"/>
                          </m:ctrlPr>
                        </m:accPr>
                        <m:e>
                          <m:r>
                            <a:rPr lang="de-CH" i="1"/>
                            <m:t>−</m:t>
                          </m:r>
                        </m:e>
                      </m:acc>
                      <m:r>
                        <a:rPr lang="de-CH" i="1"/>
                        <m:t> 100∗</m:t>
                      </m:r>
                      <m:f>
                        <m:fPr>
                          <m:ctrlPr>
                            <a:rPr lang="de-CH" i="1"/>
                          </m:ctrlPr>
                        </m:fPr>
                        <m:num>
                          <m:sSub>
                            <m:sSubPr>
                              <m:ctrlPr>
                                <a:rPr lang="de-CH" i="1"/>
                              </m:ctrlPr>
                            </m:sSubPr>
                            <m:e>
                              <m:r>
                                <a:rPr lang="de-CH" i="1"/>
                                <m:t>𝑙𝑜𝑔</m:t>
                              </m:r>
                            </m:e>
                            <m:sub>
                              <m:r>
                                <a:rPr lang="de-CH" i="1"/>
                                <m:t>10</m:t>
                              </m:r>
                            </m:sub>
                          </m:sSub>
                          <m:r>
                            <a:rPr lang="de-CH" i="1"/>
                            <m:t>(</m:t>
                          </m:r>
                          <m:sSub>
                            <m:sSubPr>
                              <m:ctrlPr>
                                <a:rPr lang="de-CH" i="1"/>
                              </m:ctrlPr>
                            </m:sSubPr>
                            <m:e>
                              <m:r>
                                <a:rPr lang="de-CH" i="1"/>
                                <m:t>𝑉</m:t>
                              </m:r>
                            </m:e>
                            <m:sub>
                              <m:r>
                                <a:rPr lang="de-CH" i="1"/>
                                <m:t>𝑅𝑀𝑆</m:t>
                              </m:r>
                            </m:sub>
                          </m:sSub>
                          <m:r>
                            <a:rPr lang="de-CH" i="1"/>
                            <m:t>𝑅</m:t>
                          </m:r>
                          <m:r>
                            <a:rPr lang="de-CH" i="1"/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CH" i="1"/>
                              </m:ctrlPr>
                            </m:sSubPr>
                            <m:e>
                              <m:r>
                                <a:rPr lang="de-CH" i="1"/>
                                <m:t>𝑙𝑜𝑔</m:t>
                              </m:r>
                            </m:e>
                            <m:sub>
                              <m:r>
                                <a:rPr lang="de-CH" i="1"/>
                                <m:t>10(</m:t>
                              </m:r>
                              <m:sSub>
                                <m:sSubPr>
                                  <m:ctrlPr>
                                    <a:rPr lang="de-CH" i="1"/>
                                  </m:ctrlPr>
                                </m:sSubPr>
                                <m:e>
                                  <m:r>
                                    <a:rPr lang="de-CH" i="1"/>
                                    <m:t>𝑉</m:t>
                                  </m:r>
                                </m:e>
                                <m:sub>
                                  <m:r>
                                    <a:rPr lang="de-CH" i="1"/>
                                    <m:t>𝑅𝑀𝑆</m:t>
                                  </m:r>
                                </m:sub>
                              </m:sSub>
                              <m:r>
                                <a:rPr lang="de-CH" i="1"/>
                                <m:t>𝐼𝑅</m:t>
                              </m:r>
                              <m:r>
                                <a:rPr lang="de-CH" i="1"/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 smtClean="0"/>
              </a:p>
              <a:p>
                <a:r>
                  <a:rPr lang="de-CH" dirty="0" smtClean="0"/>
                  <a:t>Puls </a:t>
                </a:r>
              </a:p>
              <a:p>
                <a:pPr lvl="1"/>
                <a:r>
                  <a:rPr lang="de-CH" dirty="0" smtClean="0"/>
                  <a:t>Peak </a:t>
                </a:r>
                <a:r>
                  <a:rPr lang="de-CH" dirty="0" err="1" smtClean="0"/>
                  <a:t>detection</a:t>
                </a:r>
                <a:endParaRPr lang="de-CH" dirty="0" smtClean="0"/>
              </a:p>
              <a:p>
                <a:pPr lvl="1"/>
                <a:r>
                  <a:rPr lang="de-CH" dirty="0" smtClean="0"/>
                  <a:t>Frequenz 1 Hz bis 3 Hz (d.h. 60 bis 180 Schläge pro Min)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6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383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 zu anderen Produkten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859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und 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144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8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Ziele</a:t>
            </a:r>
          </a:p>
          <a:p>
            <a:r>
              <a:rPr lang="de-CH" dirty="0" smtClean="0"/>
              <a:t>Messprinzip</a:t>
            </a:r>
          </a:p>
          <a:p>
            <a:r>
              <a:rPr lang="de-CH" dirty="0" smtClean="0"/>
              <a:t>Medizinischer Hintergrund</a:t>
            </a:r>
          </a:p>
          <a:p>
            <a:r>
              <a:rPr lang="de-CH" dirty="0" smtClean="0"/>
              <a:t>Dimensionierung und Simulation</a:t>
            </a:r>
          </a:p>
          <a:p>
            <a:r>
              <a:rPr lang="de-CH" dirty="0" smtClean="0"/>
              <a:t>Schema </a:t>
            </a:r>
          </a:p>
          <a:p>
            <a:r>
              <a:rPr lang="de-CH" dirty="0" smtClean="0"/>
              <a:t>Blockschaltbild</a:t>
            </a:r>
          </a:p>
          <a:p>
            <a:r>
              <a:rPr lang="de-CH" dirty="0" smtClean="0"/>
              <a:t>Berechnung Puls und Sauerstoffsättigung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Vergleich zu anderen Produkten</a:t>
            </a:r>
          </a:p>
          <a:p>
            <a:r>
              <a:rPr lang="de-CH" dirty="0" smtClean="0"/>
              <a:t>Fazit u. Schlusswort</a:t>
            </a:r>
          </a:p>
          <a:p>
            <a:r>
              <a:rPr lang="de-CH" dirty="0" smtClean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92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Device / Elektronik bauen zum Aufnehmen u. Aufbereiten (Signal </a:t>
            </a:r>
            <a:r>
              <a:rPr lang="de-CH" dirty="0" err="1" smtClean="0"/>
              <a:t>Conditioning</a:t>
            </a:r>
            <a:r>
              <a:rPr lang="de-CH" dirty="0" smtClean="0"/>
              <a:t>) von «</a:t>
            </a:r>
            <a:r>
              <a:rPr lang="de-CH" dirty="0" err="1" smtClean="0"/>
              <a:t>Pulsoxymetrie</a:t>
            </a:r>
            <a:r>
              <a:rPr lang="de-CH" dirty="0" smtClean="0"/>
              <a:t>» Rohdaten (Lichtsensor Infrarot und Rot)</a:t>
            </a:r>
          </a:p>
          <a:p>
            <a:r>
              <a:rPr lang="de-CH" dirty="0" smtClean="0"/>
              <a:t>Visualisierung u. Auswertung der Rohdaten</a:t>
            </a:r>
          </a:p>
          <a:p>
            <a:r>
              <a:rPr lang="de-CH" dirty="0" smtClean="0"/>
              <a:t>Vergleich mit anderen Produkten (z.B. </a:t>
            </a:r>
            <a:r>
              <a:rPr lang="de-CH" dirty="0" err="1" smtClean="0"/>
              <a:t>eval</a:t>
            </a:r>
            <a:r>
              <a:rPr lang="de-CH" dirty="0" smtClean="0"/>
              <a:t> </a:t>
            </a:r>
            <a:r>
              <a:rPr lang="de-CH" dirty="0" err="1" smtClean="0"/>
              <a:t>board</a:t>
            </a:r>
            <a:r>
              <a:rPr lang="de-CH" dirty="0" smtClean="0"/>
              <a:t>, fertiges Produkt, etc.)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966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Messprinzip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LED Rot – 665nm</a:t>
            </a:r>
          </a:p>
          <a:p>
            <a:r>
              <a:rPr lang="de-CH" dirty="0" smtClean="0"/>
              <a:t>LED </a:t>
            </a:r>
            <a:r>
              <a:rPr lang="de-CH" dirty="0" err="1" smtClean="0"/>
              <a:t>Ifrarot</a:t>
            </a:r>
            <a:r>
              <a:rPr lang="de-CH" dirty="0" smtClean="0"/>
              <a:t> – 940nm</a:t>
            </a:r>
          </a:p>
          <a:p>
            <a:r>
              <a:rPr lang="de-CH" dirty="0" err="1" smtClean="0"/>
              <a:t>Photodiode</a:t>
            </a:r>
            <a:endParaRPr lang="de-CH" dirty="0"/>
          </a:p>
        </p:txBody>
      </p:sp>
      <p:pic>
        <p:nvPicPr>
          <p:cNvPr id="4" name="Inhaltsplatzhalter 3" descr="https://lh4.googleusercontent.com/UTsNFHmX-yLqDOjCLHty31PWSqmgRLHYtfm6DuEbmr5A1dkvkukRAEQ4w9rw9yGXzMgNwaYDEpZNYPQv7oVpOqq0g-kP8jzvQywWa2ye-mSu07IvLRGJ4vfdxxyHMxHCO4AGrgqJ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34" y="2160589"/>
            <a:ext cx="5204533" cy="3247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83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Medizinischer </a:t>
            </a:r>
            <a:r>
              <a:rPr lang="de-CH" b="1" dirty="0" smtClean="0"/>
              <a:t>Hintergrund</a:t>
            </a:r>
            <a:r>
              <a:rPr lang="de-CH" b="1" dirty="0"/>
              <a:t/>
            </a:r>
            <a:br>
              <a:rPr lang="de-CH" b="1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Arterielles Blut pulsiert mit Herzfrequenz, enthält Hb02 u. Hb</a:t>
            </a:r>
            <a:endParaRPr lang="de-CH" dirty="0"/>
          </a:p>
          <a:p>
            <a:r>
              <a:rPr lang="de-CH" dirty="0" smtClean="0"/>
              <a:t>Sauerstoffsättigung: Verhältnis von HbO2 (Oxyhämoglobin) u. Hb (</a:t>
            </a:r>
            <a:r>
              <a:rPr lang="de-CH" dirty="0" err="1" smtClean="0"/>
              <a:t>Hämoglibin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" name="Grafik 3" descr="https://lh3.googleusercontent.com/BfvIM-i20AmwB7XeWt7Fea7OOHsGO8Pq9dGUaDBy7EULlHzxQLlZCg3vYzHKn54eGybw_MdNoiyaKNHB1-XnFV3hgogKHNCxLZJd1bwu_2M_8cdQTkNSoOyrBV6-pk1CBlxWZow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3"/>
          <a:stretch/>
        </p:blipFill>
        <p:spPr bwMode="auto">
          <a:xfrm>
            <a:off x="5110103" y="3263374"/>
            <a:ext cx="4745137" cy="300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https://lh5.googleusercontent.com/GOuE8ODsM2OnfM7Ha9Ww5c5zG09_tTl8dR9fjf5WsO_uVtH6hvNXmp_v84g1veXlRichJyb3YsuvQJdENphztfCVzyfb5gCrKAy7wkHIiAuKCohT1Q7-sxR2yBvRGpUQlHjBFL1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" y="3432492"/>
            <a:ext cx="4560570" cy="314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53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Signal LED Infrarot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Rohdaten mim Steckbrett</a:t>
            </a:r>
          </a:p>
          <a:p>
            <a:pPr lvl="1"/>
            <a:r>
              <a:rPr lang="de-CH" dirty="0" smtClean="0"/>
              <a:t>Basis für Auslegung</a:t>
            </a:r>
          </a:p>
          <a:p>
            <a:r>
              <a:rPr lang="de-CH" dirty="0" smtClean="0"/>
              <a:t>Keine Infos über diesen IR Sensor</a:t>
            </a:r>
          </a:p>
        </p:txBody>
      </p:sp>
      <p:pic>
        <p:nvPicPr>
          <p:cNvPr id="5" name="Bild 27" descr="Bilder/Sensor_Sig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75509"/>
            <a:ext cx="6874172" cy="189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5" descr="../Pictures/IMG_576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8" r="36578"/>
          <a:stretch/>
        </p:blipFill>
        <p:spPr bwMode="auto">
          <a:xfrm rot="16200000">
            <a:off x="7725474" y="489187"/>
            <a:ext cx="3663407" cy="5469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2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Auslegung Filter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73" y="1696814"/>
            <a:ext cx="5760720" cy="1329690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7" y="3530600"/>
            <a:ext cx="8709290" cy="22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Auslegung </a:t>
            </a:r>
            <a:r>
              <a:rPr lang="de-CH" dirty="0" err="1" smtClean="0"/>
              <a:t>Notch</a:t>
            </a:r>
            <a:r>
              <a:rPr lang="de-CH" dirty="0" smtClean="0"/>
              <a:t> Filter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Notch</a:t>
            </a:r>
            <a:r>
              <a:rPr lang="de-CH" dirty="0"/>
              <a:t> </a:t>
            </a:r>
            <a:r>
              <a:rPr lang="de-CH" dirty="0" err="1"/>
              <a:t>filter</a:t>
            </a:r>
            <a:r>
              <a:rPr lang="de-CH" dirty="0"/>
              <a:t> 50 Hz</a:t>
            </a:r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55" y="2573866"/>
            <a:ext cx="7147560" cy="27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6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</a:t>
            </a:r>
            <a:r>
              <a:rPr lang="de-CH" dirty="0" err="1" smtClean="0"/>
              <a:t>pSpice</a:t>
            </a:r>
            <a:r>
              <a:rPr lang="de-CH" dirty="0" smtClean="0"/>
              <a:t> Simulationen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Bild 28" descr="Bilder/Alle_Stufe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59" y="3429000"/>
            <a:ext cx="5746750" cy="143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703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166</Words>
  <Application>Microsoft Office PowerPoint</Application>
  <PresentationFormat>Breitbild</PresentationFormat>
  <Paragraphs>46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Oxymeter</vt:lpstr>
      <vt:lpstr>Agenda</vt:lpstr>
      <vt:lpstr>Ziel</vt:lpstr>
      <vt:lpstr>Messprinzip</vt:lpstr>
      <vt:lpstr>Medizinischer Hintergrund </vt:lpstr>
      <vt:lpstr>Dimensionierung: Signal LED Infrarot</vt:lpstr>
      <vt:lpstr>Dimensionierung: Auslegung Filter</vt:lpstr>
      <vt:lpstr>Dimensionierung: Auslegung Notch Filter </vt:lpstr>
      <vt:lpstr>Dimensionierung: pSpice Simulationen</vt:lpstr>
      <vt:lpstr>Schema</vt:lpstr>
      <vt:lpstr>Blockschaltbild</vt:lpstr>
      <vt:lpstr>Berechnungen: Puls und Sauerstoffsättigung </vt:lpstr>
      <vt:lpstr>Demo Projekt</vt:lpstr>
      <vt:lpstr>Vergleich zu anderen Produkten</vt:lpstr>
      <vt:lpstr>Fazit und Schlusswort</vt:lpstr>
      <vt:lpstr>Fragen</vt:lpstr>
    </vt:vector>
  </TitlesOfParts>
  <Company>Ypsomed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Oxymeter</dc:title>
  <dc:creator>Kappeler, Krista - Ypsomed AG</dc:creator>
  <cp:lastModifiedBy>Kappeler, Krista - Ypsomed AG</cp:lastModifiedBy>
  <cp:revision>8</cp:revision>
  <dcterms:created xsi:type="dcterms:W3CDTF">2019-01-18T15:56:14Z</dcterms:created>
  <dcterms:modified xsi:type="dcterms:W3CDTF">2019-01-18T16:50:52Z</dcterms:modified>
</cp:coreProperties>
</file>