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74" r:id="rId6"/>
    <p:sldId id="275" r:id="rId7"/>
    <p:sldId id="263" r:id="rId8"/>
    <p:sldId id="276" r:id="rId9"/>
    <p:sldId id="279" r:id="rId10"/>
    <p:sldId id="277" r:id="rId11"/>
    <p:sldId id="278" r:id="rId12"/>
    <p:sldId id="273" r:id="rId13"/>
    <p:sldId id="280" r:id="rId14"/>
    <p:sldId id="266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9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39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5D2AC-006B-4345-8FE5-FFE2680F4F7D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613E8-CBEE-4FEC-97D2-EB0807D675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828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34271-26C6-824D-9A2B-FBA60D4484D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07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872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795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2358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438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2991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1473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4600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311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810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37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756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427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224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270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851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552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F93B3-155D-4179-8E29-3CEAC9F43504}" type="datetimeFigureOut">
              <a:rPr lang="de-CH" smtClean="0"/>
              <a:t>25.01.2019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17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Oximeter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sz="3200" dirty="0" smtClean="0"/>
              <a:t>Messung von Puls und Sauerstoffsättigung</a:t>
            </a:r>
            <a:endParaRPr lang="de-CH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Gunnar </a:t>
            </a:r>
            <a:r>
              <a:rPr lang="de-CH" dirty="0" err="1" smtClean="0"/>
              <a:t>Heimsch</a:t>
            </a:r>
            <a:r>
              <a:rPr lang="de-CH" dirty="0" smtClean="0"/>
              <a:t>, Krista Kappeler</a:t>
            </a:r>
          </a:p>
          <a:p>
            <a:r>
              <a:rPr lang="de-CH" dirty="0" smtClean="0"/>
              <a:t>25.1.2019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688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Simulation: Stabilisierung TIA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054495" cy="388077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3200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de-CH" sz="3200" b="0" i="1" smtClean="0">
                            <a:latin typeface="Cambria Math" charset="0"/>
                          </a:rPr>
                          <m:t>𝐹</m:t>
                        </m:r>
                      </m:sub>
                    </m:sSub>
                    <m:r>
                      <a:rPr lang="de-CH" sz="3200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32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de-CH" sz="3200" b="0" i="1" smtClean="0">
                            <a:latin typeface="Cambria Math" charset="0"/>
                          </a:rPr>
                          <m:t>4∗</m:t>
                        </m:r>
                        <m:r>
                          <a:rPr lang="de-CH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lang="de-CH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de-CH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𝐹</m:t>
                            </m:r>
                          </m:sub>
                        </m:sSub>
                        <m:r>
                          <a:rPr lang="de-CH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de-CH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CH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𝐺𝐵𝑊𝑃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mr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3200" b="0" i="1" smtClean="0">
                            <a:latin typeface="Cambria Math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de-CH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CH" sz="3200" b="0" i="1" smtClean="0">
                                <a:latin typeface="Cambria Math" charset="0"/>
                              </a:rPr>
                              <m:t>1+8∗</m:t>
                            </m:r>
                            <m:r>
                              <a:rPr lang="de-CH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r>
                              <a:rPr lang="de-CH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sz="3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de-CH" sz="3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CH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sz="3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CH" sz="3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𝐺𝐵𝑊𝑃</m:t>
                                </m:r>
                              </m:sub>
                            </m:sSub>
                          </m:e>
                        </m:rad>
                      </m:e>
                    </m:d>
                  </m:oMath>
                </a14:m>
                <a:endParaRPr lang="de-DE" sz="3200" dirty="0" smtClean="0"/>
              </a:p>
              <a:p>
                <a:endParaRPr lang="de-DE" sz="3200" dirty="0"/>
              </a:p>
              <a:p>
                <a:r>
                  <a:rPr lang="de-DE" sz="3200" dirty="0" smtClean="0"/>
                  <a:t>=&gt; ca. 0.5pF</a:t>
                </a:r>
                <a:endParaRPr lang="de-DE" sz="32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054495" cy="3880773"/>
              </a:xfrm>
              <a:blipFill rotWithShape="0">
                <a:blip r:embed="rId2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44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Simulation: </a:t>
            </a:r>
            <a:r>
              <a:rPr lang="de-CH" dirty="0" smtClean="0"/>
              <a:t>Stabilisierung TIA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16166"/>
            <a:ext cx="8970758" cy="2688353"/>
          </a:xfrm>
        </p:spPr>
        <p:txBody>
          <a:bodyPr>
            <a:normAutofit/>
          </a:bodyPr>
          <a:lstStyle/>
          <a:p>
            <a:r>
              <a:rPr lang="de-DE" dirty="0" smtClean="0"/>
              <a:t>Instabil ohne Feedback Kondensator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499902"/>
            <a:ext cx="8970758" cy="2243573"/>
          </a:xfrm>
          <a:prstGeom prst="rect">
            <a:avLst/>
          </a:prstGeom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677334" y="4055122"/>
            <a:ext cx="8970758" cy="2688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Stabil mit Feedback Kondensator 270pF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11151"/>
            <a:ext cx="8970758" cy="224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Schema H-Brücke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LED’s</a:t>
            </a:r>
            <a:r>
              <a:rPr lang="de-CH" dirty="0" smtClean="0"/>
              <a:t> </a:t>
            </a:r>
            <a:r>
              <a:rPr lang="de-CH" dirty="0"/>
              <a:t>(Infrarot u. Rot) </a:t>
            </a:r>
            <a:r>
              <a:rPr lang="de-CH" dirty="0" smtClean="0"/>
              <a:t>über </a:t>
            </a:r>
            <a:r>
              <a:rPr lang="de-CH" dirty="0"/>
              <a:t>eine H-Brücke </a:t>
            </a:r>
            <a:r>
              <a:rPr lang="de-CH" dirty="0" smtClean="0"/>
              <a:t>angesteuert, da Sensor antiparallel geschaltet ist</a:t>
            </a:r>
          </a:p>
          <a:p>
            <a:r>
              <a:rPr lang="de-CH" dirty="0" smtClean="0"/>
              <a:t>Mit DAC Strom der LED zwischen 0mA und 20mA einstellen</a:t>
            </a:r>
          </a:p>
          <a:p>
            <a:r>
              <a:rPr lang="de-CH" dirty="0" smtClean="0"/>
              <a:t>R8 limitiert Strom </a:t>
            </a:r>
            <a:r>
              <a:rPr lang="de-CH" dirty="0" smtClean="0">
                <a:sym typeface="Wingdings" panose="05000000000000000000" pitchFamily="2" charset="2"/>
              </a:rPr>
              <a:t> kein Kurzschluss</a:t>
            </a:r>
            <a:endParaRPr lang="de-CH" dirty="0"/>
          </a:p>
        </p:txBody>
      </p:sp>
      <p:pic>
        <p:nvPicPr>
          <p:cNvPr id="4" name="Bild 11" descr="Bilder/H_Brücke_Schema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79" y="3813329"/>
            <a:ext cx="4742870" cy="2458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Bild 23" descr="/Volumes/DISK_IMG/H-Brück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27"/>
          <a:stretch/>
        </p:blipFill>
        <p:spPr bwMode="auto">
          <a:xfrm>
            <a:off x="5881021" y="3319224"/>
            <a:ext cx="3904532" cy="20527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0441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 Filter, Verstärker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677334" y="1527543"/>
            <a:ext cx="10398330" cy="5037084"/>
          </a:xfrm>
        </p:spPr>
        <p:txBody>
          <a:bodyPr/>
          <a:lstStyle/>
          <a:p>
            <a:r>
              <a:rPr lang="de-DE" dirty="0" smtClean="0"/>
              <a:t>TIA</a:t>
            </a:r>
          </a:p>
          <a:p>
            <a:r>
              <a:rPr lang="de-DE" dirty="0" smtClean="0"/>
              <a:t>LP, </a:t>
            </a:r>
            <a:r>
              <a:rPr lang="de-DE" dirty="0" err="1" smtClean="0"/>
              <a:t>Notch</a:t>
            </a:r>
            <a:r>
              <a:rPr lang="de-DE" dirty="0" smtClean="0"/>
              <a:t>, HP, LP</a:t>
            </a:r>
          </a:p>
          <a:p>
            <a:r>
              <a:rPr lang="de-DE" dirty="0" smtClean="0"/>
              <a:t>Verstärker G</a:t>
            </a:r>
            <a:r>
              <a:rPr lang="de-DE" dirty="0" smtClean="0"/>
              <a:t>=-45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" y="3195221"/>
            <a:ext cx="11534137" cy="321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Blockschaltbild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STM32F4-Discovery für analoge Werte, Steuerung H-Brücke</a:t>
            </a:r>
          </a:p>
          <a:p>
            <a:r>
              <a:rPr lang="de-CH" dirty="0" smtClean="0"/>
              <a:t>Rohdaten mittels UART an PC vermittelt</a:t>
            </a:r>
          </a:p>
          <a:p>
            <a:r>
              <a:rPr lang="de-CH" dirty="0" smtClean="0"/>
              <a:t>Auswertung mit </a:t>
            </a:r>
            <a:r>
              <a:rPr lang="de-CH" dirty="0" err="1" smtClean="0"/>
              <a:t>Matlab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4" name="Bild 19" descr="Bilder/Blockschaltbild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5" y="3597566"/>
            <a:ext cx="5746750" cy="3074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1914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b="1" dirty="0"/>
              <a:t>Berechnungen: Puls und Sauerstoffsättigung</a:t>
            </a:r>
            <a:br>
              <a:rPr lang="de-CH" b="1" dirty="0"/>
            </a:b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CH" dirty="0" smtClean="0"/>
                  <a:t>Sauerstoffsättigung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𝑂𝑥𝑦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𝑆𝑎𝑡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acc>
                      <m:r>
                        <a:rPr lang="de-CH" i="1">
                          <a:latin typeface="Cambria Math" panose="02040503050406030204" pitchFamily="18" charset="0"/>
                        </a:rPr>
                        <m:t> 100∗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𝑅𝑀𝑆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10(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𝑅𝑀𝑆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𝐼𝑅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 smtClean="0"/>
              </a:p>
              <a:p>
                <a:r>
                  <a:rPr lang="de-CH" dirty="0" smtClean="0"/>
                  <a:t>Puls </a:t>
                </a:r>
              </a:p>
              <a:p>
                <a:pPr lvl="1"/>
                <a:r>
                  <a:rPr lang="de-CH" dirty="0" smtClean="0"/>
                  <a:t>Peak </a:t>
                </a:r>
                <a:r>
                  <a:rPr lang="de-CH" dirty="0" smtClean="0"/>
                  <a:t>Detektion</a:t>
                </a:r>
                <a:endParaRPr lang="de-CH" dirty="0" smtClean="0"/>
              </a:p>
              <a:p>
                <a:pPr lvl="1"/>
                <a:r>
                  <a:rPr lang="de-CH" dirty="0" smtClean="0"/>
                  <a:t>Frequenz 1 Hz bis 3 Hz (d.h. 60 bis 180 Schläge pro Min)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167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 Projekt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Bild 6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34810" y="2319457"/>
            <a:ext cx="3500771" cy="2722657"/>
          </a:xfrm>
          <a:prstGeom prst="rect">
            <a:avLst/>
          </a:prstGeom>
        </p:spPr>
      </p:pic>
      <p:grpSp>
        <p:nvGrpSpPr>
          <p:cNvPr id="5" name="Gruppieren 4"/>
          <p:cNvGrpSpPr/>
          <p:nvPr/>
        </p:nvGrpSpPr>
        <p:grpSpPr>
          <a:xfrm>
            <a:off x="577532" y="1270000"/>
            <a:ext cx="5973813" cy="5144058"/>
            <a:chOff x="760412" y="650099"/>
            <a:chExt cx="5877453" cy="5013254"/>
          </a:xfrm>
        </p:grpSpPr>
        <p:pic>
          <p:nvPicPr>
            <p:cNvPr id="6" name="Grafik 5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412" y="1888913"/>
              <a:ext cx="5032375" cy="3774440"/>
            </a:xfrm>
            <a:prstGeom prst="rect">
              <a:avLst/>
            </a:prstGeom>
          </p:spPr>
        </p:pic>
        <p:pic>
          <p:nvPicPr>
            <p:cNvPr id="7" name="Grafik 6"/>
            <p:cNvPicPr/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4" r="1524"/>
            <a:stretch/>
          </p:blipFill>
          <p:spPr>
            <a:xfrm>
              <a:off x="3217332" y="650099"/>
              <a:ext cx="3420533" cy="2300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3837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Vergleich zu anderen Produkten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Produkte zum Erfassen von Pulse und SPO2 Werte (</a:t>
            </a:r>
            <a:r>
              <a:rPr lang="de-DE" dirty="0" err="1" smtClean="0"/>
              <a:t>Bspl</a:t>
            </a:r>
            <a:r>
              <a:rPr lang="de-DE" dirty="0" smtClean="0"/>
              <a:t>.)</a:t>
            </a:r>
          </a:p>
          <a:p>
            <a:pPr lvl="1"/>
            <a:r>
              <a:rPr lang="de-DE" dirty="0" smtClean="0"/>
              <a:t>MAX30105 </a:t>
            </a:r>
            <a:r>
              <a:rPr lang="de-DE" dirty="0"/>
              <a:t>von Maxim </a:t>
            </a:r>
            <a:r>
              <a:rPr lang="de-DE" dirty="0" smtClean="0"/>
              <a:t>Integrated</a:t>
            </a:r>
          </a:p>
          <a:p>
            <a:pPr lvl="1"/>
            <a:r>
              <a:rPr lang="de-DE" dirty="0" smtClean="0"/>
              <a:t>AFE4490 </a:t>
            </a:r>
            <a:r>
              <a:rPr lang="de-DE" dirty="0"/>
              <a:t>von </a:t>
            </a:r>
            <a:r>
              <a:rPr lang="de-DE" dirty="0" smtClean="0"/>
              <a:t>TI</a:t>
            </a:r>
          </a:p>
          <a:p>
            <a:r>
              <a:rPr lang="de-DE" dirty="0" smtClean="0"/>
              <a:t>Demonstrator mit: MAX30105</a:t>
            </a:r>
            <a:r>
              <a:rPr lang="de-DE" dirty="0"/>
              <a:t>, der </a:t>
            </a:r>
            <a:r>
              <a:rPr lang="de-DE" dirty="0" err="1"/>
              <a:t>LED’s</a:t>
            </a:r>
            <a:r>
              <a:rPr lang="de-DE" dirty="0"/>
              <a:t>, Fotodiode und </a:t>
            </a:r>
            <a:r>
              <a:rPr lang="de-DE" dirty="0" smtClean="0"/>
              <a:t>AFE</a:t>
            </a:r>
          </a:p>
          <a:p>
            <a:endParaRPr lang="de-CH" dirty="0"/>
          </a:p>
          <a:p>
            <a:r>
              <a:rPr lang="de-CH" dirty="0" smtClean="0"/>
              <a:t>Diese Produkte liefern Rohdaten =&gt; Auswertung ist dem Benutzer überlassen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8594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und Schlusswort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Signalaufbereitung</a:t>
            </a:r>
          </a:p>
          <a:p>
            <a:pPr lvl="1"/>
            <a:r>
              <a:rPr lang="de-CH" dirty="0" smtClean="0"/>
              <a:t>schnell eine funktionierende Lösung </a:t>
            </a:r>
          </a:p>
          <a:p>
            <a:pPr lvl="1"/>
            <a:r>
              <a:rPr lang="de-CH" dirty="0" smtClean="0"/>
              <a:t>Vorgehen mit Steckbrett und Beispielsensor hat sich bewährt</a:t>
            </a:r>
          </a:p>
          <a:p>
            <a:r>
              <a:rPr lang="de-CH" dirty="0" smtClean="0"/>
              <a:t>Berechnungen zur Sauerstoffsättigung waren zeitaufwändig</a:t>
            </a:r>
          </a:p>
          <a:p>
            <a:pPr lvl="1"/>
            <a:r>
              <a:rPr lang="de-CH" dirty="0" smtClean="0"/>
              <a:t>Berechnung aus </a:t>
            </a:r>
            <a:r>
              <a:rPr lang="de-CH" dirty="0" err="1" smtClean="0"/>
              <a:t>Applications</a:t>
            </a:r>
            <a:r>
              <a:rPr lang="de-CH" dirty="0" smtClean="0"/>
              <a:t> Notes und Papers nicht vollständig nachvollziehbar («Berufsgeheimnis»)</a:t>
            </a:r>
          </a:p>
          <a:p>
            <a:pPr lvl="1"/>
            <a:r>
              <a:rPr lang="de-CH" dirty="0" smtClean="0"/>
              <a:t>Fehlende Referenzmessungen zu tiefe Sauerstoffsättigung</a:t>
            </a:r>
            <a:endParaRPr lang="de-CH" dirty="0"/>
          </a:p>
          <a:p>
            <a:r>
              <a:rPr lang="de-CH" dirty="0" smtClean="0"/>
              <a:t>Offene Punkte</a:t>
            </a:r>
          </a:p>
          <a:p>
            <a:pPr lvl="1"/>
            <a:r>
              <a:rPr lang="de-CH" dirty="0" smtClean="0"/>
              <a:t>zwei Fehler auf PCB </a:t>
            </a:r>
          </a:p>
          <a:p>
            <a:pPr lvl="1"/>
            <a:r>
              <a:rPr lang="de-CH" dirty="0" smtClean="0"/>
              <a:t>Ansatz verfolgen (1): statt LED Strom zu verändern, </a:t>
            </a:r>
            <a:r>
              <a:rPr lang="de-CH" dirty="0" err="1" smtClean="0"/>
              <a:t>Gain</a:t>
            </a:r>
            <a:r>
              <a:rPr lang="de-CH" dirty="0" smtClean="0"/>
              <a:t> und Offset von Verstärker verändern</a:t>
            </a:r>
          </a:p>
          <a:p>
            <a:pPr lvl="1"/>
            <a:r>
              <a:rPr lang="de-CH" dirty="0" smtClean="0"/>
              <a:t>Ansatz verfolgen (2): Daten beim TIA abzugreifen, Filterung digital</a:t>
            </a:r>
          </a:p>
        </p:txBody>
      </p:sp>
    </p:spTree>
    <p:extLst>
      <p:ext uri="{BB962C8B-B14F-4D97-AF65-F5344CB8AC3E}">
        <p14:creationId xmlns:p14="http://schemas.microsoft.com/office/powerpoint/2010/main" val="107144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681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Ziele</a:t>
            </a:r>
          </a:p>
          <a:p>
            <a:r>
              <a:rPr lang="de-CH" dirty="0" smtClean="0"/>
              <a:t>Messprinzip</a:t>
            </a:r>
          </a:p>
          <a:p>
            <a:r>
              <a:rPr lang="de-CH" dirty="0" smtClean="0"/>
              <a:t>Medizinischer Hintergrund</a:t>
            </a:r>
          </a:p>
          <a:p>
            <a:r>
              <a:rPr lang="de-CH" dirty="0" smtClean="0"/>
              <a:t>Dimensionierung und Simulation</a:t>
            </a:r>
          </a:p>
          <a:p>
            <a:r>
              <a:rPr lang="de-CH" dirty="0" smtClean="0"/>
              <a:t>Schema </a:t>
            </a:r>
          </a:p>
          <a:p>
            <a:r>
              <a:rPr lang="de-CH" dirty="0" smtClean="0"/>
              <a:t>Blockschaltbild</a:t>
            </a:r>
          </a:p>
          <a:p>
            <a:r>
              <a:rPr lang="de-CH" dirty="0" smtClean="0"/>
              <a:t>Berechnung Puls und Sauerstoffsättigung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Vergleich zu anderen Produkten</a:t>
            </a:r>
          </a:p>
          <a:p>
            <a:r>
              <a:rPr lang="de-CH" dirty="0" smtClean="0"/>
              <a:t>Fazit u. Schlusswort</a:t>
            </a:r>
          </a:p>
          <a:p>
            <a:r>
              <a:rPr lang="de-CH" dirty="0" smtClean="0"/>
              <a:t>Fragen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392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Elektronik bauen zum Aufnehmen und Aufbereiten (Signal </a:t>
            </a:r>
            <a:r>
              <a:rPr lang="de-CH" dirty="0" err="1"/>
              <a:t>Conditioning</a:t>
            </a:r>
            <a:r>
              <a:rPr lang="de-CH" dirty="0"/>
              <a:t>) von «</a:t>
            </a:r>
            <a:r>
              <a:rPr lang="de-CH" dirty="0" err="1"/>
              <a:t>Pulsoxymetrie</a:t>
            </a:r>
            <a:r>
              <a:rPr lang="de-CH" dirty="0"/>
              <a:t>» Rohdaten (Lichtsensor Infrarot und Rot</a:t>
            </a:r>
            <a:r>
              <a:rPr lang="de-CH" dirty="0" smtClean="0"/>
              <a:t>)</a:t>
            </a:r>
          </a:p>
          <a:p>
            <a:r>
              <a:rPr lang="de-CH" dirty="0" smtClean="0"/>
              <a:t>Visualisierung u. Auswertung der Rohdaten</a:t>
            </a:r>
          </a:p>
          <a:p>
            <a:r>
              <a:rPr lang="de-CH" dirty="0" smtClean="0"/>
              <a:t>Vergleich mit anderen Produkten (z.B. </a:t>
            </a:r>
            <a:r>
              <a:rPr lang="de-CH" dirty="0" err="1" smtClean="0"/>
              <a:t>eval</a:t>
            </a:r>
            <a:r>
              <a:rPr lang="de-CH" dirty="0" smtClean="0"/>
              <a:t> </a:t>
            </a:r>
            <a:r>
              <a:rPr lang="de-CH" dirty="0" err="1" smtClean="0"/>
              <a:t>board</a:t>
            </a:r>
            <a:r>
              <a:rPr lang="de-CH" dirty="0" smtClean="0"/>
              <a:t>, fertiges Produkt, etc.)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7966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/>
              <a:t>Messprinzip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LED Rot – 665nm</a:t>
            </a:r>
          </a:p>
          <a:p>
            <a:r>
              <a:rPr lang="de-CH" dirty="0" smtClean="0"/>
              <a:t>LED Infrarot – 940nm</a:t>
            </a:r>
          </a:p>
          <a:p>
            <a:r>
              <a:rPr lang="de-CH" dirty="0"/>
              <a:t>F</a:t>
            </a:r>
            <a:r>
              <a:rPr lang="de-CH" dirty="0" smtClean="0"/>
              <a:t>otodiode</a:t>
            </a:r>
            <a:endParaRPr lang="de-CH" dirty="0"/>
          </a:p>
        </p:txBody>
      </p:sp>
      <p:pic>
        <p:nvPicPr>
          <p:cNvPr id="4" name="Inhaltsplatzhalter 3" descr="https://lh4.googleusercontent.com/UTsNFHmX-yLqDOjCLHty31PWSqmgRLHYtfm6DuEbmr5A1dkvkukRAEQ4w9rw9yGXzMgNwaYDEpZNYPQv7oVpOqq0g-kP8jzvQywWa2ye-mSu07IvLRGJ4vfdxxyHMxHCO4AGrgqJ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034" y="2160589"/>
            <a:ext cx="5204533" cy="3247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083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b="1" dirty="0"/>
              <a:t>Medizinischer </a:t>
            </a:r>
            <a:r>
              <a:rPr lang="de-CH" b="1" dirty="0" smtClean="0"/>
              <a:t>Hintergrund</a:t>
            </a:r>
            <a:r>
              <a:rPr lang="de-CH" b="1" dirty="0"/>
              <a:t/>
            </a:r>
            <a:br>
              <a:rPr lang="de-CH" b="1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Arterielles Blut pulsiert mit Herzfrequenz, enthält Hb02 u. Hb</a:t>
            </a:r>
            <a:endParaRPr lang="de-CH" dirty="0"/>
          </a:p>
          <a:p>
            <a:r>
              <a:rPr lang="de-CH" dirty="0" smtClean="0"/>
              <a:t>Sauerstoffsättigung: Verhältnis von HbO2 (Oxyhämoglobin) u. Hb (Hämoglobin)</a:t>
            </a:r>
            <a:endParaRPr lang="de-CH" dirty="0"/>
          </a:p>
        </p:txBody>
      </p:sp>
      <p:pic>
        <p:nvPicPr>
          <p:cNvPr id="4" name="Grafik 3" descr="https://lh3.googleusercontent.com/BfvIM-i20AmwB7XeWt7Fea7OOHsGO8Pq9dGUaDBy7EULlHzxQLlZCg3vYzHKn54eGybw_MdNoiyaKNHB1-XnFV3hgogKHNCxLZJd1bwu_2M_8cdQTkNSoOyrBV6-pk1CBlxWZow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3"/>
          <a:stretch/>
        </p:blipFill>
        <p:spPr bwMode="auto">
          <a:xfrm>
            <a:off x="4975668" y="3849823"/>
            <a:ext cx="4745137" cy="3008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 descr="https://lh5.googleusercontent.com/GOuE8ODsM2OnfM7Ha9Ww5c5zG09_tTl8dR9fjf5WsO_uVtH6hvNXmp_v84g1veXlRichJyb3YsuvQJdENphztfCVzyfb5gCrKAy7wkHIiAuKCohT1Q7-sxR2yBvRGpUQlHjBFL1Y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5385"/>
            <a:ext cx="4560570" cy="3142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33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Dimensionierung: Signal LED Infrarot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Rohdaten mim Steckbrett</a:t>
            </a:r>
          </a:p>
          <a:p>
            <a:pPr lvl="1"/>
            <a:r>
              <a:rPr lang="de-CH" dirty="0" smtClean="0"/>
              <a:t>Basis für Auslegung</a:t>
            </a:r>
          </a:p>
          <a:p>
            <a:r>
              <a:rPr lang="de-CH" dirty="0" smtClean="0"/>
              <a:t>Keine Infos über diesen IR Sensor</a:t>
            </a:r>
          </a:p>
        </p:txBody>
      </p:sp>
      <p:pic>
        <p:nvPicPr>
          <p:cNvPr id="5" name="Bild 27" descr="Bilder/Sensor_Sig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375509"/>
            <a:ext cx="6874172" cy="189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ild 5" descr="../Pictures/IMG_5765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28" r="36578"/>
          <a:stretch/>
        </p:blipFill>
        <p:spPr bwMode="auto">
          <a:xfrm rot="16200000">
            <a:off x="7725474" y="489187"/>
            <a:ext cx="3663407" cy="5469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43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Dimensionierung: Auslegung Filter</a:t>
            </a:r>
            <a:endParaRPr lang="de-CH" dirty="0"/>
          </a:p>
        </p:txBody>
      </p:sp>
      <p:pic>
        <p:nvPicPr>
          <p:cNvPr id="4" name="Grafik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173" y="1696814"/>
            <a:ext cx="5760720" cy="1329690"/>
          </a:xfrm>
          <a:prstGeom prst="rect">
            <a:avLst/>
          </a:prstGeom>
        </p:spPr>
      </p:pic>
      <p:pic>
        <p:nvPicPr>
          <p:cNvPr id="5" name="Inhaltsplatzhalter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77" y="3530600"/>
            <a:ext cx="8709290" cy="222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Dimensionierung: Auslegung </a:t>
            </a:r>
            <a:r>
              <a:rPr lang="de-CH" dirty="0" err="1" smtClean="0"/>
              <a:t>Notch</a:t>
            </a:r>
            <a:r>
              <a:rPr lang="de-CH" dirty="0" smtClean="0"/>
              <a:t> Filter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Aktiver </a:t>
            </a:r>
            <a:r>
              <a:rPr lang="de-CH" dirty="0" err="1" smtClean="0"/>
              <a:t>Notch</a:t>
            </a:r>
            <a:r>
              <a:rPr lang="de-CH" dirty="0" smtClean="0"/>
              <a:t> </a:t>
            </a:r>
            <a:r>
              <a:rPr lang="de-CH" dirty="0" err="1"/>
              <a:t>filter</a:t>
            </a:r>
            <a:r>
              <a:rPr lang="de-CH" dirty="0"/>
              <a:t> 50 </a:t>
            </a:r>
            <a:r>
              <a:rPr lang="de-CH" dirty="0" smtClean="0"/>
              <a:t>Hz</a:t>
            </a:r>
            <a:endParaRPr lang="de-CH" dirty="0"/>
          </a:p>
          <a:p>
            <a:pPr lvl="1"/>
            <a:r>
              <a:rPr lang="de-CH" dirty="0" smtClean="0"/>
              <a:t>Steiler ist nicht immer besser</a:t>
            </a:r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98612"/>
            <a:ext cx="7147560" cy="2772939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" t="1" r="4556" b="3390"/>
          <a:stretch/>
        </p:blipFill>
        <p:spPr>
          <a:xfrm>
            <a:off x="7543799" y="2661348"/>
            <a:ext cx="4180115" cy="338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3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Simulation: Gesamter Pfad</a:t>
            </a:r>
            <a:endParaRPr lang="de-CH" dirty="0"/>
          </a:p>
        </p:txBody>
      </p:sp>
      <p:pic>
        <p:nvPicPr>
          <p:cNvPr id="4" name="Bild 28" descr="Bilder/Alle_Stufe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94692"/>
            <a:ext cx="10461007" cy="2612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226168"/>
            <a:ext cx="10527324" cy="263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6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362</Words>
  <Application>Microsoft Office PowerPoint</Application>
  <PresentationFormat>Breitbild</PresentationFormat>
  <Paragraphs>81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Mangal</vt:lpstr>
      <vt:lpstr>Trebuchet MS</vt:lpstr>
      <vt:lpstr>Wingdings</vt:lpstr>
      <vt:lpstr>Wingdings 3</vt:lpstr>
      <vt:lpstr>Facette</vt:lpstr>
      <vt:lpstr>Oximeter Messung von Puls und Sauerstoffsättigung</vt:lpstr>
      <vt:lpstr>Agenda</vt:lpstr>
      <vt:lpstr>Ziel</vt:lpstr>
      <vt:lpstr>Messprinzip</vt:lpstr>
      <vt:lpstr>Medizinischer Hintergrund </vt:lpstr>
      <vt:lpstr>Dimensionierung: Signal LED Infrarot</vt:lpstr>
      <vt:lpstr>Dimensionierung: Auslegung Filter</vt:lpstr>
      <vt:lpstr>Dimensionierung: Auslegung Notch Filter </vt:lpstr>
      <vt:lpstr>Simulation: Gesamter Pfad</vt:lpstr>
      <vt:lpstr>Simulation: Stabilisierung TIA</vt:lpstr>
      <vt:lpstr>Simulation: Stabilisierung TIA</vt:lpstr>
      <vt:lpstr>Schema H-Brücke</vt:lpstr>
      <vt:lpstr>Schema Filter, Verstärker</vt:lpstr>
      <vt:lpstr>Blockschaltbild</vt:lpstr>
      <vt:lpstr>Berechnungen: Puls und Sauerstoffsättigung </vt:lpstr>
      <vt:lpstr>Demo Projekt</vt:lpstr>
      <vt:lpstr>Vergleich zu anderen Produkten</vt:lpstr>
      <vt:lpstr>Fazit und Schlusswort</vt:lpstr>
      <vt:lpstr>Fragen</vt:lpstr>
    </vt:vector>
  </TitlesOfParts>
  <Company>Ypsomed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Oxymeter</dc:title>
  <dc:creator>Kappeler, Krista - Ypsomed AG</dc:creator>
  <cp:lastModifiedBy>Kappeler, Krista - Ypsomed AG</cp:lastModifiedBy>
  <cp:revision>17</cp:revision>
  <dcterms:created xsi:type="dcterms:W3CDTF">2019-01-18T15:56:14Z</dcterms:created>
  <dcterms:modified xsi:type="dcterms:W3CDTF">2019-01-25T08:27:22Z</dcterms:modified>
</cp:coreProperties>
</file>