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58" r:id="rId5"/>
    <p:sldId id="259" r:id="rId6"/>
    <p:sldId id="274" r:id="rId7"/>
    <p:sldId id="275" r:id="rId8"/>
    <p:sldId id="263" r:id="rId9"/>
    <p:sldId id="264" r:id="rId10"/>
    <p:sldId id="276" r:id="rId11"/>
    <p:sldId id="277" r:id="rId12"/>
    <p:sldId id="279" r:id="rId13"/>
    <p:sldId id="265" r:id="rId14"/>
    <p:sldId id="267" r:id="rId15"/>
    <p:sldId id="281" r:id="rId16"/>
    <p:sldId id="288" r:id="rId17"/>
    <p:sldId id="282" r:id="rId18"/>
    <p:sldId id="290" r:id="rId19"/>
    <p:sldId id="283" r:id="rId20"/>
    <p:sldId id="28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6" d="100"/>
          <a:sy n="106" d="100"/>
        </p:scale>
        <p:origin x="-960"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9C96AC-BB8A-40C4-9CE1-5D1B2B7673D4}"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C085F-753C-4E8E-BE93-401F8129E998}" type="slidenum">
              <a:rPr lang="en-US" smtClean="0"/>
              <a:t>‹#›</a:t>
            </a:fld>
            <a:endParaRPr lang="en-US"/>
          </a:p>
        </p:txBody>
      </p:sp>
    </p:spTree>
    <p:extLst>
      <p:ext uri="{BB962C8B-B14F-4D97-AF65-F5344CB8AC3E}">
        <p14:creationId xmlns:p14="http://schemas.microsoft.com/office/powerpoint/2010/main" val="71936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9C96AC-BB8A-40C4-9CE1-5D1B2B7673D4}"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C085F-753C-4E8E-BE93-401F8129E998}" type="slidenum">
              <a:rPr lang="en-US" smtClean="0"/>
              <a:t>‹#›</a:t>
            </a:fld>
            <a:endParaRPr lang="en-US"/>
          </a:p>
        </p:txBody>
      </p:sp>
    </p:spTree>
    <p:extLst>
      <p:ext uri="{BB962C8B-B14F-4D97-AF65-F5344CB8AC3E}">
        <p14:creationId xmlns:p14="http://schemas.microsoft.com/office/powerpoint/2010/main" val="189831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9C96AC-BB8A-40C4-9CE1-5D1B2B7673D4}"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C085F-753C-4E8E-BE93-401F8129E998}" type="slidenum">
              <a:rPr lang="en-US" smtClean="0"/>
              <a:t>‹#›</a:t>
            </a:fld>
            <a:endParaRPr lang="en-US"/>
          </a:p>
        </p:txBody>
      </p:sp>
    </p:spTree>
    <p:extLst>
      <p:ext uri="{BB962C8B-B14F-4D97-AF65-F5344CB8AC3E}">
        <p14:creationId xmlns:p14="http://schemas.microsoft.com/office/powerpoint/2010/main" val="10829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9C96AC-BB8A-40C4-9CE1-5D1B2B7673D4}"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C085F-753C-4E8E-BE93-401F8129E998}" type="slidenum">
              <a:rPr lang="en-US" smtClean="0"/>
              <a:t>‹#›</a:t>
            </a:fld>
            <a:endParaRPr lang="en-US"/>
          </a:p>
        </p:txBody>
      </p:sp>
    </p:spTree>
    <p:extLst>
      <p:ext uri="{BB962C8B-B14F-4D97-AF65-F5344CB8AC3E}">
        <p14:creationId xmlns:p14="http://schemas.microsoft.com/office/powerpoint/2010/main" val="382540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9C96AC-BB8A-40C4-9CE1-5D1B2B7673D4}"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C085F-753C-4E8E-BE93-401F8129E998}" type="slidenum">
              <a:rPr lang="en-US" smtClean="0"/>
              <a:t>‹#›</a:t>
            </a:fld>
            <a:endParaRPr lang="en-US"/>
          </a:p>
        </p:txBody>
      </p:sp>
    </p:spTree>
    <p:extLst>
      <p:ext uri="{BB962C8B-B14F-4D97-AF65-F5344CB8AC3E}">
        <p14:creationId xmlns:p14="http://schemas.microsoft.com/office/powerpoint/2010/main" val="203044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9C96AC-BB8A-40C4-9CE1-5D1B2B7673D4}" type="datetimeFigureOut">
              <a:rPr lang="en-US" smtClean="0"/>
              <a:t>9/12/2014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C085F-753C-4E8E-BE93-401F8129E998}" type="slidenum">
              <a:rPr lang="en-US" smtClean="0"/>
              <a:t>‹#›</a:t>
            </a:fld>
            <a:endParaRPr lang="en-US"/>
          </a:p>
        </p:txBody>
      </p:sp>
    </p:spTree>
    <p:extLst>
      <p:ext uri="{BB962C8B-B14F-4D97-AF65-F5344CB8AC3E}">
        <p14:creationId xmlns:p14="http://schemas.microsoft.com/office/powerpoint/2010/main" val="377788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9C96AC-BB8A-40C4-9CE1-5D1B2B7673D4}" type="datetimeFigureOut">
              <a:rPr lang="en-US" smtClean="0"/>
              <a:t>9/12/2014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FC085F-753C-4E8E-BE93-401F8129E998}" type="slidenum">
              <a:rPr lang="en-US" smtClean="0"/>
              <a:t>‹#›</a:t>
            </a:fld>
            <a:endParaRPr lang="en-US"/>
          </a:p>
        </p:txBody>
      </p:sp>
    </p:spTree>
    <p:extLst>
      <p:ext uri="{BB962C8B-B14F-4D97-AF65-F5344CB8AC3E}">
        <p14:creationId xmlns:p14="http://schemas.microsoft.com/office/powerpoint/2010/main" val="309466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9C96AC-BB8A-40C4-9CE1-5D1B2B7673D4}" type="datetimeFigureOut">
              <a:rPr lang="en-US" smtClean="0"/>
              <a:t>9/12/2014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FC085F-753C-4E8E-BE93-401F8129E998}" type="slidenum">
              <a:rPr lang="en-US" smtClean="0"/>
              <a:t>‹#›</a:t>
            </a:fld>
            <a:endParaRPr lang="en-US"/>
          </a:p>
        </p:txBody>
      </p:sp>
    </p:spTree>
    <p:extLst>
      <p:ext uri="{BB962C8B-B14F-4D97-AF65-F5344CB8AC3E}">
        <p14:creationId xmlns:p14="http://schemas.microsoft.com/office/powerpoint/2010/main" val="139502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C96AC-BB8A-40C4-9CE1-5D1B2B7673D4}" type="datetimeFigureOut">
              <a:rPr lang="en-US" smtClean="0"/>
              <a:t>9/12/2014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FC085F-753C-4E8E-BE93-401F8129E998}" type="slidenum">
              <a:rPr lang="en-US" smtClean="0"/>
              <a:t>‹#›</a:t>
            </a:fld>
            <a:endParaRPr lang="en-US"/>
          </a:p>
        </p:txBody>
      </p:sp>
    </p:spTree>
    <p:extLst>
      <p:ext uri="{BB962C8B-B14F-4D97-AF65-F5344CB8AC3E}">
        <p14:creationId xmlns:p14="http://schemas.microsoft.com/office/powerpoint/2010/main" val="4294124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9C96AC-BB8A-40C4-9CE1-5D1B2B7673D4}" type="datetimeFigureOut">
              <a:rPr lang="en-US" smtClean="0"/>
              <a:t>9/12/2014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C085F-753C-4E8E-BE93-401F8129E998}" type="slidenum">
              <a:rPr lang="en-US" smtClean="0"/>
              <a:t>‹#›</a:t>
            </a:fld>
            <a:endParaRPr lang="en-US"/>
          </a:p>
        </p:txBody>
      </p:sp>
    </p:spTree>
    <p:extLst>
      <p:ext uri="{BB962C8B-B14F-4D97-AF65-F5344CB8AC3E}">
        <p14:creationId xmlns:p14="http://schemas.microsoft.com/office/powerpoint/2010/main" val="3037589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9C96AC-BB8A-40C4-9CE1-5D1B2B7673D4}" type="datetimeFigureOut">
              <a:rPr lang="en-US" smtClean="0"/>
              <a:t>9/12/2014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C085F-753C-4E8E-BE93-401F8129E998}" type="slidenum">
              <a:rPr lang="en-US" smtClean="0"/>
              <a:t>‹#›</a:t>
            </a:fld>
            <a:endParaRPr lang="en-US"/>
          </a:p>
        </p:txBody>
      </p:sp>
    </p:spTree>
    <p:extLst>
      <p:ext uri="{BB962C8B-B14F-4D97-AF65-F5344CB8AC3E}">
        <p14:creationId xmlns:p14="http://schemas.microsoft.com/office/powerpoint/2010/main" val="418970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C96AC-BB8A-40C4-9CE1-5D1B2B7673D4}" type="datetimeFigureOut">
              <a:rPr lang="en-US" smtClean="0"/>
              <a:t>9/12/2014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C085F-753C-4E8E-BE93-401F8129E998}" type="slidenum">
              <a:rPr lang="en-US" smtClean="0"/>
              <a:t>‹#›</a:t>
            </a:fld>
            <a:endParaRPr lang="en-US"/>
          </a:p>
        </p:txBody>
      </p:sp>
    </p:spTree>
    <p:extLst>
      <p:ext uri="{BB962C8B-B14F-4D97-AF65-F5344CB8AC3E}">
        <p14:creationId xmlns:p14="http://schemas.microsoft.com/office/powerpoint/2010/main" val="720145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with a pointer example!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95148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try</a:t>
            </a:r>
            <a:endParaRPr lang="en-US" dirty="0"/>
          </a:p>
        </p:txBody>
      </p:sp>
      <p:sp>
        <p:nvSpPr>
          <p:cNvPr id="3" name="Content Placeholder 2"/>
          <p:cNvSpPr>
            <a:spLocks noGrp="1"/>
          </p:cNvSpPr>
          <p:nvPr>
            <p:ph idx="1"/>
          </p:nvPr>
        </p:nvSpPr>
        <p:spPr/>
        <p:txBody>
          <a:bodyPr>
            <a:normAutofit/>
          </a:bodyPr>
          <a:lstStyle/>
          <a:p>
            <a:pPr marL="0" indent="0">
              <a:buNone/>
            </a:pPr>
            <a:r>
              <a:rPr lang="en-US" b="1" dirty="0">
                <a:latin typeface="Courier" pitchFamily="64" charset="0"/>
              </a:rPr>
              <a:t>void </a:t>
            </a:r>
            <a:r>
              <a:rPr lang="en-US" b="1" dirty="0" smtClean="0">
                <a:latin typeface="Courier" pitchFamily="64" charset="0"/>
              </a:rPr>
              <a:t>insert(Node* </a:t>
            </a:r>
            <a:r>
              <a:rPr lang="en-US" b="1" dirty="0" err="1" smtClean="0">
                <a:latin typeface="Courier" pitchFamily="64" charset="0"/>
              </a:rPr>
              <a:t>curr</a:t>
            </a:r>
            <a:r>
              <a:rPr lang="en-US" b="1" dirty="0" smtClean="0">
                <a:latin typeface="Courier" pitchFamily="64" charset="0"/>
              </a:rPr>
              <a:t>, </a:t>
            </a:r>
            <a:r>
              <a:rPr lang="en-US" b="1" dirty="0" err="1" smtClean="0">
                <a:latin typeface="Courier" pitchFamily="64" charset="0"/>
              </a:rPr>
              <a:t>int</a:t>
            </a:r>
            <a:r>
              <a:rPr lang="en-US" b="1" dirty="0" smtClean="0">
                <a:latin typeface="Courier" pitchFamily="64" charset="0"/>
              </a:rPr>
              <a:t> </a:t>
            </a:r>
            <a:r>
              <a:rPr lang="en-US" b="1" dirty="0">
                <a:latin typeface="Courier" pitchFamily="64" charset="0"/>
              </a:rPr>
              <a:t>item</a:t>
            </a:r>
            <a:r>
              <a:rPr lang="en-US" b="1" dirty="0" smtClean="0">
                <a:latin typeface="Courier" pitchFamily="64" charset="0"/>
              </a:rPr>
              <a:t>)</a:t>
            </a:r>
          </a:p>
          <a:p>
            <a:pPr marL="0" indent="0">
              <a:buNone/>
            </a:pPr>
            <a:r>
              <a:rPr lang="en-US" b="1" dirty="0">
                <a:latin typeface="Courier" pitchFamily="64" charset="0"/>
              </a:rPr>
              <a:t> </a:t>
            </a:r>
            <a:r>
              <a:rPr lang="en-US" b="1" dirty="0" smtClean="0">
                <a:latin typeface="Courier" pitchFamily="64" charset="0"/>
              </a:rPr>
              <a:t>   if (</a:t>
            </a:r>
            <a:r>
              <a:rPr lang="en-US" b="1" dirty="0" err="1" smtClean="0">
                <a:latin typeface="Courier" pitchFamily="64" charset="0"/>
              </a:rPr>
              <a:t>curr</a:t>
            </a:r>
            <a:r>
              <a:rPr lang="en-US" b="1" dirty="0" smtClean="0">
                <a:latin typeface="Courier" pitchFamily="64" charset="0"/>
              </a:rPr>
              <a:t>==NULL)</a:t>
            </a:r>
          </a:p>
          <a:p>
            <a:pPr marL="0" indent="0">
              <a:buNone/>
            </a:pPr>
            <a:r>
              <a:rPr lang="en-US" b="1" dirty="0">
                <a:latin typeface="Courier" pitchFamily="64" charset="0"/>
              </a:rPr>
              <a:t> </a:t>
            </a:r>
            <a:r>
              <a:rPr lang="en-US" b="1" dirty="0" smtClean="0">
                <a:latin typeface="Courier" pitchFamily="64" charset="0"/>
              </a:rPr>
              <a:t>         </a:t>
            </a:r>
            <a:r>
              <a:rPr lang="en-US" b="1" dirty="0" err="1" smtClean="0">
                <a:latin typeface="Courier" pitchFamily="64" charset="0"/>
              </a:rPr>
              <a:t>curr</a:t>
            </a:r>
            <a:r>
              <a:rPr lang="en-US" b="1" dirty="0" smtClean="0">
                <a:latin typeface="Courier" pitchFamily="64" charset="0"/>
              </a:rPr>
              <a:t> = new Node(item)</a:t>
            </a:r>
          </a:p>
          <a:p>
            <a:pPr marL="0" indent="0">
              <a:buNone/>
            </a:pPr>
            <a:r>
              <a:rPr lang="en-US" dirty="0" smtClean="0"/>
              <a:t>AHHH.  This makes me nervous.  If you change </a:t>
            </a:r>
            <a:r>
              <a:rPr lang="en-US" dirty="0" err="1" smtClean="0"/>
              <a:t>curr</a:t>
            </a:r>
            <a:r>
              <a:rPr lang="en-US" dirty="0" smtClean="0"/>
              <a:t>, does it really get changed in the calling routine?</a:t>
            </a:r>
            <a:endParaRPr lang="en-US" dirty="0"/>
          </a:p>
        </p:txBody>
      </p:sp>
    </p:spTree>
    <p:extLst>
      <p:ext uri="{BB962C8B-B14F-4D97-AF65-F5344CB8AC3E}">
        <p14:creationId xmlns:p14="http://schemas.microsoft.com/office/powerpoint/2010/main" val="3978309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try</a:t>
            </a:r>
            <a:endParaRPr lang="en-US" dirty="0"/>
          </a:p>
        </p:txBody>
      </p:sp>
      <p:sp>
        <p:nvSpPr>
          <p:cNvPr id="3" name="Content Placeholder 2"/>
          <p:cNvSpPr>
            <a:spLocks noGrp="1"/>
          </p:cNvSpPr>
          <p:nvPr>
            <p:ph idx="1"/>
          </p:nvPr>
        </p:nvSpPr>
        <p:spPr>
          <a:xfrm>
            <a:off x="228600" y="1524000"/>
            <a:ext cx="8763000" cy="4602163"/>
          </a:xfrm>
        </p:spPr>
        <p:txBody>
          <a:bodyPr>
            <a:normAutofit fontScale="92500" lnSpcReduction="20000"/>
          </a:bodyPr>
          <a:lstStyle/>
          <a:p>
            <a:pPr marL="0" indent="0">
              <a:buNone/>
            </a:pPr>
            <a:r>
              <a:rPr lang="en-US" sz="3000" b="1" dirty="0">
                <a:latin typeface="Courier" pitchFamily="64" charset="0"/>
              </a:rPr>
              <a:t>void </a:t>
            </a:r>
            <a:r>
              <a:rPr lang="en-US" sz="3000" b="1" dirty="0" smtClean="0">
                <a:latin typeface="Courier" pitchFamily="64" charset="0"/>
              </a:rPr>
              <a:t>insert(Node*</a:t>
            </a:r>
            <a:r>
              <a:rPr lang="en-US" sz="3000" b="1" dirty="0" smtClean="0">
                <a:solidFill>
                  <a:srgbClr val="FF0000"/>
                </a:solidFill>
                <a:latin typeface="Courier" pitchFamily="64" charset="0"/>
              </a:rPr>
              <a:t>&amp;</a:t>
            </a:r>
            <a:r>
              <a:rPr lang="en-US" sz="3000" b="1" dirty="0" smtClean="0">
                <a:latin typeface="Courier" pitchFamily="64" charset="0"/>
              </a:rPr>
              <a:t> </a:t>
            </a:r>
            <a:r>
              <a:rPr lang="en-US" sz="3000" b="1" dirty="0" err="1" smtClean="0">
                <a:latin typeface="Courier" pitchFamily="64" charset="0"/>
              </a:rPr>
              <a:t>curr</a:t>
            </a:r>
            <a:r>
              <a:rPr lang="en-US" sz="3000" b="1" dirty="0" smtClean="0">
                <a:latin typeface="Courier" pitchFamily="64" charset="0"/>
              </a:rPr>
              <a:t>, </a:t>
            </a:r>
            <a:r>
              <a:rPr lang="en-US" sz="3000" b="1" dirty="0" err="1" smtClean="0">
                <a:latin typeface="Courier" pitchFamily="64" charset="0"/>
              </a:rPr>
              <a:t>int</a:t>
            </a:r>
            <a:r>
              <a:rPr lang="en-US" sz="3000" b="1" dirty="0" smtClean="0">
                <a:latin typeface="Courier" pitchFamily="64" charset="0"/>
              </a:rPr>
              <a:t> </a:t>
            </a:r>
            <a:r>
              <a:rPr lang="en-US" sz="3000" b="1" dirty="0">
                <a:latin typeface="Courier" pitchFamily="64" charset="0"/>
              </a:rPr>
              <a:t>item</a:t>
            </a:r>
            <a:r>
              <a:rPr lang="en-US" sz="3000" b="1" dirty="0" smtClean="0">
                <a:latin typeface="Courier" pitchFamily="64" charset="0"/>
              </a:rPr>
              <a:t>)</a:t>
            </a:r>
          </a:p>
          <a:p>
            <a:pPr marL="0" indent="0">
              <a:buNone/>
            </a:pPr>
            <a:r>
              <a:rPr lang="en-US" b="1" dirty="0">
                <a:latin typeface="Courier" pitchFamily="64" charset="0"/>
              </a:rPr>
              <a:t> </a:t>
            </a:r>
            <a:r>
              <a:rPr lang="en-US" b="1" dirty="0" smtClean="0">
                <a:latin typeface="Courier" pitchFamily="64" charset="0"/>
              </a:rPr>
              <a:t>   if (</a:t>
            </a:r>
            <a:r>
              <a:rPr lang="en-US" b="1" dirty="0" err="1" smtClean="0">
                <a:latin typeface="Courier" pitchFamily="64" charset="0"/>
              </a:rPr>
              <a:t>curr</a:t>
            </a:r>
            <a:r>
              <a:rPr lang="en-US" b="1" dirty="0" smtClean="0">
                <a:latin typeface="Courier" pitchFamily="64" charset="0"/>
              </a:rPr>
              <a:t>==NULL){</a:t>
            </a:r>
          </a:p>
          <a:p>
            <a:pPr marL="0" indent="0">
              <a:buNone/>
            </a:pPr>
            <a:r>
              <a:rPr lang="en-US" b="1" dirty="0">
                <a:latin typeface="Courier" pitchFamily="64" charset="0"/>
              </a:rPr>
              <a:t> </a:t>
            </a:r>
            <a:r>
              <a:rPr lang="en-US" b="1" dirty="0" smtClean="0">
                <a:latin typeface="Courier" pitchFamily="64" charset="0"/>
              </a:rPr>
              <a:t>         </a:t>
            </a:r>
            <a:r>
              <a:rPr lang="en-US" b="1" dirty="0" err="1" smtClean="0">
                <a:latin typeface="Courier" pitchFamily="64" charset="0"/>
              </a:rPr>
              <a:t>curr</a:t>
            </a:r>
            <a:r>
              <a:rPr lang="en-US" b="1" dirty="0" smtClean="0">
                <a:latin typeface="Courier" pitchFamily="64" charset="0"/>
              </a:rPr>
              <a:t> = new Node(item);</a:t>
            </a:r>
          </a:p>
          <a:p>
            <a:pPr marL="0" indent="0">
              <a:buNone/>
            </a:pPr>
            <a:r>
              <a:rPr lang="en-US" b="1" dirty="0">
                <a:latin typeface="Courier" pitchFamily="64" charset="0"/>
              </a:rPr>
              <a:t> </a:t>
            </a:r>
            <a:r>
              <a:rPr lang="en-US" b="1" dirty="0" smtClean="0">
                <a:latin typeface="Courier" pitchFamily="64" charset="0"/>
              </a:rPr>
              <a:t>          return;}</a:t>
            </a:r>
          </a:p>
          <a:p>
            <a:pPr marL="0" indent="0">
              <a:buNone/>
            </a:pPr>
            <a:r>
              <a:rPr lang="en-US" b="1" dirty="0">
                <a:latin typeface="Courier" pitchFamily="64" charset="0"/>
              </a:rPr>
              <a:t> </a:t>
            </a:r>
            <a:r>
              <a:rPr lang="en-US" b="1" dirty="0" smtClean="0">
                <a:latin typeface="Courier" pitchFamily="64" charset="0"/>
              </a:rPr>
              <a:t>  if (item &lt; </a:t>
            </a:r>
            <a:r>
              <a:rPr lang="en-US" b="1" dirty="0" err="1" smtClean="0">
                <a:latin typeface="Courier" pitchFamily="64" charset="0"/>
              </a:rPr>
              <a:t>curr</a:t>
            </a:r>
            <a:r>
              <a:rPr lang="en-US" b="1" dirty="0" smtClean="0">
                <a:latin typeface="Courier" pitchFamily="64" charset="0"/>
              </a:rPr>
              <a:t>-&gt;next-&gt;value)</a:t>
            </a:r>
          </a:p>
          <a:p>
            <a:pPr marL="0" indent="0">
              <a:buNone/>
            </a:pPr>
            <a:r>
              <a:rPr lang="en-US" b="1" dirty="0" smtClean="0">
                <a:latin typeface="Courier" pitchFamily="64" charset="0"/>
              </a:rPr>
              <a:t>AHHHH this makes me nervous.  What if </a:t>
            </a:r>
            <a:r>
              <a:rPr lang="en-US" b="1" dirty="0" err="1" smtClean="0">
                <a:latin typeface="Courier" pitchFamily="64" charset="0"/>
              </a:rPr>
              <a:t>curr</a:t>
            </a:r>
            <a:r>
              <a:rPr lang="en-US" b="1" dirty="0" smtClean="0">
                <a:latin typeface="Courier" pitchFamily="64" charset="0"/>
              </a:rPr>
              <a:t>-&gt;next is NULL.  Yeah – painful death.</a:t>
            </a:r>
          </a:p>
          <a:p>
            <a:pPr marL="0" indent="0">
              <a:buNone/>
            </a:pPr>
            <a:r>
              <a:rPr lang="en-US" b="1" dirty="0" smtClean="0">
                <a:latin typeface="Courier" pitchFamily="64" charset="0"/>
              </a:rPr>
              <a:t>But, I said I was going to insert BEFORE the node I’m looking at, so this isn’t needed anyway.</a:t>
            </a:r>
          </a:p>
        </p:txBody>
      </p:sp>
    </p:spTree>
    <p:extLst>
      <p:ext uri="{BB962C8B-B14F-4D97-AF65-F5344CB8AC3E}">
        <p14:creationId xmlns:p14="http://schemas.microsoft.com/office/powerpoint/2010/main" val="4277512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Fourth try</a:t>
            </a:r>
            <a:endParaRPr lang="en-US" dirty="0"/>
          </a:p>
        </p:txBody>
      </p:sp>
      <p:sp>
        <p:nvSpPr>
          <p:cNvPr id="3" name="Content Placeholder 2"/>
          <p:cNvSpPr>
            <a:spLocks noGrp="1"/>
          </p:cNvSpPr>
          <p:nvPr>
            <p:ph idx="1"/>
          </p:nvPr>
        </p:nvSpPr>
        <p:spPr>
          <a:xfrm>
            <a:off x="381000" y="1447800"/>
            <a:ext cx="8229600" cy="4525963"/>
          </a:xfrm>
        </p:spPr>
        <p:txBody>
          <a:bodyPr>
            <a:normAutofit fontScale="70000" lnSpcReduction="20000"/>
          </a:bodyPr>
          <a:lstStyle/>
          <a:p>
            <a:pPr marL="0" indent="0">
              <a:buNone/>
            </a:pPr>
            <a:r>
              <a:rPr lang="en-US" b="1" dirty="0">
                <a:latin typeface="Courier" pitchFamily="64" charset="0"/>
              </a:rPr>
              <a:t>void </a:t>
            </a:r>
            <a:r>
              <a:rPr lang="en-US" b="1" dirty="0" smtClean="0">
                <a:latin typeface="Courier" pitchFamily="64" charset="0"/>
              </a:rPr>
              <a:t>insert(</a:t>
            </a:r>
            <a:r>
              <a:rPr lang="en-US" b="1" dirty="0" err="1" smtClean="0">
                <a:latin typeface="Courier" pitchFamily="64" charset="0"/>
              </a:rPr>
              <a:t>NodeType</a:t>
            </a:r>
            <a:r>
              <a:rPr lang="en-US" b="1" dirty="0" smtClean="0">
                <a:latin typeface="Courier" pitchFamily="64" charset="0"/>
              </a:rPr>
              <a:t>*</a:t>
            </a:r>
            <a:r>
              <a:rPr lang="en-US" b="1" dirty="0" smtClean="0">
                <a:solidFill>
                  <a:srgbClr val="FF0000"/>
                </a:solidFill>
                <a:latin typeface="Courier" pitchFamily="64" charset="0"/>
              </a:rPr>
              <a:t>&amp;</a:t>
            </a:r>
            <a:r>
              <a:rPr lang="en-US" b="1" dirty="0" smtClean="0">
                <a:latin typeface="Courier" pitchFamily="64" charset="0"/>
              </a:rPr>
              <a:t> </a:t>
            </a:r>
            <a:r>
              <a:rPr lang="en-US" b="1" dirty="0" err="1" smtClean="0">
                <a:latin typeface="Courier" pitchFamily="64" charset="0"/>
              </a:rPr>
              <a:t>curr</a:t>
            </a:r>
            <a:r>
              <a:rPr lang="en-US" b="1" dirty="0" smtClean="0">
                <a:latin typeface="Courier" pitchFamily="64" charset="0"/>
              </a:rPr>
              <a:t>, </a:t>
            </a:r>
            <a:r>
              <a:rPr lang="en-US" b="1" dirty="0" err="1">
                <a:latin typeface="Courier" pitchFamily="64" charset="0"/>
              </a:rPr>
              <a:t>ItemType</a:t>
            </a:r>
            <a:r>
              <a:rPr lang="en-US" b="1" dirty="0">
                <a:latin typeface="Courier" pitchFamily="64" charset="0"/>
              </a:rPr>
              <a:t> item</a:t>
            </a:r>
            <a:r>
              <a:rPr lang="en-US" b="1" dirty="0" smtClean="0">
                <a:latin typeface="Courier" pitchFamily="64" charset="0"/>
              </a:rPr>
              <a:t>)</a:t>
            </a:r>
          </a:p>
          <a:p>
            <a:pPr marL="0" indent="0">
              <a:buNone/>
            </a:pPr>
            <a:r>
              <a:rPr lang="en-US" b="1" dirty="0">
                <a:latin typeface="Courier" pitchFamily="64" charset="0"/>
              </a:rPr>
              <a:t> </a:t>
            </a:r>
            <a:r>
              <a:rPr lang="en-US" b="1" dirty="0" smtClean="0">
                <a:latin typeface="Courier" pitchFamily="64" charset="0"/>
              </a:rPr>
              <a:t>   if (</a:t>
            </a:r>
            <a:r>
              <a:rPr lang="en-US" b="1" dirty="0" err="1" smtClean="0">
                <a:latin typeface="Courier" pitchFamily="64" charset="0"/>
              </a:rPr>
              <a:t>curr</a:t>
            </a:r>
            <a:r>
              <a:rPr lang="en-US" b="1" dirty="0" smtClean="0">
                <a:latin typeface="Courier" pitchFamily="64" charset="0"/>
              </a:rPr>
              <a:t>==NULL){</a:t>
            </a:r>
          </a:p>
          <a:p>
            <a:pPr marL="0" indent="0">
              <a:buNone/>
            </a:pPr>
            <a:r>
              <a:rPr lang="en-US" b="1" dirty="0">
                <a:latin typeface="Courier" pitchFamily="64" charset="0"/>
              </a:rPr>
              <a:t> </a:t>
            </a:r>
            <a:r>
              <a:rPr lang="en-US" b="1" dirty="0" smtClean="0">
                <a:latin typeface="Courier" pitchFamily="64" charset="0"/>
              </a:rPr>
              <a:t>         </a:t>
            </a:r>
            <a:r>
              <a:rPr lang="en-US" b="1" dirty="0" err="1" smtClean="0">
                <a:latin typeface="Courier" pitchFamily="64" charset="0"/>
              </a:rPr>
              <a:t>curr</a:t>
            </a:r>
            <a:r>
              <a:rPr lang="en-US" b="1" dirty="0" smtClean="0">
                <a:latin typeface="Courier" pitchFamily="64" charset="0"/>
              </a:rPr>
              <a:t> = new Node(item);</a:t>
            </a:r>
          </a:p>
          <a:p>
            <a:pPr marL="0" indent="0">
              <a:buNone/>
            </a:pPr>
            <a:r>
              <a:rPr lang="en-US" b="1" dirty="0">
                <a:latin typeface="Courier" pitchFamily="64" charset="0"/>
              </a:rPr>
              <a:t> </a:t>
            </a:r>
            <a:r>
              <a:rPr lang="en-US" b="1" dirty="0" smtClean="0">
                <a:latin typeface="Courier" pitchFamily="64" charset="0"/>
              </a:rPr>
              <a:t>          return;}</a:t>
            </a:r>
          </a:p>
          <a:p>
            <a:pPr marL="0" indent="0">
              <a:buNone/>
            </a:pPr>
            <a:r>
              <a:rPr lang="en-US" b="1" dirty="0">
                <a:latin typeface="Courier" pitchFamily="64" charset="0"/>
              </a:rPr>
              <a:t> </a:t>
            </a:r>
            <a:r>
              <a:rPr lang="en-US" b="1" dirty="0" smtClean="0">
                <a:latin typeface="Courier" pitchFamily="64" charset="0"/>
              </a:rPr>
              <a:t>   if (</a:t>
            </a:r>
            <a:r>
              <a:rPr lang="en-US" b="1" dirty="0" err="1" smtClean="0">
                <a:latin typeface="Courier" pitchFamily="64" charset="0"/>
              </a:rPr>
              <a:t>curr</a:t>
            </a:r>
            <a:r>
              <a:rPr lang="en-US" b="1" dirty="0" smtClean="0">
                <a:latin typeface="Courier" pitchFamily="64" charset="0"/>
              </a:rPr>
              <a:t>-&gt;</a:t>
            </a:r>
            <a:r>
              <a:rPr lang="en-US" b="1" dirty="0" err="1" smtClean="0">
                <a:latin typeface="Courier" pitchFamily="64" charset="0"/>
              </a:rPr>
              <a:t>val</a:t>
            </a:r>
            <a:r>
              <a:rPr lang="en-US" b="1" dirty="0" smtClean="0">
                <a:latin typeface="Courier" pitchFamily="64" charset="0"/>
              </a:rPr>
              <a:t> &gt; item){</a:t>
            </a:r>
          </a:p>
          <a:p>
            <a:pPr marL="0" indent="0">
              <a:buNone/>
            </a:pPr>
            <a:r>
              <a:rPr lang="en-US" b="1" dirty="0">
                <a:latin typeface="Courier" pitchFamily="64" charset="0"/>
              </a:rPr>
              <a:t> </a:t>
            </a:r>
            <a:r>
              <a:rPr lang="en-US" b="1" dirty="0" smtClean="0">
                <a:latin typeface="Courier" pitchFamily="64" charset="0"/>
              </a:rPr>
              <a:t>      </a:t>
            </a:r>
            <a:r>
              <a:rPr lang="en-US" b="1" dirty="0" err="1" smtClean="0">
                <a:latin typeface="Courier" pitchFamily="64" charset="0"/>
              </a:rPr>
              <a:t>curr</a:t>
            </a:r>
            <a:r>
              <a:rPr lang="en-US" b="1" dirty="0" smtClean="0">
                <a:latin typeface="Courier" pitchFamily="64" charset="0"/>
              </a:rPr>
              <a:t>= new Node(</a:t>
            </a:r>
            <a:r>
              <a:rPr lang="en-US" b="1" dirty="0" err="1" smtClean="0">
                <a:latin typeface="Courier" pitchFamily="64" charset="0"/>
              </a:rPr>
              <a:t>item,curr</a:t>
            </a:r>
            <a:r>
              <a:rPr lang="en-US" b="1" dirty="0" smtClean="0">
                <a:latin typeface="Courier" pitchFamily="64" charset="0"/>
              </a:rPr>
              <a:t>);  </a:t>
            </a:r>
            <a:r>
              <a:rPr lang="en-US" b="1" dirty="0" smtClean="0">
                <a:solidFill>
                  <a:srgbClr val="00B050"/>
                </a:solidFill>
                <a:latin typeface="Courier" pitchFamily="64" charset="0"/>
              </a:rPr>
              <a:t>//study this</a:t>
            </a:r>
          </a:p>
          <a:p>
            <a:pPr marL="0" indent="0">
              <a:buNone/>
            </a:pPr>
            <a:r>
              <a:rPr lang="en-US" b="1" dirty="0">
                <a:latin typeface="Courier" pitchFamily="64" charset="0"/>
              </a:rPr>
              <a:t> </a:t>
            </a:r>
            <a:r>
              <a:rPr lang="en-US" b="1" dirty="0" smtClean="0">
                <a:latin typeface="Courier" pitchFamily="64" charset="0"/>
              </a:rPr>
              <a:t>  else</a:t>
            </a:r>
          </a:p>
          <a:p>
            <a:pPr marL="0" indent="0">
              <a:buNone/>
            </a:pPr>
            <a:r>
              <a:rPr lang="en-US" b="1" dirty="0">
                <a:latin typeface="Courier" pitchFamily="64" charset="0"/>
              </a:rPr>
              <a:t> </a:t>
            </a:r>
            <a:r>
              <a:rPr lang="en-US" b="1" dirty="0" smtClean="0">
                <a:latin typeface="Courier" pitchFamily="64" charset="0"/>
              </a:rPr>
              <a:t>      insert(</a:t>
            </a:r>
            <a:r>
              <a:rPr lang="en-US" b="1" dirty="0" err="1" smtClean="0">
                <a:latin typeface="Courier" pitchFamily="64" charset="0"/>
              </a:rPr>
              <a:t>curr</a:t>
            </a:r>
            <a:r>
              <a:rPr lang="en-US" b="1" dirty="0" smtClean="0">
                <a:latin typeface="Courier" pitchFamily="64" charset="0"/>
              </a:rPr>
              <a:t>-&gt;next, item) :  </a:t>
            </a:r>
            <a:r>
              <a:rPr lang="en-US" b="1" dirty="0" smtClean="0">
                <a:solidFill>
                  <a:srgbClr val="00B050"/>
                </a:solidFill>
                <a:latin typeface="Courier" pitchFamily="64" charset="0"/>
              </a:rPr>
              <a:t>//(line R7)</a:t>
            </a:r>
          </a:p>
          <a:p>
            <a:pPr marL="0" indent="0">
              <a:buNone/>
            </a:pPr>
            <a:r>
              <a:rPr lang="en-US" b="1" dirty="0">
                <a:latin typeface="Courier" pitchFamily="64" charset="0"/>
              </a:rPr>
              <a:t>}</a:t>
            </a:r>
            <a:endParaRPr lang="en-US" b="1" dirty="0" smtClean="0">
              <a:latin typeface="Courier" pitchFamily="64" charset="0"/>
            </a:endParaRPr>
          </a:p>
          <a:p>
            <a:pPr marL="0" indent="0">
              <a:buNone/>
            </a:pPr>
            <a:r>
              <a:rPr lang="en-US" b="1" dirty="0" smtClean="0">
                <a:latin typeface="Courier" pitchFamily="64" charset="0"/>
              </a:rPr>
              <a:t>Confidence crisis:  Does the previous pointer really get pointed to the new node?  Let’s trace it on paper.  But we need the base case first.  You can’t trace something that isn’t written.</a:t>
            </a:r>
          </a:p>
          <a:p>
            <a:pPr marL="0" indent="0">
              <a:buNone/>
            </a:pPr>
            <a:r>
              <a:rPr lang="en-US" b="1" dirty="0" smtClean="0">
                <a:latin typeface="Courier" pitchFamily="64" charset="0"/>
              </a:rPr>
              <a:t>   </a:t>
            </a:r>
          </a:p>
          <a:p>
            <a:pPr marL="0" indent="0">
              <a:buNone/>
            </a:pPr>
            <a:endParaRPr lang="en-US" b="1" dirty="0" smtClean="0">
              <a:latin typeface="Courier" pitchFamily="64" charset="0"/>
            </a:endParaRPr>
          </a:p>
        </p:txBody>
      </p:sp>
    </p:spTree>
    <p:extLst>
      <p:ext uri="{BB962C8B-B14F-4D97-AF65-F5344CB8AC3E}">
        <p14:creationId xmlns:p14="http://schemas.microsoft.com/office/powerpoint/2010/main" val="1808051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05800" cy="914400"/>
          </a:xfrm>
        </p:spPr>
        <p:txBody>
          <a:bodyPr>
            <a:normAutofit/>
          </a:bodyPr>
          <a:lstStyle/>
          <a:p>
            <a:r>
              <a:rPr lang="en-US" dirty="0" smtClean="0"/>
              <a:t>Try it!</a:t>
            </a:r>
            <a:endParaRPr lang="en-US" dirty="0"/>
          </a:p>
        </p:txBody>
      </p:sp>
      <p:sp>
        <p:nvSpPr>
          <p:cNvPr id="3" name="Content Placeholder 2"/>
          <p:cNvSpPr>
            <a:spLocks noGrp="1"/>
          </p:cNvSpPr>
          <p:nvPr>
            <p:ph idx="1"/>
          </p:nvPr>
        </p:nvSpPr>
        <p:spPr>
          <a:xfrm>
            <a:off x="304800" y="1371600"/>
            <a:ext cx="8382000" cy="4754563"/>
          </a:xfrm>
        </p:spPr>
        <p:txBody>
          <a:bodyPr>
            <a:normAutofit fontScale="92500" lnSpcReduction="10000"/>
          </a:bodyPr>
          <a:lstStyle/>
          <a:p>
            <a:pPr marL="0" indent="0">
              <a:buNone/>
            </a:pPr>
            <a:r>
              <a:rPr lang="en-US" dirty="0" smtClean="0">
                <a:solidFill>
                  <a:srgbClr val="00B050"/>
                </a:solidFill>
              </a:rPr>
              <a:t>5. Make </a:t>
            </a:r>
            <a:r>
              <a:rPr lang="en-US" dirty="0">
                <a:solidFill>
                  <a:srgbClr val="00B050"/>
                </a:solidFill>
              </a:rPr>
              <a:t>sure you take care of the base case stopping the recursion</a:t>
            </a:r>
            <a:r>
              <a:rPr lang="en-US" dirty="0" smtClean="0">
                <a:solidFill>
                  <a:srgbClr val="00B050"/>
                </a:solidFill>
              </a:rPr>
              <a:t>. </a:t>
            </a:r>
            <a:r>
              <a:rPr lang="en-US" dirty="0">
                <a:solidFill>
                  <a:srgbClr val="00B050"/>
                </a:solidFill>
              </a:rPr>
              <a:t>I like to take care of this last as it is easier to pinpoint the ending conditions after the general case has been written</a:t>
            </a:r>
            <a:r>
              <a:rPr lang="en-US" dirty="0"/>
              <a:t>. </a:t>
            </a:r>
            <a:r>
              <a:rPr lang="en-US" dirty="0" smtClean="0">
                <a:solidFill>
                  <a:srgbClr val="00B050"/>
                </a:solidFill>
              </a:rPr>
              <a:t> </a:t>
            </a:r>
          </a:p>
          <a:p>
            <a:pPr marL="0" indent="0">
              <a:buNone/>
            </a:pPr>
            <a:endParaRPr lang="en-US" dirty="0">
              <a:solidFill>
                <a:srgbClr val="00B050"/>
              </a:solidFill>
            </a:endParaRPr>
          </a:p>
          <a:p>
            <a:pPr marL="0" indent="0">
              <a:buNone/>
            </a:pPr>
            <a:r>
              <a:rPr lang="en-US" dirty="0" smtClean="0"/>
              <a:t>What is the base case for our code?  When do you stop executing?  Notice our “nervous” approach (never following a null pointer) served us well as a base case.  If the list was empty (or we fell off the list), we already have that covered.</a:t>
            </a:r>
            <a:endParaRPr lang="en-US" dirty="0">
              <a:solidFill>
                <a:srgbClr val="00B050"/>
              </a:solidFill>
            </a:endParaRPr>
          </a:p>
        </p:txBody>
      </p:sp>
    </p:spTree>
    <p:extLst>
      <p:ext uri="{BB962C8B-B14F-4D97-AF65-F5344CB8AC3E}">
        <p14:creationId xmlns:p14="http://schemas.microsoft.com/office/powerpoint/2010/main" val="2382694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Now go ahead and trace it</a:t>
            </a:r>
            <a:endParaRPr lang="en-US" dirty="0"/>
          </a:p>
        </p:txBody>
      </p:sp>
      <p:sp>
        <p:nvSpPr>
          <p:cNvPr id="3" name="Content Placeholder 2"/>
          <p:cNvSpPr>
            <a:spLocks noGrp="1"/>
          </p:cNvSpPr>
          <p:nvPr>
            <p:ph idx="1"/>
          </p:nvPr>
        </p:nvSpPr>
        <p:spPr/>
        <p:txBody>
          <a:bodyPr/>
          <a:lstStyle/>
          <a:p>
            <a:pPr marL="0" lvl="0" indent="0">
              <a:buNone/>
            </a:pPr>
            <a:r>
              <a:rPr lang="en-US" dirty="0" smtClean="0">
                <a:solidFill>
                  <a:srgbClr val="00B050"/>
                </a:solidFill>
              </a:rPr>
              <a:t>6. Once </a:t>
            </a:r>
            <a:r>
              <a:rPr lang="en-US" dirty="0">
                <a:solidFill>
                  <a:srgbClr val="00B050"/>
                </a:solidFill>
              </a:rPr>
              <a:t>the routine is written, go ahead and follow the recursion, if you wish. </a:t>
            </a:r>
            <a:endParaRPr lang="en-US" dirty="0" smtClean="0">
              <a:solidFill>
                <a:srgbClr val="00B050"/>
              </a:solidFill>
            </a:endParaRPr>
          </a:p>
          <a:p>
            <a:pPr marL="0" lvl="0" indent="0">
              <a:buNone/>
            </a:pPr>
            <a:r>
              <a:rPr lang="en-US" dirty="0" smtClean="0">
                <a:solidFill>
                  <a:srgbClr val="00B050"/>
                </a:solidFill>
              </a:rPr>
              <a:t>How does recursion work?</a:t>
            </a:r>
          </a:p>
          <a:p>
            <a:pPr marL="0" lvl="0" indent="0">
              <a:buNone/>
            </a:pPr>
            <a:r>
              <a:rPr lang="en-US" dirty="0" smtClean="0">
                <a:solidFill>
                  <a:srgbClr val="00B050"/>
                </a:solidFill>
              </a:rPr>
              <a:t>What has to be stored as I enter each call?</a:t>
            </a:r>
          </a:p>
          <a:p>
            <a:pPr marL="0" lvl="0" indent="0">
              <a:buNone/>
            </a:pPr>
            <a:r>
              <a:rPr lang="en-US" dirty="0" smtClean="0">
                <a:solidFill>
                  <a:srgbClr val="00B050"/>
                </a:solidFill>
              </a:rPr>
              <a:t>Let’s look at insert(listData,11);</a:t>
            </a:r>
            <a:endParaRPr lang="en-US" dirty="0">
              <a:solidFill>
                <a:srgbClr val="00B050"/>
              </a:solidFill>
            </a:endParaRPr>
          </a:p>
        </p:txBody>
      </p:sp>
    </p:spTree>
    <p:extLst>
      <p:ext uri="{BB962C8B-B14F-4D97-AF65-F5344CB8AC3E}">
        <p14:creationId xmlns:p14="http://schemas.microsoft.com/office/powerpoint/2010/main" val="4059146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Run time stack.  Items in red are not actually stored.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6077556"/>
              </p:ext>
            </p:extLst>
          </p:nvPr>
        </p:nvGraphicFramePr>
        <p:xfrm>
          <a:off x="1219200" y="1752600"/>
          <a:ext cx="4648200" cy="1977231"/>
        </p:xfrm>
        <a:graphic>
          <a:graphicData uri="http://schemas.openxmlformats.org/drawingml/2006/table">
            <a:tbl>
              <a:tblPr>
                <a:tableStyleId>{5C22544A-7EE6-4342-B048-85BDC9FD1C3A}</a:tableStyleId>
              </a:tblPr>
              <a:tblGrid>
                <a:gridCol w="1246073"/>
                <a:gridCol w="1154123"/>
                <a:gridCol w="963883"/>
                <a:gridCol w="1284121"/>
              </a:tblGrid>
              <a:tr h="1577181">
                <a:tc>
                  <a:txBody>
                    <a:bodyPr/>
                    <a:lstStyle/>
                    <a:p>
                      <a:pPr algn="ctr" fontAlgn="ctr"/>
                      <a:r>
                        <a:rPr lang="en-US" sz="1100" u="none" strike="noStrike" dirty="0">
                          <a:effectLst/>
                        </a:rPr>
                        <a:t> </a:t>
                      </a:r>
                      <a:r>
                        <a:rPr lang="en-US" sz="1100" u="none" strike="noStrike" dirty="0" err="1" smtClean="0">
                          <a:effectLst/>
                        </a:rPr>
                        <a:t>curr</a:t>
                      </a:r>
                      <a:endParaRPr lang="en-US" sz="1100" b="0" i="0" u="none" strike="noStrike" dirty="0">
                        <a:solidFill>
                          <a:srgbClr val="000000"/>
                        </a:solidFill>
                        <a:effectLst/>
                        <a:latin typeface="Calibri"/>
                      </a:endParaRPr>
                    </a:p>
                  </a:txBody>
                  <a:tcPr marL="9525" marR="9525" marT="9525" marB="0" anchor="ctr"/>
                </a:tc>
                <a:tc>
                  <a:txBody>
                    <a:bodyPr/>
                    <a:lstStyle/>
                    <a:p>
                      <a:pPr algn="ctr" fontAlgn="ctr"/>
                      <a:r>
                        <a:rPr lang="en-US" sz="1100" u="none" strike="noStrike">
                          <a:effectLst/>
                        </a:rPr>
                        <a:t>item</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returnAddr</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dirty="0">
                          <a:solidFill>
                            <a:srgbClr val="FF0000"/>
                          </a:solidFill>
                          <a:effectLst/>
                        </a:rPr>
                        <a:t>Value in the current node</a:t>
                      </a:r>
                      <a:endParaRPr lang="en-US" sz="1100" b="0" i="0" u="none" strike="noStrike" dirty="0">
                        <a:solidFill>
                          <a:srgbClr val="FF0000"/>
                        </a:solidFill>
                        <a:effectLst/>
                        <a:latin typeface="Calibri"/>
                      </a:endParaRPr>
                    </a:p>
                  </a:txBody>
                  <a:tcPr marL="9525" marR="9525" marT="9525" marB="0" anchor="ctr"/>
                </a:tc>
              </a:tr>
              <a:tr h="400050">
                <a:tc>
                  <a:txBody>
                    <a:bodyPr/>
                    <a:lstStyle/>
                    <a:p>
                      <a:pPr algn="ctr" fontAlgn="ctr"/>
                      <a:r>
                        <a:rPr lang="en-US" sz="1100" u="none" strike="noStrike">
                          <a:effectLst/>
                        </a:rPr>
                        <a:t>10</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Main</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dirty="0">
                          <a:solidFill>
                            <a:srgbClr val="FF0000"/>
                          </a:solidFill>
                          <a:effectLst/>
                        </a:rPr>
                        <a:t>7</a:t>
                      </a:r>
                      <a:endParaRPr lang="en-US" sz="1100" b="0" i="0" u="none" strike="noStrike" dirty="0">
                        <a:solidFill>
                          <a:srgbClr val="FF0000"/>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3852875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you see how the link from the node containing 9 gets set?</a:t>
            </a:r>
          </a:p>
        </p:txBody>
      </p:sp>
      <p:pic>
        <p:nvPicPr>
          <p:cNvPr id="4" name="Content Placeholder 3" descr="E:\Plus45hPP\Chapter 7\00257_AIT 07.15.jpg"/>
          <p:cNvPicPr>
            <a:picLocks noGrp="1" noChangeAspect="1" noChangeArrowheads="1"/>
          </p:cNvPicPr>
          <p:nvPr>
            <p:ph idx="1"/>
          </p:nvPr>
        </p:nvPicPr>
        <p:blipFill>
          <a:blip r:embed="rId2"/>
          <a:srcRect/>
          <a:stretch>
            <a:fillRect/>
          </a:stretch>
        </p:blipFill>
        <p:spPr bwMode="auto">
          <a:xfrm>
            <a:off x="609600" y="2057400"/>
            <a:ext cx="6828267" cy="903573"/>
          </a:xfrm>
          <a:prstGeom prst="rect">
            <a:avLst/>
          </a:prstGeom>
          <a:noFill/>
        </p:spPr>
      </p:pic>
      <p:pic>
        <p:nvPicPr>
          <p:cNvPr id="5" name="Picture 4" descr="E:\Plus45hPP\Chapter 7\00257_AIT 07.20.jpg"/>
          <p:cNvPicPr>
            <a:picLocks noChangeAspect="1" noChangeArrowheads="1"/>
          </p:cNvPicPr>
          <p:nvPr/>
        </p:nvPicPr>
        <p:blipFill>
          <a:blip r:embed="rId3"/>
          <a:srcRect/>
          <a:stretch>
            <a:fillRect/>
          </a:stretch>
        </p:blipFill>
        <p:spPr bwMode="auto">
          <a:xfrm>
            <a:off x="1007268" y="3451225"/>
            <a:ext cx="6062663" cy="1806575"/>
          </a:xfrm>
          <a:prstGeom prst="rect">
            <a:avLst/>
          </a:prstGeom>
          <a:noFill/>
        </p:spPr>
      </p:pic>
      <p:cxnSp>
        <p:nvCxnSpPr>
          <p:cNvPr id="7" name="Straight Arrow Connector 6"/>
          <p:cNvCxnSpPr/>
          <p:nvPr/>
        </p:nvCxnSpPr>
        <p:spPr>
          <a:xfrm flipV="1">
            <a:off x="4572000" y="4169755"/>
            <a:ext cx="838200" cy="7620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29000" y="4354512"/>
            <a:ext cx="381000" cy="544513"/>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67200" y="3276600"/>
            <a:ext cx="914400" cy="8931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345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5786365"/>
              </p:ext>
            </p:extLst>
          </p:nvPr>
        </p:nvGraphicFramePr>
        <p:xfrm>
          <a:off x="533400" y="1828800"/>
          <a:ext cx="4648200" cy="1200150"/>
        </p:xfrm>
        <a:graphic>
          <a:graphicData uri="http://schemas.openxmlformats.org/drawingml/2006/table">
            <a:tbl>
              <a:tblPr>
                <a:tableStyleId>{5C22544A-7EE6-4342-B048-85BDC9FD1C3A}</a:tableStyleId>
              </a:tblPr>
              <a:tblGrid>
                <a:gridCol w="1246073"/>
                <a:gridCol w="1154123"/>
                <a:gridCol w="963883"/>
                <a:gridCol w="1284121"/>
              </a:tblGrid>
              <a:tr h="400050">
                <a:tc>
                  <a:txBody>
                    <a:bodyPr/>
                    <a:lstStyle/>
                    <a:p>
                      <a:pPr algn="ctr" fontAlgn="ctr"/>
                      <a:r>
                        <a:rPr lang="en-US" sz="1100" u="none" strike="noStrike" dirty="0">
                          <a:effectLst/>
                        </a:rPr>
                        <a:t> </a:t>
                      </a:r>
                      <a:r>
                        <a:rPr lang="en-US" sz="1100" u="none" strike="noStrike" dirty="0" err="1" smtClean="0">
                          <a:effectLst/>
                        </a:rPr>
                        <a:t>curr</a:t>
                      </a:r>
                      <a:endParaRPr lang="en-US" sz="1100" b="0" i="0" u="none" strike="noStrike" dirty="0">
                        <a:solidFill>
                          <a:srgbClr val="000000"/>
                        </a:solidFill>
                        <a:effectLst/>
                        <a:latin typeface="Calibri"/>
                      </a:endParaRPr>
                    </a:p>
                  </a:txBody>
                  <a:tcPr marL="9525" marR="9525" marT="9525" marB="0" anchor="ctr"/>
                </a:tc>
                <a:tc>
                  <a:txBody>
                    <a:bodyPr/>
                    <a:lstStyle/>
                    <a:p>
                      <a:pPr algn="ctr" fontAlgn="ctr"/>
                      <a:r>
                        <a:rPr lang="en-US" sz="1100" u="none" strike="noStrike">
                          <a:effectLst/>
                        </a:rPr>
                        <a:t>item</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returnAddr</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Value in the current node</a:t>
                      </a:r>
                      <a:endParaRPr lang="en-US" sz="1100" b="0" i="0" u="none" strike="noStrike">
                        <a:solidFill>
                          <a:srgbClr val="FF0000"/>
                        </a:solidFill>
                        <a:effectLst/>
                        <a:latin typeface="Calibri"/>
                      </a:endParaRPr>
                    </a:p>
                  </a:txBody>
                  <a:tcPr marL="9525" marR="9525" marT="9525" marB="0" anchor="ctr"/>
                </a:tc>
              </a:tr>
              <a:tr h="400050">
                <a:tc>
                  <a:txBody>
                    <a:bodyPr/>
                    <a:lstStyle/>
                    <a:p>
                      <a:pPr algn="ctr" fontAlgn="ctr"/>
                      <a:r>
                        <a:rPr lang="en-US" sz="1100" u="none" strike="noStrike">
                          <a:effectLst/>
                        </a:rPr>
                        <a:t>14</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R7</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9</a:t>
                      </a:r>
                      <a:endParaRPr lang="en-US" sz="1100" b="0" i="0" u="none" strike="noStrike">
                        <a:solidFill>
                          <a:srgbClr val="FF0000"/>
                        </a:solidFill>
                        <a:effectLst/>
                        <a:latin typeface="Calibri"/>
                      </a:endParaRPr>
                    </a:p>
                  </a:txBody>
                  <a:tcPr marL="9525" marR="9525" marT="9525" marB="0" anchor="ctr"/>
                </a:tc>
              </a:tr>
              <a:tr h="400050">
                <a:tc>
                  <a:txBody>
                    <a:bodyPr/>
                    <a:lstStyle/>
                    <a:p>
                      <a:pPr algn="ctr" fontAlgn="ctr"/>
                      <a:r>
                        <a:rPr lang="en-US" sz="1100" u="none" strike="noStrike">
                          <a:effectLst/>
                        </a:rPr>
                        <a:t>10</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Main</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dirty="0">
                          <a:effectLst/>
                        </a:rPr>
                        <a:t>7</a:t>
                      </a:r>
                      <a:endParaRPr lang="en-US" sz="1100" b="0" i="0" u="none" strike="noStrike" dirty="0">
                        <a:solidFill>
                          <a:srgbClr val="FF0000"/>
                        </a:solidFill>
                        <a:effectLst/>
                        <a:latin typeface="Calibri"/>
                      </a:endParaRPr>
                    </a:p>
                  </a:txBody>
                  <a:tcPr marL="9525" marR="9525" marT="9525" marB="0" anchor="ctr"/>
                </a:tc>
              </a:tr>
            </a:tbl>
          </a:graphicData>
        </a:graphic>
      </p:graphicFrame>
      <p:sp>
        <p:nvSpPr>
          <p:cNvPr id="5" name="Rectangle 4"/>
          <p:cNvSpPr/>
          <p:nvPr/>
        </p:nvSpPr>
        <p:spPr>
          <a:xfrm>
            <a:off x="2895600" y="3581400"/>
            <a:ext cx="4572000" cy="2585323"/>
          </a:xfrm>
          <a:prstGeom prst="rect">
            <a:avLst/>
          </a:prstGeom>
        </p:spPr>
        <p:txBody>
          <a:bodyPr>
            <a:spAutoFit/>
          </a:bodyPr>
          <a:lstStyle/>
          <a:p>
            <a:r>
              <a:rPr lang="en-US" b="1" dirty="0">
                <a:latin typeface="Courier" pitchFamily="64" charset="0"/>
              </a:rPr>
              <a:t>void insert(</a:t>
            </a:r>
            <a:r>
              <a:rPr lang="en-US" b="1" dirty="0" err="1">
                <a:latin typeface="Courier" pitchFamily="64" charset="0"/>
              </a:rPr>
              <a:t>NodeType</a:t>
            </a:r>
            <a:r>
              <a:rPr lang="en-US" b="1" dirty="0">
                <a:latin typeface="Courier" pitchFamily="64" charset="0"/>
              </a:rPr>
              <a:t>*</a:t>
            </a:r>
            <a:r>
              <a:rPr lang="en-US" b="1" dirty="0">
                <a:solidFill>
                  <a:srgbClr val="FF0000"/>
                </a:solidFill>
                <a:latin typeface="Courier" pitchFamily="64" charset="0"/>
              </a:rPr>
              <a:t>&amp;</a:t>
            </a:r>
            <a:r>
              <a:rPr lang="en-US" b="1" dirty="0">
                <a:latin typeface="Courier" pitchFamily="64" charset="0"/>
              </a:rPr>
              <a:t> </a:t>
            </a:r>
            <a:r>
              <a:rPr lang="en-US" b="1" dirty="0" err="1" smtClean="0">
                <a:latin typeface="Courier" pitchFamily="64" charset="0"/>
              </a:rPr>
              <a:t>curr</a:t>
            </a:r>
            <a:r>
              <a:rPr lang="en-US" b="1" dirty="0" smtClean="0">
                <a:latin typeface="Courier" pitchFamily="64" charset="0"/>
              </a:rPr>
              <a:t>, </a:t>
            </a:r>
            <a:r>
              <a:rPr lang="en-US" b="1" dirty="0" err="1">
                <a:latin typeface="Courier" pitchFamily="64" charset="0"/>
              </a:rPr>
              <a:t>ItemType</a:t>
            </a:r>
            <a:r>
              <a:rPr lang="en-US" b="1" dirty="0">
                <a:latin typeface="Courier" pitchFamily="64" charset="0"/>
              </a:rPr>
              <a:t> item)</a:t>
            </a:r>
          </a:p>
          <a:p>
            <a:r>
              <a:rPr lang="en-US" b="1" dirty="0">
                <a:latin typeface="Courier" pitchFamily="64" charset="0"/>
              </a:rPr>
              <a:t>    if </a:t>
            </a:r>
            <a:r>
              <a:rPr lang="en-US" b="1" dirty="0" smtClean="0">
                <a:latin typeface="Courier" pitchFamily="64" charset="0"/>
              </a:rPr>
              <a:t>(</a:t>
            </a:r>
            <a:r>
              <a:rPr lang="en-US" b="1" dirty="0" err="1" smtClean="0">
                <a:latin typeface="Courier" pitchFamily="64" charset="0"/>
              </a:rPr>
              <a:t>curr</a:t>
            </a:r>
            <a:r>
              <a:rPr lang="en-US" b="1" dirty="0" smtClean="0">
                <a:latin typeface="Courier" pitchFamily="64" charset="0"/>
              </a:rPr>
              <a:t>==</a:t>
            </a:r>
            <a:r>
              <a:rPr lang="en-US" b="1" dirty="0">
                <a:latin typeface="Courier" pitchFamily="64" charset="0"/>
              </a:rPr>
              <a:t>NULL){</a:t>
            </a:r>
          </a:p>
          <a:p>
            <a:r>
              <a:rPr lang="en-US" b="1" dirty="0">
                <a:latin typeface="Courier" pitchFamily="64" charset="0"/>
              </a:rPr>
              <a:t>          </a:t>
            </a:r>
            <a:r>
              <a:rPr lang="en-US" b="1" dirty="0" err="1" smtClean="0">
                <a:latin typeface="Courier" pitchFamily="64" charset="0"/>
              </a:rPr>
              <a:t>curr</a:t>
            </a:r>
            <a:r>
              <a:rPr lang="en-US" b="1" dirty="0" smtClean="0">
                <a:latin typeface="Courier" pitchFamily="64" charset="0"/>
              </a:rPr>
              <a:t> </a:t>
            </a:r>
            <a:r>
              <a:rPr lang="en-US" b="1" dirty="0">
                <a:latin typeface="Courier" pitchFamily="64" charset="0"/>
              </a:rPr>
              <a:t>= new Node(item);</a:t>
            </a:r>
          </a:p>
          <a:p>
            <a:r>
              <a:rPr lang="en-US" b="1" dirty="0">
                <a:latin typeface="Courier" pitchFamily="64" charset="0"/>
              </a:rPr>
              <a:t>           return;}</a:t>
            </a:r>
          </a:p>
          <a:p>
            <a:r>
              <a:rPr lang="en-US" b="1" dirty="0">
                <a:latin typeface="Courier" pitchFamily="64" charset="0"/>
              </a:rPr>
              <a:t>    if </a:t>
            </a:r>
            <a:r>
              <a:rPr lang="en-US" b="1" dirty="0" smtClean="0">
                <a:latin typeface="Courier" pitchFamily="64" charset="0"/>
              </a:rPr>
              <a:t>(</a:t>
            </a:r>
            <a:r>
              <a:rPr lang="en-US" b="1" dirty="0" err="1" smtClean="0">
                <a:latin typeface="Courier" pitchFamily="64" charset="0"/>
              </a:rPr>
              <a:t>curr</a:t>
            </a:r>
            <a:r>
              <a:rPr lang="en-US" b="1" dirty="0" smtClean="0">
                <a:latin typeface="Courier" pitchFamily="64" charset="0"/>
              </a:rPr>
              <a:t>-</a:t>
            </a:r>
            <a:r>
              <a:rPr lang="en-US" b="1" dirty="0">
                <a:latin typeface="Courier" pitchFamily="64" charset="0"/>
              </a:rPr>
              <a:t>&gt;</a:t>
            </a:r>
            <a:r>
              <a:rPr lang="en-US" b="1" dirty="0" err="1">
                <a:latin typeface="Courier" pitchFamily="64" charset="0"/>
              </a:rPr>
              <a:t>val</a:t>
            </a:r>
            <a:r>
              <a:rPr lang="en-US" b="1" dirty="0">
                <a:latin typeface="Courier" pitchFamily="64" charset="0"/>
              </a:rPr>
              <a:t> &gt; item){</a:t>
            </a:r>
          </a:p>
          <a:p>
            <a:r>
              <a:rPr lang="en-US" b="1" dirty="0">
                <a:latin typeface="Courier" pitchFamily="64" charset="0"/>
              </a:rPr>
              <a:t>       </a:t>
            </a:r>
            <a:r>
              <a:rPr lang="en-US" b="1" dirty="0" err="1" smtClean="0">
                <a:latin typeface="Courier" pitchFamily="64" charset="0"/>
              </a:rPr>
              <a:t>curr</a:t>
            </a:r>
            <a:r>
              <a:rPr lang="en-US" b="1" dirty="0" smtClean="0">
                <a:latin typeface="Courier" pitchFamily="64" charset="0"/>
              </a:rPr>
              <a:t>= </a:t>
            </a:r>
            <a:r>
              <a:rPr lang="en-US" b="1" dirty="0">
                <a:latin typeface="Courier" pitchFamily="64" charset="0"/>
              </a:rPr>
              <a:t>new </a:t>
            </a:r>
            <a:r>
              <a:rPr lang="en-US" b="1" dirty="0" smtClean="0">
                <a:latin typeface="Courier" pitchFamily="64" charset="0"/>
              </a:rPr>
              <a:t>Node(</a:t>
            </a:r>
            <a:r>
              <a:rPr lang="en-US" b="1" dirty="0" err="1" smtClean="0">
                <a:latin typeface="Courier" pitchFamily="64" charset="0"/>
              </a:rPr>
              <a:t>item,curr</a:t>
            </a:r>
            <a:r>
              <a:rPr lang="en-US" b="1" dirty="0" smtClean="0">
                <a:latin typeface="Courier" pitchFamily="64" charset="0"/>
              </a:rPr>
              <a:t>);</a:t>
            </a:r>
            <a:endParaRPr lang="en-US" b="1" dirty="0">
              <a:latin typeface="Courier" pitchFamily="64" charset="0"/>
            </a:endParaRPr>
          </a:p>
          <a:p>
            <a:r>
              <a:rPr lang="en-US" b="1" dirty="0">
                <a:latin typeface="Courier" pitchFamily="64" charset="0"/>
              </a:rPr>
              <a:t>   else</a:t>
            </a:r>
          </a:p>
          <a:p>
            <a:r>
              <a:rPr lang="en-US" b="1" dirty="0">
                <a:latin typeface="Courier" pitchFamily="64" charset="0"/>
              </a:rPr>
              <a:t>       </a:t>
            </a:r>
            <a:r>
              <a:rPr lang="en-US" b="1" dirty="0" smtClean="0">
                <a:latin typeface="Courier" pitchFamily="64" charset="0"/>
              </a:rPr>
              <a:t>insert(</a:t>
            </a:r>
            <a:r>
              <a:rPr lang="en-US" b="1" dirty="0" err="1" smtClean="0">
                <a:latin typeface="Courier" pitchFamily="64" charset="0"/>
              </a:rPr>
              <a:t>curr</a:t>
            </a:r>
            <a:r>
              <a:rPr lang="en-US" b="1" dirty="0" smtClean="0">
                <a:latin typeface="Courier" pitchFamily="64" charset="0"/>
              </a:rPr>
              <a:t>-</a:t>
            </a:r>
            <a:r>
              <a:rPr lang="en-US" b="1" dirty="0">
                <a:latin typeface="Courier" pitchFamily="64" charset="0"/>
              </a:rPr>
              <a:t>&gt;next, item)   </a:t>
            </a:r>
            <a:r>
              <a:rPr lang="en-US" b="1" dirty="0">
                <a:solidFill>
                  <a:srgbClr val="00B050"/>
                </a:solidFill>
                <a:latin typeface="Courier" pitchFamily="64" charset="0"/>
              </a:rPr>
              <a:t>//(line R7)</a:t>
            </a:r>
          </a:p>
        </p:txBody>
      </p:sp>
    </p:spTree>
    <p:extLst>
      <p:ext uri="{BB962C8B-B14F-4D97-AF65-F5344CB8AC3E}">
        <p14:creationId xmlns:p14="http://schemas.microsoft.com/office/powerpoint/2010/main" val="457178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you see how the link from the node containing 9 gets set?</a:t>
            </a:r>
          </a:p>
        </p:txBody>
      </p:sp>
      <p:pic>
        <p:nvPicPr>
          <p:cNvPr id="4" name="Content Placeholder 3" descr="E:\Plus45hPP\Chapter 7\00257_AIT 07.15.jpg"/>
          <p:cNvPicPr>
            <a:picLocks noGrp="1" noChangeAspect="1" noChangeArrowheads="1"/>
          </p:cNvPicPr>
          <p:nvPr>
            <p:ph idx="1"/>
          </p:nvPr>
        </p:nvPicPr>
        <p:blipFill>
          <a:blip r:embed="rId2"/>
          <a:srcRect/>
          <a:stretch>
            <a:fillRect/>
          </a:stretch>
        </p:blipFill>
        <p:spPr bwMode="auto">
          <a:xfrm>
            <a:off x="609600" y="2057400"/>
            <a:ext cx="6828267" cy="903573"/>
          </a:xfrm>
          <a:prstGeom prst="rect">
            <a:avLst/>
          </a:prstGeom>
          <a:noFill/>
        </p:spPr>
      </p:pic>
      <p:pic>
        <p:nvPicPr>
          <p:cNvPr id="5" name="Picture 4" descr="E:\Plus45hPP\Chapter 7\00257_AIT 07.20.jpg"/>
          <p:cNvPicPr>
            <a:picLocks noChangeAspect="1" noChangeArrowheads="1"/>
          </p:cNvPicPr>
          <p:nvPr/>
        </p:nvPicPr>
        <p:blipFill>
          <a:blip r:embed="rId3"/>
          <a:srcRect/>
          <a:stretch>
            <a:fillRect/>
          </a:stretch>
        </p:blipFill>
        <p:spPr bwMode="auto">
          <a:xfrm>
            <a:off x="1007268" y="3451225"/>
            <a:ext cx="6062663" cy="1806575"/>
          </a:xfrm>
          <a:prstGeom prst="rect">
            <a:avLst/>
          </a:prstGeom>
          <a:noFill/>
        </p:spPr>
      </p:pic>
      <p:cxnSp>
        <p:nvCxnSpPr>
          <p:cNvPr id="7" name="Straight Arrow Connector 6"/>
          <p:cNvCxnSpPr/>
          <p:nvPr/>
        </p:nvCxnSpPr>
        <p:spPr>
          <a:xfrm flipV="1">
            <a:off x="4572000" y="4169755"/>
            <a:ext cx="838200" cy="7620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29000" y="4354512"/>
            <a:ext cx="381000" cy="544513"/>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67200" y="3276600"/>
            <a:ext cx="914400" cy="8931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821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2895600" y="3581400"/>
            <a:ext cx="4572000" cy="2585323"/>
          </a:xfrm>
          <a:prstGeom prst="rect">
            <a:avLst/>
          </a:prstGeom>
        </p:spPr>
        <p:txBody>
          <a:bodyPr>
            <a:spAutoFit/>
          </a:bodyPr>
          <a:lstStyle/>
          <a:p>
            <a:r>
              <a:rPr lang="en-US" b="1" dirty="0">
                <a:latin typeface="Courier" pitchFamily="64" charset="0"/>
              </a:rPr>
              <a:t>void insert(</a:t>
            </a:r>
            <a:r>
              <a:rPr lang="en-US" b="1" dirty="0" err="1">
                <a:latin typeface="Courier" pitchFamily="64" charset="0"/>
              </a:rPr>
              <a:t>NodeType</a:t>
            </a:r>
            <a:r>
              <a:rPr lang="en-US" b="1" dirty="0">
                <a:latin typeface="Courier" pitchFamily="64" charset="0"/>
              </a:rPr>
              <a:t>*</a:t>
            </a:r>
            <a:r>
              <a:rPr lang="en-US" b="1" dirty="0">
                <a:solidFill>
                  <a:srgbClr val="FF0000"/>
                </a:solidFill>
                <a:latin typeface="Courier" pitchFamily="64" charset="0"/>
              </a:rPr>
              <a:t>&amp;</a:t>
            </a:r>
            <a:r>
              <a:rPr lang="en-US" b="1" dirty="0">
                <a:latin typeface="Courier" pitchFamily="64" charset="0"/>
              </a:rPr>
              <a:t> </a:t>
            </a:r>
            <a:r>
              <a:rPr lang="en-US" b="1" dirty="0" err="1" smtClean="0">
                <a:latin typeface="Courier" pitchFamily="64" charset="0"/>
              </a:rPr>
              <a:t>curr</a:t>
            </a:r>
            <a:r>
              <a:rPr lang="en-US" b="1" dirty="0" smtClean="0">
                <a:latin typeface="Courier" pitchFamily="64" charset="0"/>
              </a:rPr>
              <a:t>, </a:t>
            </a:r>
            <a:r>
              <a:rPr lang="en-US" b="1" dirty="0" err="1">
                <a:latin typeface="Courier" pitchFamily="64" charset="0"/>
              </a:rPr>
              <a:t>ItemType</a:t>
            </a:r>
            <a:r>
              <a:rPr lang="en-US" b="1" dirty="0">
                <a:latin typeface="Courier" pitchFamily="64" charset="0"/>
              </a:rPr>
              <a:t> item)</a:t>
            </a:r>
          </a:p>
          <a:p>
            <a:r>
              <a:rPr lang="en-US" b="1" dirty="0">
                <a:latin typeface="Courier" pitchFamily="64" charset="0"/>
              </a:rPr>
              <a:t>    if </a:t>
            </a:r>
            <a:r>
              <a:rPr lang="en-US" b="1" dirty="0" smtClean="0">
                <a:latin typeface="Courier" pitchFamily="64" charset="0"/>
              </a:rPr>
              <a:t>(</a:t>
            </a:r>
            <a:r>
              <a:rPr lang="en-US" b="1" dirty="0" err="1" smtClean="0">
                <a:latin typeface="Courier" pitchFamily="64" charset="0"/>
              </a:rPr>
              <a:t>curr</a:t>
            </a:r>
            <a:r>
              <a:rPr lang="en-US" b="1" dirty="0" smtClean="0">
                <a:latin typeface="Courier" pitchFamily="64" charset="0"/>
              </a:rPr>
              <a:t>==</a:t>
            </a:r>
            <a:r>
              <a:rPr lang="en-US" b="1" dirty="0">
                <a:latin typeface="Courier" pitchFamily="64" charset="0"/>
              </a:rPr>
              <a:t>NULL){</a:t>
            </a:r>
          </a:p>
          <a:p>
            <a:r>
              <a:rPr lang="en-US" b="1" dirty="0">
                <a:latin typeface="Courier" pitchFamily="64" charset="0"/>
              </a:rPr>
              <a:t>          </a:t>
            </a:r>
            <a:r>
              <a:rPr lang="en-US" b="1" dirty="0" err="1" smtClean="0">
                <a:latin typeface="Courier" pitchFamily="64" charset="0"/>
              </a:rPr>
              <a:t>curr</a:t>
            </a:r>
            <a:r>
              <a:rPr lang="en-US" b="1" dirty="0" smtClean="0">
                <a:latin typeface="Courier" pitchFamily="64" charset="0"/>
              </a:rPr>
              <a:t> </a:t>
            </a:r>
            <a:r>
              <a:rPr lang="en-US" b="1" dirty="0">
                <a:latin typeface="Courier" pitchFamily="64" charset="0"/>
              </a:rPr>
              <a:t>= new Node(item);</a:t>
            </a:r>
          </a:p>
          <a:p>
            <a:r>
              <a:rPr lang="en-US" b="1" dirty="0">
                <a:latin typeface="Courier" pitchFamily="64" charset="0"/>
              </a:rPr>
              <a:t>           return;}</a:t>
            </a:r>
          </a:p>
          <a:p>
            <a:r>
              <a:rPr lang="en-US" b="1" dirty="0">
                <a:latin typeface="Courier" pitchFamily="64" charset="0"/>
              </a:rPr>
              <a:t>    if </a:t>
            </a:r>
            <a:r>
              <a:rPr lang="en-US" b="1" dirty="0" smtClean="0">
                <a:latin typeface="Courier" pitchFamily="64" charset="0"/>
              </a:rPr>
              <a:t>(</a:t>
            </a:r>
            <a:r>
              <a:rPr lang="en-US" b="1" dirty="0" err="1" smtClean="0">
                <a:latin typeface="Courier" pitchFamily="64" charset="0"/>
              </a:rPr>
              <a:t>curr</a:t>
            </a:r>
            <a:r>
              <a:rPr lang="en-US" b="1" dirty="0" smtClean="0">
                <a:latin typeface="Courier" pitchFamily="64" charset="0"/>
              </a:rPr>
              <a:t>-</a:t>
            </a:r>
            <a:r>
              <a:rPr lang="en-US" b="1" dirty="0">
                <a:latin typeface="Courier" pitchFamily="64" charset="0"/>
              </a:rPr>
              <a:t>&gt;</a:t>
            </a:r>
            <a:r>
              <a:rPr lang="en-US" b="1" dirty="0" err="1">
                <a:latin typeface="Courier" pitchFamily="64" charset="0"/>
              </a:rPr>
              <a:t>val</a:t>
            </a:r>
            <a:r>
              <a:rPr lang="en-US" b="1" dirty="0">
                <a:latin typeface="Courier" pitchFamily="64" charset="0"/>
              </a:rPr>
              <a:t> &gt; item){</a:t>
            </a:r>
          </a:p>
          <a:p>
            <a:r>
              <a:rPr lang="en-US" b="1" dirty="0">
                <a:latin typeface="Courier" pitchFamily="64" charset="0"/>
              </a:rPr>
              <a:t>       </a:t>
            </a:r>
            <a:r>
              <a:rPr lang="en-US" b="1" dirty="0" err="1" smtClean="0">
                <a:latin typeface="Courier" pitchFamily="64" charset="0"/>
              </a:rPr>
              <a:t>curr</a:t>
            </a:r>
            <a:r>
              <a:rPr lang="en-US" b="1" dirty="0" smtClean="0">
                <a:latin typeface="Courier" pitchFamily="64" charset="0"/>
              </a:rPr>
              <a:t>= </a:t>
            </a:r>
            <a:r>
              <a:rPr lang="en-US" b="1" dirty="0">
                <a:latin typeface="Courier" pitchFamily="64" charset="0"/>
              </a:rPr>
              <a:t>new </a:t>
            </a:r>
            <a:r>
              <a:rPr lang="en-US" b="1" dirty="0" smtClean="0">
                <a:latin typeface="Courier" pitchFamily="64" charset="0"/>
              </a:rPr>
              <a:t>Node(</a:t>
            </a:r>
            <a:r>
              <a:rPr lang="en-US" b="1" dirty="0" err="1" smtClean="0">
                <a:latin typeface="Courier" pitchFamily="64" charset="0"/>
              </a:rPr>
              <a:t>item,curr</a:t>
            </a:r>
            <a:r>
              <a:rPr lang="en-US" b="1" dirty="0" smtClean="0">
                <a:latin typeface="Courier" pitchFamily="64" charset="0"/>
              </a:rPr>
              <a:t>);</a:t>
            </a:r>
            <a:endParaRPr lang="en-US" b="1" dirty="0">
              <a:latin typeface="Courier" pitchFamily="64" charset="0"/>
            </a:endParaRPr>
          </a:p>
          <a:p>
            <a:r>
              <a:rPr lang="en-US" b="1" dirty="0">
                <a:latin typeface="Courier" pitchFamily="64" charset="0"/>
              </a:rPr>
              <a:t>   else</a:t>
            </a:r>
          </a:p>
          <a:p>
            <a:r>
              <a:rPr lang="en-US" b="1" dirty="0">
                <a:latin typeface="Courier" pitchFamily="64" charset="0"/>
              </a:rPr>
              <a:t>       </a:t>
            </a:r>
            <a:r>
              <a:rPr lang="en-US" b="1" dirty="0" smtClean="0">
                <a:latin typeface="Courier" pitchFamily="64" charset="0"/>
              </a:rPr>
              <a:t>insert(</a:t>
            </a:r>
            <a:r>
              <a:rPr lang="en-US" b="1" dirty="0" err="1" smtClean="0">
                <a:latin typeface="Courier" pitchFamily="64" charset="0"/>
              </a:rPr>
              <a:t>curr</a:t>
            </a:r>
            <a:r>
              <a:rPr lang="en-US" b="1" dirty="0" smtClean="0">
                <a:latin typeface="Courier" pitchFamily="64" charset="0"/>
              </a:rPr>
              <a:t>-</a:t>
            </a:r>
            <a:r>
              <a:rPr lang="en-US" b="1" dirty="0">
                <a:latin typeface="Courier" pitchFamily="64" charset="0"/>
              </a:rPr>
              <a:t>&gt;next, item)   </a:t>
            </a:r>
            <a:r>
              <a:rPr lang="en-US" b="1" dirty="0">
                <a:solidFill>
                  <a:srgbClr val="00B050"/>
                </a:solidFill>
                <a:latin typeface="Courier" pitchFamily="64" charset="0"/>
              </a:rPr>
              <a:t>//(line R7)</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92599435"/>
              </p:ext>
            </p:extLst>
          </p:nvPr>
        </p:nvGraphicFramePr>
        <p:xfrm>
          <a:off x="685800" y="1600200"/>
          <a:ext cx="4648200" cy="1600200"/>
        </p:xfrm>
        <a:graphic>
          <a:graphicData uri="http://schemas.openxmlformats.org/drawingml/2006/table">
            <a:tbl>
              <a:tblPr>
                <a:tableStyleId>{5C22544A-7EE6-4342-B048-85BDC9FD1C3A}</a:tableStyleId>
              </a:tblPr>
              <a:tblGrid>
                <a:gridCol w="1246073"/>
                <a:gridCol w="1154123"/>
                <a:gridCol w="963883"/>
                <a:gridCol w="1284121"/>
              </a:tblGrid>
              <a:tr h="400050">
                <a:tc>
                  <a:txBody>
                    <a:bodyPr/>
                    <a:lstStyle/>
                    <a:p>
                      <a:pPr algn="ctr" fontAlgn="ctr"/>
                      <a:r>
                        <a:rPr lang="en-US" sz="1100" u="none" strike="noStrike" dirty="0">
                          <a:effectLst/>
                        </a:rPr>
                        <a:t> </a:t>
                      </a:r>
                      <a:r>
                        <a:rPr lang="en-US" sz="1100" u="none" strike="noStrike" dirty="0" err="1" smtClean="0">
                          <a:effectLst/>
                        </a:rPr>
                        <a:t>curr</a:t>
                      </a:r>
                      <a:endParaRPr lang="en-US" sz="1100" b="0" i="0" u="none" strike="noStrike" dirty="0">
                        <a:solidFill>
                          <a:srgbClr val="000000"/>
                        </a:solidFill>
                        <a:effectLst/>
                        <a:latin typeface="Calibri"/>
                      </a:endParaRPr>
                    </a:p>
                  </a:txBody>
                  <a:tcPr marL="9525" marR="9525" marT="9525" marB="0" anchor="ctr"/>
                </a:tc>
                <a:tc>
                  <a:txBody>
                    <a:bodyPr/>
                    <a:lstStyle/>
                    <a:p>
                      <a:pPr algn="ctr" fontAlgn="ctr"/>
                      <a:r>
                        <a:rPr lang="en-US" sz="1100" u="none" strike="noStrike">
                          <a:effectLst/>
                        </a:rPr>
                        <a:t>item</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returnAddr</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FF0000"/>
                        </a:solidFill>
                        <a:effectLst/>
                        <a:latin typeface="Calibri"/>
                      </a:endParaRPr>
                    </a:p>
                  </a:txBody>
                  <a:tcPr marL="9525" marR="9525" marT="9525" marB="0" anchor="ctr"/>
                </a:tc>
              </a:tr>
              <a:tr h="400050">
                <a:tc>
                  <a:txBody>
                    <a:bodyPr/>
                    <a:lstStyle/>
                    <a:p>
                      <a:pPr algn="ctr" fontAlgn="ctr"/>
                      <a:r>
                        <a:rPr lang="en-US" sz="1100" u="none" strike="noStrike">
                          <a:effectLst/>
                        </a:rPr>
                        <a:t>18</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R7</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13</a:t>
                      </a:r>
                      <a:endParaRPr lang="en-US" sz="1100" b="0" i="0" u="none" strike="noStrike">
                        <a:solidFill>
                          <a:srgbClr val="FF0000"/>
                        </a:solidFill>
                        <a:effectLst/>
                        <a:latin typeface="Calibri"/>
                      </a:endParaRPr>
                    </a:p>
                  </a:txBody>
                  <a:tcPr marL="9525" marR="9525" marT="9525" marB="0" anchor="ctr"/>
                </a:tc>
              </a:tr>
              <a:tr h="400050">
                <a:tc>
                  <a:txBody>
                    <a:bodyPr/>
                    <a:lstStyle/>
                    <a:p>
                      <a:pPr algn="ctr" fontAlgn="ctr"/>
                      <a:r>
                        <a:rPr lang="en-US" sz="1100" u="none" strike="noStrike">
                          <a:effectLst/>
                        </a:rPr>
                        <a:t>14</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R7</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9</a:t>
                      </a:r>
                      <a:endParaRPr lang="en-US" sz="1100" b="0" i="0" u="none" strike="noStrike">
                        <a:solidFill>
                          <a:srgbClr val="FF0000"/>
                        </a:solidFill>
                        <a:effectLst/>
                        <a:latin typeface="Calibri"/>
                      </a:endParaRPr>
                    </a:p>
                  </a:txBody>
                  <a:tcPr marL="9525" marR="9525" marT="9525" marB="0" anchor="ctr"/>
                </a:tc>
              </a:tr>
              <a:tr h="400050">
                <a:tc>
                  <a:txBody>
                    <a:bodyPr/>
                    <a:lstStyle/>
                    <a:p>
                      <a:pPr algn="ctr" fontAlgn="ctr"/>
                      <a:r>
                        <a:rPr lang="en-US" sz="1100" u="none" strike="noStrike">
                          <a:effectLst/>
                        </a:rPr>
                        <a:t>10</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a:effectLst/>
                        </a:rPr>
                        <a:t>Main</a:t>
                      </a:r>
                      <a:endParaRPr lang="en-US" sz="1100" b="0" i="0" u="none" strike="noStrike">
                        <a:solidFill>
                          <a:srgbClr val="000000"/>
                        </a:solidFill>
                        <a:effectLst/>
                        <a:latin typeface="Calibri"/>
                      </a:endParaRPr>
                    </a:p>
                  </a:txBody>
                  <a:tcPr marL="9525" marR="9525" marT="9525" marB="0" anchor="ctr"/>
                </a:tc>
                <a:tc>
                  <a:txBody>
                    <a:bodyPr/>
                    <a:lstStyle/>
                    <a:p>
                      <a:pPr algn="ctr" fontAlgn="ctr"/>
                      <a:r>
                        <a:rPr lang="en-US" sz="1100" u="none" strike="noStrike" dirty="0">
                          <a:effectLst/>
                        </a:rPr>
                        <a:t>7</a:t>
                      </a:r>
                      <a:endParaRPr lang="en-US" sz="1100" b="0" i="0" u="none" strike="noStrike" dirty="0">
                        <a:solidFill>
                          <a:srgbClr val="FF0000"/>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40397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382000" cy="1249362"/>
          </a:xfrm>
        </p:spPr>
        <p:txBody>
          <a:bodyPr>
            <a:normAutofit fontScale="90000"/>
          </a:bodyPr>
          <a:lstStyle/>
          <a:p>
            <a:r>
              <a:rPr lang="en-US" b="1" dirty="0" smtClean="0"/>
              <a:t>Allan Technique</a:t>
            </a:r>
            <a:br>
              <a:rPr lang="en-US" b="1" dirty="0" smtClean="0"/>
            </a:br>
            <a:r>
              <a:rPr lang="en-US" b="1" dirty="0" smtClean="0"/>
              <a:t>Programming </a:t>
            </a:r>
            <a:r>
              <a:rPr lang="en-US" b="1" dirty="0"/>
              <a:t>Recursively </a:t>
            </a:r>
            <a:r>
              <a:rPr lang="en-US" dirty="0"/>
              <a:t/>
            </a:r>
            <a:br>
              <a:rPr lang="en-US" dirty="0"/>
            </a:br>
            <a:endParaRPr lang="en-US" dirty="0"/>
          </a:p>
        </p:txBody>
      </p:sp>
      <p:sp>
        <p:nvSpPr>
          <p:cNvPr id="5" name="Content Placeholder 4"/>
          <p:cNvSpPr>
            <a:spLocks noGrp="1"/>
          </p:cNvSpPr>
          <p:nvPr>
            <p:ph idx="1"/>
          </p:nvPr>
        </p:nvSpPr>
        <p:spPr>
          <a:xfrm>
            <a:off x="152400" y="1219200"/>
            <a:ext cx="8534400" cy="5486400"/>
          </a:xfrm>
        </p:spPr>
        <p:txBody>
          <a:bodyPr>
            <a:normAutofit fontScale="55000" lnSpcReduction="20000"/>
          </a:bodyPr>
          <a:lstStyle/>
          <a:p>
            <a:pPr marL="514350" lvl="0" indent="-514350">
              <a:buFont typeface="+mj-lt"/>
              <a:buAutoNum type="arabicPeriod"/>
            </a:pPr>
            <a:r>
              <a:rPr lang="en-US" sz="3300" dirty="0"/>
              <a:t>Decide that the problem needs a recursive solution. </a:t>
            </a:r>
            <a:endParaRPr lang="en-US" sz="3300" dirty="0" smtClean="0"/>
          </a:p>
          <a:p>
            <a:pPr marL="514350" lvl="0" indent="-514350">
              <a:buFont typeface="+mj-lt"/>
              <a:buAutoNum type="arabicPeriod"/>
            </a:pPr>
            <a:r>
              <a:rPr lang="en-US" sz="3300" dirty="0" smtClean="0"/>
              <a:t>Decide </a:t>
            </a:r>
            <a:r>
              <a:rPr lang="en-US" sz="3300" dirty="0"/>
              <a:t>specifically what the procedure will do. What are its inputs and what are its outputs. In a sentence, what does it accomplish?</a:t>
            </a:r>
          </a:p>
          <a:p>
            <a:pPr marL="514350" lvl="0" indent="-514350">
              <a:buFont typeface="+mj-lt"/>
              <a:buAutoNum type="arabicPeriod"/>
            </a:pPr>
            <a:r>
              <a:rPr lang="en-US" sz="3300" dirty="0"/>
              <a:t>Restate the problem recursively. Look for instances of the problem you defined in step 2. </a:t>
            </a:r>
            <a:endParaRPr lang="en-US" sz="3300" dirty="0" smtClean="0"/>
          </a:p>
          <a:p>
            <a:pPr marL="400050" lvl="1" indent="0">
              <a:buNone/>
            </a:pPr>
            <a:r>
              <a:rPr lang="en-US" sz="3300" dirty="0" smtClean="0"/>
              <a:t>If </a:t>
            </a:r>
            <a:r>
              <a:rPr lang="en-US" sz="3300" dirty="0"/>
              <a:t>the procedure returns a value, recursive calls to the function </a:t>
            </a:r>
            <a:r>
              <a:rPr lang="en-US" sz="3300" i="1" dirty="0"/>
              <a:t>must use</a:t>
            </a:r>
            <a:r>
              <a:rPr lang="en-US" sz="3300" dirty="0"/>
              <a:t> the returned values and </a:t>
            </a:r>
            <a:r>
              <a:rPr lang="en-US" sz="3300" i="1" dirty="0"/>
              <a:t>every</a:t>
            </a:r>
            <a:r>
              <a:rPr lang="en-US" sz="3300" dirty="0"/>
              <a:t> path through the function must return a value. </a:t>
            </a:r>
          </a:p>
          <a:p>
            <a:pPr marL="514350" lvl="0" indent="-514350">
              <a:buFont typeface="+mj-lt"/>
              <a:buAutoNum type="arabicPeriod"/>
            </a:pPr>
            <a:r>
              <a:rPr lang="en-US" sz="3300" dirty="0"/>
              <a:t>Write the procedure using instances of itself. Only worry about a single call of the routine. This is similar to proof by induction. You only solve for one case, but all other cases take care of themselves. </a:t>
            </a:r>
          </a:p>
          <a:p>
            <a:pPr marL="400050" lvl="1" indent="0">
              <a:buNone/>
            </a:pPr>
            <a:r>
              <a:rPr lang="en-US" sz="3300" i="1" dirty="0">
                <a:solidFill>
                  <a:srgbClr val="FF0000"/>
                </a:solidFill>
              </a:rPr>
              <a:t>Do not</a:t>
            </a:r>
            <a:r>
              <a:rPr lang="en-US" sz="3300" dirty="0">
                <a:solidFill>
                  <a:srgbClr val="FF0000"/>
                </a:solidFill>
              </a:rPr>
              <a:t> be tempted to follow the recursion. </a:t>
            </a:r>
            <a:r>
              <a:rPr lang="en-US" sz="3300" dirty="0"/>
              <a:t>Use the routines having the faith that they will work. </a:t>
            </a:r>
            <a:r>
              <a:rPr lang="en-US" sz="3300" dirty="0" smtClean="0"/>
              <a:t>If </a:t>
            </a:r>
            <a:r>
              <a:rPr lang="en-US" sz="3300" dirty="0"/>
              <a:t>you try to follow the recursion while you are writing the procedure, you will become hopelessly lost. How can you follow the recursion when the recursive routine is not finished yet? </a:t>
            </a:r>
            <a:endParaRPr lang="en-US" sz="3300" dirty="0" smtClean="0"/>
          </a:p>
          <a:p>
            <a:pPr marL="400050" lvl="1" indent="0">
              <a:buNone/>
            </a:pPr>
            <a:endParaRPr lang="en-US" sz="3300" dirty="0"/>
          </a:p>
          <a:p>
            <a:pPr marL="514350" lvl="0" indent="-514350">
              <a:buFont typeface="+mj-lt"/>
              <a:buAutoNum type="arabicPeriod"/>
            </a:pPr>
            <a:r>
              <a:rPr lang="en-US" sz="3300" dirty="0"/>
              <a:t>Make sure you take care of the base case stopping the recursion. I like to take care of this last as it is easier to pinpoint the ending conditions after the general case has been written. Some personalities may not be able to delay this decision, but you will find coding is faster if you are able to delay it. It is like delaying the condition on a loop. In all but the simplest of loops, it is easier to write the termination condition </a:t>
            </a:r>
            <a:r>
              <a:rPr lang="en-US" sz="3300" i="1" dirty="0"/>
              <a:t>after</a:t>
            </a:r>
            <a:r>
              <a:rPr lang="en-US" sz="3300" dirty="0"/>
              <a:t> the loop body is written. </a:t>
            </a:r>
          </a:p>
          <a:p>
            <a:pPr marL="514350" lvl="0" indent="-514350">
              <a:buFont typeface="+mj-lt"/>
              <a:buAutoNum type="arabicPeriod"/>
            </a:pPr>
            <a:r>
              <a:rPr lang="en-US" sz="3300" dirty="0" smtClean="0"/>
              <a:t>Once </a:t>
            </a:r>
            <a:r>
              <a:rPr lang="en-US" sz="3300" dirty="0"/>
              <a:t>the routine is written, go ahead and follow the recursion, if you wish. </a:t>
            </a:r>
          </a:p>
          <a:p>
            <a:endParaRPr lang="en-US" dirty="0"/>
          </a:p>
        </p:txBody>
      </p:sp>
    </p:spTree>
    <p:extLst>
      <p:ext uri="{BB962C8B-B14F-4D97-AF65-F5344CB8AC3E}">
        <p14:creationId xmlns:p14="http://schemas.microsoft.com/office/powerpoint/2010/main" val="3652878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 sure to consider the special cases</a:t>
            </a:r>
            <a:endParaRPr lang="en-US" dirty="0"/>
          </a:p>
        </p:txBody>
      </p:sp>
      <p:sp>
        <p:nvSpPr>
          <p:cNvPr id="3" name="Content Placeholder 2"/>
          <p:cNvSpPr>
            <a:spLocks noGrp="1"/>
          </p:cNvSpPr>
          <p:nvPr>
            <p:ph idx="1"/>
          </p:nvPr>
        </p:nvSpPr>
        <p:spPr/>
        <p:txBody>
          <a:bodyPr/>
          <a:lstStyle/>
          <a:p>
            <a:r>
              <a:rPr lang="en-US" dirty="0" smtClean="0"/>
              <a:t>Insert before first node</a:t>
            </a:r>
          </a:p>
          <a:p>
            <a:r>
              <a:rPr lang="en-US" dirty="0" smtClean="0"/>
              <a:t>Insert into empty list</a:t>
            </a:r>
          </a:p>
          <a:p>
            <a:r>
              <a:rPr lang="en-US" dirty="0" smtClean="0"/>
              <a:t>Insert at end of list.</a:t>
            </a:r>
          </a:p>
          <a:p>
            <a:pPr marL="0" indent="0">
              <a:buNone/>
            </a:pPr>
            <a:r>
              <a:rPr lang="en-US" dirty="0" smtClean="0">
                <a:solidFill>
                  <a:srgbClr val="00B050"/>
                </a:solidFill>
              </a:rPr>
              <a:t>Did we get them all covered?</a:t>
            </a:r>
            <a:endParaRPr lang="en-US" dirty="0">
              <a:solidFill>
                <a:srgbClr val="00B050"/>
              </a:solidFill>
            </a:endParaRPr>
          </a:p>
        </p:txBody>
      </p:sp>
    </p:spTree>
    <p:extLst>
      <p:ext uri="{BB962C8B-B14F-4D97-AF65-F5344CB8AC3E}">
        <p14:creationId xmlns:p14="http://schemas.microsoft.com/office/powerpoint/2010/main" val="72214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a:t>
            </a:r>
            <a:endParaRPr lang="en-US" dirty="0"/>
          </a:p>
        </p:txBody>
      </p:sp>
      <p:sp>
        <p:nvSpPr>
          <p:cNvPr id="3" name="Content Placeholder 2"/>
          <p:cNvSpPr>
            <a:spLocks noGrp="1"/>
          </p:cNvSpPr>
          <p:nvPr>
            <p:ph idx="1"/>
          </p:nvPr>
        </p:nvSpPr>
        <p:spPr>
          <a:xfrm>
            <a:off x="381000" y="1143000"/>
            <a:ext cx="8305800" cy="4983163"/>
          </a:xfrm>
        </p:spPr>
        <p:txBody>
          <a:bodyPr>
            <a:normAutofit/>
          </a:bodyPr>
          <a:lstStyle/>
          <a:p>
            <a:pPr lvl="0"/>
            <a:r>
              <a:rPr lang="en-US" dirty="0" smtClean="0"/>
              <a:t>Problem: </a:t>
            </a:r>
            <a:r>
              <a:rPr lang="en-US" dirty="0"/>
              <a:t>Write a recursive method </a:t>
            </a:r>
            <a:r>
              <a:rPr lang="en-US" dirty="0" smtClean="0"/>
              <a:t>that inserts an item into an </a:t>
            </a:r>
            <a:r>
              <a:rPr lang="en-US" dirty="0" smtClean="0">
                <a:solidFill>
                  <a:srgbClr val="FF0000"/>
                </a:solidFill>
              </a:rPr>
              <a:t>ordered </a:t>
            </a:r>
            <a:r>
              <a:rPr lang="en-US" dirty="0" smtClean="0"/>
              <a:t>linked list. </a:t>
            </a:r>
            <a:endParaRPr lang="en-US" dirty="0"/>
          </a:p>
          <a:p>
            <a:pPr marL="0" lvl="0" indent="0">
              <a:buNone/>
            </a:pPr>
            <a:r>
              <a:rPr lang="en-US" dirty="0" smtClean="0">
                <a:solidFill>
                  <a:srgbClr val="00B050"/>
                </a:solidFill>
              </a:rPr>
              <a:t>1. Decide that the problem needs a recursive solution. </a:t>
            </a:r>
          </a:p>
          <a:p>
            <a:pPr lvl="0"/>
            <a:r>
              <a:rPr lang="en-US" dirty="0" smtClean="0"/>
              <a:t>Well, actually it doesn’t cry out to be done recursively, we want a simple problem that shows the steps of recursion – so we’ll do it recursively.  </a:t>
            </a:r>
          </a:p>
          <a:p>
            <a:endParaRPr lang="en-US" dirty="0" smtClean="0"/>
          </a:p>
          <a:p>
            <a:endParaRPr lang="en-US" dirty="0"/>
          </a:p>
          <a:p>
            <a:endParaRPr lang="en-US" dirty="0"/>
          </a:p>
        </p:txBody>
      </p:sp>
    </p:spTree>
    <p:extLst>
      <p:ext uri="{BB962C8B-B14F-4D97-AF65-F5344CB8AC3E}">
        <p14:creationId xmlns:p14="http://schemas.microsoft.com/office/powerpoint/2010/main" val="323507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a:buNone/>
            </a:pPr>
            <a:r>
              <a:rPr lang="en-US" dirty="0" smtClean="0">
                <a:solidFill>
                  <a:srgbClr val="00B050"/>
                </a:solidFill>
              </a:rPr>
              <a:t>2. Decide </a:t>
            </a:r>
            <a:r>
              <a:rPr lang="en-US" dirty="0">
                <a:solidFill>
                  <a:srgbClr val="00B050"/>
                </a:solidFill>
              </a:rPr>
              <a:t>specifically what the procedure will do. What are its inputs and what are its outputs. In a sentence, what does it accomplish?</a:t>
            </a:r>
          </a:p>
          <a:p>
            <a:endParaRPr lang="en-US" dirty="0" smtClean="0"/>
          </a:p>
          <a:p>
            <a:pPr marL="0" indent="0">
              <a:buNone/>
            </a:pPr>
            <a:r>
              <a:rPr lang="en-US" sz="2800" b="1" dirty="0">
                <a:latin typeface="Courier" pitchFamily="64" charset="0"/>
              </a:rPr>
              <a:t>void </a:t>
            </a:r>
            <a:r>
              <a:rPr lang="en-US" sz="2800" b="1" dirty="0" smtClean="0">
                <a:latin typeface="Courier" pitchFamily="64" charset="0"/>
              </a:rPr>
              <a:t>Insert(Node* </a:t>
            </a:r>
            <a:r>
              <a:rPr lang="en-US" sz="2800" b="1" dirty="0" err="1" smtClean="0">
                <a:latin typeface="Courier" pitchFamily="64" charset="0"/>
              </a:rPr>
              <a:t>curr</a:t>
            </a:r>
            <a:r>
              <a:rPr lang="en-US" sz="2800" b="1" dirty="0" smtClean="0">
                <a:latin typeface="Courier" pitchFamily="64" charset="0"/>
              </a:rPr>
              <a:t>, </a:t>
            </a:r>
            <a:r>
              <a:rPr lang="en-US" sz="2800" b="1" dirty="0" err="1" smtClean="0">
                <a:latin typeface="Courier" pitchFamily="64" charset="0"/>
              </a:rPr>
              <a:t>int</a:t>
            </a:r>
            <a:r>
              <a:rPr lang="en-US" sz="2800" b="1" dirty="0" smtClean="0">
                <a:latin typeface="Courier" pitchFamily="64" charset="0"/>
              </a:rPr>
              <a:t> </a:t>
            </a:r>
            <a:r>
              <a:rPr lang="en-US" sz="2800" b="1" dirty="0">
                <a:latin typeface="Courier" pitchFamily="64" charset="0"/>
              </a:rPr>
              <a:t>item)</a:t>
            </a:r>
          </a:p>
          <a:p>
            <a:endParaRPr lang="en-US" dirty="0"/>
          </a:p>
        </p:txBody>
      </p:sp>
    </p:spTree>
    <p:extLst>
      <p:ext uri="{BB962C8B-B14F-4D97-AF65-F5344CB8AC3E}">
        <p14:creationId xmlns:p14="http://schemas.microsoft.com/office/powerpoint/2010/main" val="1240423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solidFill>
                  <a:srgbClr val="00B050"/>
                </a:solidFill>
              </a:rPr>
              <a:t>3. Restate </a:t>
            </a:r>
            <a:r>
              <a:rPr lang="en-US" dirty="0">
                <a:solidFill>
                  <a:srgbClr val="00B050"/>
                </a:solidFill>
              </a:rPr>
              <a:t>the problem recursively. Look for instances of the problem you defined in step 2</a:t>
            </a:r>
            <a:r>
              <a:rPr lang="en-US" dirty="0" smtClean="0">
                <a:solidFill>
                  <a:srgbClr val="00B050"/>
                </a:solidFill>
              </a:rPr>
              <a:t>.</a:t>
            </a:r>
          </a:p>
          <a:p>
            <a:pPr marL="0" lvl="0" indent="0">
              <a:buNone/>
            </a:pPr>
            <a:endParaRPr lang="en-US" dirty="0">
              <a:solidFill>
                <a:srgbClr val="00B050"/>
              </a:solidFill>
            </a:endParaRPr>
          </a:p>
          <a:p>
            <a:pPr marL="0" lvl="0" indent="0">
              <a:buNone/>
            </a:pPr>
            <a:r>
              <a:rPr lang="en-US" dirty="0" smtClean="0"/>
              <a:t> Be sure to use “insert” in defining “insert”.  If you don’t, it isn’t recursive.</a:t>
            </a:r>
            <a:endParaRPr lang="en-US" dirty="0"/>
          </a:p>
          <a:p>
            <a:endParaRPr lang="en-US" dirty="0"/>
          </a:p>
        </p:txBody>
      </p:sp>
    </p:spTree>
    <p:extLst>
      <p:ext uri="{BB962C8B-B14F-4D97-AF65-F5344CB8AC3E}">
        <p14:creationId xmlns:p14="http://schemas.microsoft.com/office/powerpoint/2010/main" val="422155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 is helpful to draw yourself a picture</a:t>
            </a:r>
            <a:endParaRPr lang="en-US" dirty="0"/>
          </a:p>
        </p:txBody>
      </p:sp>
      <p:pic>
        <p:nvPicPr>
          <p:cNvPr id="4" name="Content Placeholder 3" descr="E:\Plus45hPP\Chapter 7\00257_AIT 07.15.jpg"/>
          <p:cNvPicPr>
            <a:picLocks noGrp="1" noChangeAspect="1" noChangeArrowheads="1"/>
          </p:cNvPicPr>
          <p:nvPr>
            <p:ph idx="1"/>
          </p:nvPr>
        </p:nvPicPr>
        <p:blipFill>
          <a:blip r:embed="rId2"/>
          <a:srcRect/>
          <a:stretch>
            <a:fillRect/>
          </a:stretch>
        </p:blipFill>
        <p:spPr bwMode="auto">
          <a:xfrm>
            <a:off x="609600" y="2057400"/>
            <a:ext cx="6828267" cy="903573"/>
          </a:xfrm>
          <a:prstGeom prst="rect">
            <a:avLst/>
          </a:prstGeom>
          <a:noFill/>
        </p:spPr>
      </p:pic>
      <p:pic>
        <p:nvPicPr>
          <p:cNvPr id="5" name="Picture 4" descr="E:\Plus45hPP\Chapter 7\00257_AIT 07.20.jpg"/>
          <p:cNvPicPr>
            <a:picLocks noChangeAspect="1" noChangeArrowheads="1"/>
          </p:cNvPicPr>
          <p:nvPr/>
        </p:nvPicPr>
        <p:blipFill>
          <a:blip r:embed="rId3"/>
          <a:srcRect/>
          <a:stretch>
            <a:fillRect/>
          </a:stretch>
        </p:blipFill>
        <p:spPr bwMode="auto">
          <a:xfrm>
            <a:off x="1007268" y="3451225"/>
            <a:ext cx="6062663" cy="1806575"/>
          </a:xfrm>
          <a:prstGeom prst="rect">
            <a:avLst/>
          </a:prstGeom>
          <a:noFill/>
        </p:spPr>
      </p:pic>
      <p:cxnSp>
        <p:nvCxnSpPr>
          <p:cNvPr id="7" name="Straight Arrow Connector 6"/>
          <p:cNvCxnSpPr/>
          <p:nvPr/>
        </p:nvCxnSpPr>
        <p:spPr>
          <a:xfrm flipV="1">
            <a:off x="4572000" y="4169755"/>
            <a:ext cx="838200" cy="7620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29000" y="4354512"/>
            <a:ext cx="381000" cy="544513"/>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67200" y="3276600"/>
            <a:ext cx="914400" cy="8931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479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might say:  If the item is less than what you are looking at, place the item here.  Otherwise, insert the item in the rest of the list.</a:t>
            </a:r>
          </a:p>
          <a:p>
            <a:r>
              <a:rPr lang="en-US" dirty="0" smtClean="0"/>
              <a:t>Notice how I used “insert” to solve insert.</a:t>
            </a:r>
            <a:endParaRPr lang="en-US" dirty="0"/>
          </a:p>
        </p:txBody>
      </p:sp>
    </p:spTree>
    <p:extLst>
      <p:ext uri="{BB962C8B-B14F-4D97-AF65-F5344CB8AC3E}">
        <p14:creationId xmlns:p14="http://schemas.microsoft.com/office/powerpoint/2010/main" val="1142443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792162"/>
          </a:xfrm>
        </p:spPr>
        <p:txBody>
          <a:bodyPr/>
          <a:lstStyle/>
          <a:p>
            <a:r>
              <a:rPr lang="en-US" dirty="0" smtClean="0"/>
              <a:t>Try it!</a:t>
            </a:r>
            <a:endParaRPr lang="en-US" dirty="0"/>
          </a:p>
        </p:txBody>
      </p:sp>
      <p:sp>
        <p:nvSpPr>
          <p:cNvPr id="3" name="Content Placeholder 2"/>
          <p:cNvSpPr>
            <a:spLocks noGrp="1"/>
          </p:cNvSpPr>
          <p:nvPr>
            <p:ph idx="1"/>
          </p:nvPr>
        </p:nvSpPr>
        <p:spPr>
          <a:xfrm>
            <a:off x="381000" y="1066800"/>
            <a:ext cx="8305800" cy="5059363"/>
          </a:xfrm>
        </p:spPr>
        <p:txBody>
          <a:bodyPr/>
          <a:lstStyle/>
          <a:p>
            <a:pPr marL="0" lvl="0" indent="0">
              <a:buNone/>
            </a:pPr>
            <a:r>
              <a:rPr lang="en-US" dirty="0" smtClean="0">
                <a:solidFill>
                  <a:srgbClr val="00B050"/>
                </a:solidFill>
              </a:rPr>
              <a:t>4. Write </a:t>
            </a:r>
            <a:r>
              <a:rPr lang="en-US" dirty="0">
                <a:solidFill>
                  <a:srgbClr val="00B050"/>
                </a:solidFill>
              </a:rPr>
              <a:t>the procedure using instances of itself. Only worry about a single call of the routine. This is similar to proof by induction. You only solve for one case, but all other cases take care of themselves. </a:t>
            </a:r>
          </a:p>
          <a:p>
            <a:endParaRPr lang="en-US" dirty="0"/>
          </a:p>
        </p:txBody>
      </p:sp>
    </p:spTree>
    <p:extLst>
      <p:ext uri="{BB962C8B-B14F-4D97-AF65-F5344CB8AC3E}">
        <p14:creationId xmlns:p14="http://schemas.microsoft.com/office/powerpoint/2010/main" val="1907698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start…</a:t>
            </a:r>
            <a:endParaRPr lang="en-US" dirty="0"/>
          </a:p>
        </p:txBody>
      </p:sp>
      <p:sp>
        <p:nvSpPr>
          <p:cNvPr id="3" name="Content Placeholder 2"/>
          <p:cNvSpPr>
            <a:spLocks noGrp="1"/>
          </p:cNvSpPr>
          <p:nvPr>
            <p:ph idx="1"/>
          </p:nvPr>
        </p:nvSpPr>
        <p:spPr>
          <a:xfrm>
            <a:off x="76200" y="1600200"/>
            <a:ext cx="8610600" cy="4525963"/>
          </a:xfrm>
        </p:spPr>
        <p:txBody>
          <a:bodyPr>
            <a:normAutofit/>
          </a:bodyPr>
          <a:lstStyle/>
          <a:p>
            <a:pPr marL="0" indent="0">
              <a:buNone/>
            </a:pPr>
            <a:r>
              <a:rPr lang="en-US" b="1" dirty="0">
                <a:latin typeface="Courier" pitchFamily="64" charset="0"/>
              </a:rPr>
              <a:t>void </a:t>
            </a:r>
            <a:r>
              <a:rPr lang="en-US" b="1" dirty="0" smtClean="0">
                <a:latin typeface="Courier" pitchFamily="64" charset="0"/>
              </a:rPr>
              <a:t>Insert(Node* </a:t>
            </a:r>
            <a:r>
              <a:rPr lang="en-US" b="1" dirty="0" err="1" smtClean="0">
                <a:latin typeface="Courier" pitchFamily="64" charset="0"/>
              </a:rPr>
              <a:t>curr</a:t>
            </a:r>
            <a:r>
              <a:rPr lang="en-US" b="1" dirty="0" smtClean="0">
                <a:latin typeface="Courier" pitchFamily="64" charset="0"/>
              </a:rPr>
              <a:t>, </a:t>
            </a:r>
            <a:r>
              <a:rPr lang="en-US" b="1" dirty="0" err="1" smtClean="0">
                <a:latin typeface="Courier" pitchFamily="64" charset="0"/>
              </a:rPr>
              <a:t>int</a:t>
            </a:r>
            <a:r>
              <a:rPr lang="en-US" b="1" dirty="0" smtClean="0">
                <a:latin typeface="Courier" pitchFamily="64" charset="0"/>
              </a:rPr>
              <a:t> </a:t>
            </a:r>
            <a:r>
              <a:rPr lang="en-US" b="1" dirty="0">
                <a:latin typeface="Courier" pitchFamily="64" charset="0"/>
              </a:rPr>
              <a:t>item</a:t>
            </a:r>
            <a:r>
              <a:rPr lang="en-US" b="1" dirty="0" smtClean="0">
                <a:latin typeface="Courier" pitchFamily="64" charset="0"/>
              </a:rPr>
              <a:t>)</a:t>
            </a:r>
          </a:p>
          <a:p>
            <a:pPr marL="0" indent="0">
              <a:buNone/>
            </a:pPr>
            <a:r>
              <a:rPr lang="en-US" b="1" dirty="0">
                <a:latin typeface="Courier" pitchFamily="64" charset="0"/>
              </a:rPr>
              <a:t> </a:t>
            </a:r>
            <a:r>
              <a:rPr lang="en-US" b="1" dirty="0" smtClean="0">
                <a:latin typeface="Courier" pitchFamily="64" charset="0"/>
              </a:rPr>
              <a:t>   if (</a:t>
            </a:r>
            <a:r>
              <a:rPr lang="en-US" b="1" dirty="0" err="1" smtClean="0">
                <a:latin typeface="Courier" pitchFamily="64" charset="0"/>
              </a:rPr>
              <a:t>curr</a:t>
            </a:r>
            <a:r>
              <a:rPr lang="en-US" b="1" dirty="0" smtClean="0">
                <a:latin typeface="Courier" pitchFamily="64" charset="0"/>
              </a:rPr>
              <a:t>-&gt;</a:t>
            </a:r>
            <a:r>
              <a:rPr lang="en-US" b="1" dirty="0" err="1" smtClean="0">
                <a:latin typeface="Courier" pitchFamily="64" charset="0"/>
              </a:rPr>
              <a:t>val</a:t>
            </a:r>
            <a:r>
              <a:rPr lang="en-US" b="1" dirty="0" smtClean="0">
                <a:latin typeface="Courier" pitchFamily="64" charset="0"/>
              </a:rPr>
              <a:t> &gt; item)</a:t>
            </a:r>
          </a:p>
          <a:p>
            <a:pPr marL="0" indent="0">
              <a:buNone/>
            </a:pPr>
            <a:r>
              <a:rPr lang="en-US" b="1" dirty="0">
                <a:latin typeface="Courier" pitchFamily="64" charset="0"/>
              </a:rPr>
              <a:t> </a:t>
            </a:r>
            <a:r>
              <a:rPr lang="en-US" b="1" dirty="0" smtClean="0">
                <a:latin typeface="Courier" pitchFamily="64" charset="0"/>
              </a:rPr>
              <a:t>          </a:t>
            </a:r>
            <a:r>
              <a:rPr lang="en-US" b="1" dirty="0" err="1" smtClean="0">
                <a:latin typeface="Courier" pitchFamily="64" charset="0"/>
              </a:rPr>
              <a:t>curr</a:t>
            </a:r>
            <a:r>
              <a:rPr lang="en-US" b="1" dirty="0" smtClean="0">
                <a:latin typeface="Courier" pitchFamily="64" charset="0"/>
              </a:rPr>
              <a:t>-&gt;next = </a:t>
            </a:r>
            <a:r>
              <a:rPr lang="en-US" b="1" dirty="0" err="1" smtClean="0">
                <a:latin typeface="Courier" pitchFamily="64" charset="0"/>
              </a:rPr>
              <a:t>curr</a:t>
            </a:r>
            <a:r>
              <a:rPr lang="en-US" b="1" dirty="0" smtClean="0">
                <a:latin typeface="Courier" pitchFamily="64" charset="0"/>
              </a:rPr>
              <a:t>;</a:t>
            </a:r>
            <a:endParaRPr lang="en-US" b="1" dirty="0">
              <a:latin typeface="Courier" pitchFamily="64" charset="0"/>
            </a:endParaRPr>
          </a:p>
          <a:p>
            <a:pPr marL="0" indent="0">
              <a:buNone/>
            </a:pPr>
            <a:r>
              <a:rPr lang="en-US" dirty="0" smtClean="0"/>
              <a:t> AHHH.  This makes me nervous.  What if </a:t>
            </a:r>
            <a:r>
              <a:rPr lang="en-US" dirty="0" err="1" smtClean="0"/>
              <a:t>curr</a:t>
            </a:r>
            <a:r>
              <a:rPr lang="en-US" dirty="0" smtClean="0"/>
              <a:t> is NULL?  You will die a painful death.  Protect yourself.</a:t>
            </a:r>
            <a:endParaRPr lang="en-US" dirty="0"/>
          </a:p>
        </p:txBody>
      </p:sp>
    </p:spTree>
    <p:extLst>
      <p:ext uri="{BB962C8B-B14F-4D97-AF65-F5344CB8AC3E}">
        <p14:creationId xmlns:p14="http://schemas.microsoft.com/office/powerpoint/2010/main" val="4231551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1173</Words>
  <Application>Microsoft Office PowerPoint</Application>
  <PresentationFormat>On-screen Show (4:3)</PresentationFormat>
  <Paragraphs>127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Let’s try it with a pointer example!</vt:lpstr>
      <vt:lpstr>Allan Technique Programming Recursively  </vt:lpstr>
      <vt:lpstr>Let’s try it</vt:lpstr>
      <vt:lpstr>PowerPoint Presentation</vt:lpstr>
      <vt:lpstr>Try it</vt:lpstr>
      <vt:lpstr>It is helpful to draw yourself a picture</vt:lpstr>
      <vt:lpstr>PowerPoint Presentation</vt:lpstr>
      <vt:lpstr>Try it!</vt:lpstr>
      <vt:lpstr>First start…</vt:lpstr>
      <vt:lpstr>Second try</vt:lpstr>
      <vt:lpstr>Third try</vt:lpstr>
      <vt:lpstr>Fourth try</vt:lpstr>
      <vt:lpstr>Try it!</vt:lpstr>
      <vt:lpstr>Now go ahead and trace it</vt:lpstr>
      <vt:lpstr>Run time stack.  Items in red are not actually stored.</vt:lpstr>
      <vt:lpstr>Can you see how the link from the node containing 9 gets set?</vt:lpstr>
      <vt:lpstr>PowerPoint Presentation</vt:lpstr>
      <vt:lpstr>Can you see how the link from the node containing 9 gets set?</vt:lpstr>
      <vt:lpstr>PowerPoint Presentation</vt:lpstr>
      <vt:lpstr>Be sure to consider the special cases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Allan Technique Programming Recursively</dc:title>
  <dc:creator>Vicki</dc:creator>
  <cp:lastModifiedBy>allanv</cp:lastModifiedBy>
  <cp:revision>15</cp:revision>
  <dcterms:created xsi:type="dcterms:W3CDTF">2011-09-07T20:43:02Z</dcterms:created>
  <dcterms:modified xsi:type="dcterms:W3CDTF">2014-09-12T21:13:31Z</dcterms:modified>
</cp:coreProperties>
</file>