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57" r:id="rId2"/>
  </p:sldMasterIdLst>
  <p:notesMasterIdLst>
    <p:notesMasterId r:id="rId9"/>
  </p:notesMasterIdLst>
  <p:handoutMasterIdLst>
    <p:handoutMasterId r:id="rId10"/>
  </p:handoutMasterIdLst>
  <p:sldIdLst>
    <p:sldId id="256" r:id="rId3"/>
    <p:sldId id="356" r:id="rId4"/>
    <p:sldId id="357" r:id="rId5"/>
    <p:sldId id="358" r:id="rId6"/>
    <p:sldId id="359" r:id="rId7"/>
    <p:sldId id="360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06" d="100"/>
          <a:sy n="106" d="100"/>
        </p:scale>
        <p:origin x="80" y="14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Arial" panose="020B0604020202020204" pitchFamily="34" charset="0"/>
              </a:defRPr>
            </a:lvl1pPr>
          </a:lstStyle>
          <a:p>
            <a:fld id="{18F5D5E4-9067-4083-92FA-11E9F4DAD323}" type="datetime1">
              <a:rPr lang="en-US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cs typeface="Arial" panose="020B0604020202020204" pitchFamily="34" charset="0"/>
              </a:defRPr>
            </a:lvl1pPr>
          </a:lstStyle>
          <a:p>
            <a:fld id="{62F785C6-0503-4BEB-9FD1-3D7CD0E145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8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F462B66A-C1FF-4074-85AA-47CE78208C8C}" type="datetime1">
              <a:rPr lang="en-US"/>
              <a:pPr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B35F5AA6-11BA-4554-8821-DB8F61DBA1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41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0044AC1-DD9A-43C0-8775-C4DC70732443}" type="slidenum">
              <a:rPr lang="en-GB" sz="1300">
                <a:latin typeface="Calibri" panose="020F0502020204030204" pitchFamily="34" charset="0"/>
              </a:rPr>
              <a:pPr eaLnBrk="1" hangingPunct="1"/>
              <a:t>1</a:t>
            </a:fld>
            <a:endParaRPr lang="en-GB" sz="1300">
              <a:latin typeface="Calibri" panose="020F0502020204030204" pitchFamily="34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8350" cy="4316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28600"/>
            <a:ext cx="1905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D0FB26-C7DC-4F62-A67C-9B2231E663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1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8C4620-D3C5-4646-B3B0-BB31CC5ECB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C93B33-2832-4759-88AD-6AF9F47BF9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57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12" y="1736912"/>
            <a:ext cx="7768647" cy="19176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5613" y="6245225"/>
            <a:ext cx="2130425" cy="473075"/>
          </a:xfrm>
          <a:prstGeom prst="rect">
            <a:avLst/>
          </a:prstGeom>
        </p:spPr>
        <p:txBody>
          <a:bodyPr lIns="82058" tIns="41029" rIns="82058" bIns="41029"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9988"/>
            <a:ext cx="2890838" cy="471487"/>
          </a:xfrm>
          <a:prstGeom prst="rect">
            <a:avLst/>
          </a:prstGeom>
        </p:spPr>
        <p:txBody>
          <a:bodyPr lIns="82058" tIns="41029" rIns="82058" bIns="41029"/>
          <a:lstStyle>
            <a:lvl1pPr>
              <a:defRPr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1613" y="6253163"/>
            <a:ext cx="2130425" cy="471487"/>
          </a:xfrm>
        </p:spPr>
        <p:txBody>
          <a:bodyPr/>
          <a:lstStyle>
            <a:lvl1pPr>
              <a:defRPr/>
            </a:lvl1pPr>
          </a:lstStyle>
          <a:p>
            <a:fld id="{AC5CEB31-3AD7-48BE-9C9E-AA9F2C1DF6F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451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28600"/>
            <a:ext cx="1905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titl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28600"/>
            <a:ext cx="1905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noFill/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0BB460-7162-4D07-BFD1-F35462A045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17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0D0D0D"/>
                </a:solidFill>
              </a:defRPr>
            </a:lvl1pPr>
            <a:lvl2pPr>
              <a:defRPr>
                <a:solidFill>
                  <a:srgbClr val="0D0D0D"/>
                </a:solidFill>
              </a:defRPr>
            </a:lvl2pPr>
            <a:lvl3pPr>
              <a:defRPr>
                <a:solidFill>
                  <a:srgbClr val="0D0D0D"/>
                </a:solidFill>
              </a:defRPr>
            </a:lvl3pPr>
            <a:lvl4pPr>
              <a:defRPr>
                <a:solidFill>
                  <a:srgbClr val="0D0D0D"/>
                </a:solidFill>
              </a:defRPr>
            </a:lvl4pPr>
            <a:lvl5pPr>
              <a:defRPr>
                <a:solidFill>
                  <a:srgbClr val="0D0D0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EBF6E6CA-5F94-415D-9620-046CACE8F2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8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784579-6F6C-403C-B257-3C8DA528F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2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1CE700-8B8E-49F8-BAFE-7A73B24186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04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98BE4D-5BC6-42A1-AD0A-87C897A3C7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91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49477F-3F5F-47C4-9A60-225A69995D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03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64C8B8-0253-4724-B396-C751D98104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33CCFF"/>
                </a:solidFill>
              </a:defRPr>
            </a:lvl1pPr>
            <a:lvl2pPr>
              <a:defRPr>
                <a:solidFill>
                  <a:srgbClr val="33CCFF"/>
                </a:solidFill>
              </a:defRPr>
            </a:lvl2pPr>
            <a:lvl3pPr>
              <a:defRPr>
                <a:solidFill>
                  <a:srgbClr val="33CCFF"/>
                </a:solidFill>
              </a:defRPr>
            </a:lvl3pPr>
            <a:lvl4pPr>
              <a:defRPr>
                <a:solidFill>
                  <a:srgbClr val="33CCFF"/>
                </a:solidFill>
              </a:defRPr>
            </a:lvl4pPr>
            <a:lvl5pPr>
              <a:defRPr>
                <a:solidFill>
                  <a:srgbClr val="33CC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52830885-825F-44ED-B6AA-36267FD329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8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FF916B-4564-4D21-9BA9-F312057C27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29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712A5-8801-4619-98D5-5388E37A2A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71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595648-9A50-4801-9BE0-B436EC70CD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5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BAFE55-B71A-4E59-BD0F-344B42C2E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1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AE52D-2AA0-4775-9320-7E114AEEF0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1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EBEB64-DF66-4652-BDEA-FF9616250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1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36607D-2C71-4BA5-BA9F-9FE3369AF9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6A4852-4B3E-4361-8B93-361A2158A6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DD28C1-925E-412B-9F3F-D137F696E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7F8758-7A50-4DF5-9A7F-9F1087F48C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D514E8-1FDC-40AF-84B6-2AB2DB9F01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464A95F7-DC3F-4AC9-8DA1-2071A034EE1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9" name="Picture 6" descr="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25"/>
            <a:ext cx="952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5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C000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§"/>
        <a:defRPr sz="3200" kern="1200">
          <a:solidFill>
            <a:srgbClr val="4FD1FF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Font typeface="Wingdings" panose="05000000000000000000" pitchFamily="2" charset="2"/>
        <a:buChar char="§"/>
        <a:defRPr sz="2800" kern="1200">
          <a:solidFill>
            <a:srgbClr val="4FD1FF"/>
          </a:solidFill>
          <a:latin typeface="+mn-lt"/>
          <a:ea typeface="MS PGothic" panose="020B0600070205080204" pitchFamily="34" charset="-128"/>
          <a:cs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defRPr sz="2400" kern="1200">
          <a:solidFill>
            <a:srgbClr val="4FD1FF"/>
          </a:solidFill>
          <a:latin typeface="+mn-lt"/>
          <a:ea typeface="MS PGothic" panose="020B0600070205080204" pitchFamily="34" charset="-128"/>
          <a:cs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Font typeface="Wingdings" panose="05000000000000000000" pitchFamily="2" charset="2"/>
        <a:buChar char="§"/>
        <a:defRPr sz="2000" kern="1200">
          <a:solidFill>
            <a:srgbClr val="4FD1FF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Font typeface="Wingdings" panose="05000000000000000000" pitchFamily="2" charset="2"/>
        <a:buChar char="§"/>
        <a:defRPr sz="2000" kern="1200">
          <a:solidFill>
            <a:srgbClr val="4FD1FF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839200" cy="5635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144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438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CA9ED7B-A640-40A4-8F8F-86153586818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341" name="Picture 6" descr="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25"/>
            <a:ext cx="952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25"/>
            <a:ext cx="952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1" r:id="rId1"/>
    <p:sldLayoutId id="2147484352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D0D0D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D0D0D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D0D0D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D0D0D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D0D0D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 kern="1200">
          <a:solidFill>
            <a:srgbClr val="0D0D0D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rgbClr val="0D0D0D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rgbClr val="0D0D0D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rgbClr val="0D0D0D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rgbClr val="0D0D0D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beaver.io/download/" TargetMode="External"/><Relationship Id="rId4" Type="http://schemas.openxmlformats.org/officeDocument/2006/relationships/hyperlink" Target="https://www.jetbrains.com/pycharm/downlo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D9D9D9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/>
              <a:t>Vocal Maturity Coding (VMC) </a:t>
            </a:r>
            <a:br>
              <a:rPr lang="en-US" dirty="0"/>
            </a:br>
            <a:r>
              <a:rPr lang="en-US" dirty="0"/>
              <a:t>Guide to Administrative Functionality</a:t>
            </a:r>
            <a:endParaRPr lang="en-GB" dirty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E75A3C0-34D3-4292-9D14-2128233528D8}" type="slidenum">
              <a:rPr lang="en-GB" sz="1200">
                <a:solidFill>
                  <a:srgbClr val="898989"/>
                </a:solidFill>
              </a:rPr>
              <a:pPr eaLnBrk="1" hangingPunct="1"/>
              <a:t>1</a:t>
            </a:fld>
            <a:endParaRPr lang="en-GB" sz="1200">
              <a:solidFill>
                <a:srgbClr val="898989"/>
              </a:solidFill>
            </a:endParaRP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3625"/>
            <a:ext cx="952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E953C69-9533-48E6-9D60-167D9D9340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 lIns="80766" tIns="41998" rIns="80766" bIns="41998"/>
          <a:lstStyle/>
          <a:p>
            <a:pPr eaLnBrk="1" hangingPunct="1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</a:pPr>
            <a:r>
              <a:rPr lang="en-US"/>
              <a:t>Prepared </a:t>
            </a:r>
            <a:r>
              <a:rPr lang="en-US" dirty="0"/>
              <a:t>by Alex Gheith</a:t>
            </a:r>
          </a:p>
          <a:p>
            <a:pPr eaLnBrk="1" hangingPunct="1">
              <a:tabLst>
                <a:tab pos="0" algn="l"/>
                <a:tab pos="409575" algn="l"/>
                <a:tab pos="819150" algn="l"/>
                <a:tab pos="1230313" algn="l"/>
                <a:tab pos="1639888" algn="l"/>
                <a:tab pos="2051050" algn="l"/>
                <a:tab pos="2460625" algn="l"/>
                <a:tab pos="2871788" algn="l"/>
                <a:tab pos="3281363" algn="l"/>
                <a:tab pos="3692525" algn="l"/>
                <a:tab pos="4102100" algn="l"/>
                <a:tab pos="4511675" algn="l"/>
                <a:tab pos="4922838" algn="l"/>
                <a:tab pos="5332413" algn="l"/>
                <a:tab pos="5743575" algn="l"/>
                <a:tab pos="6153150" algn="l"/>
                <a:tab pos="6564313" algn="l"/>
                <a:tab pos="6973888" algn="l"/>
                <a:tab pos="7385050" algn="l"/>
                <a:tab pos="7794625" algn="l"/>
                <a:tab pos="8205788" algn="l"/>
              </a:tabLst>
            </a:pPr>
            <a:r>
              <a:rPr lang="en-US" dirty="0"/>
              <a:t>email: gheith@purdue.edu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Git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Python 3.7.x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hlinkClick r:id="rId3"/>
              </a:rPr>
              <a:t>https://www.python.org/downloads/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The Python IDE: PyCharm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Both versions are free for students, and both are OK.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hlinkClick r:id="rId4"/>
              </a:rPr>
              <a:t>https://www.jetbrains.com/pycharm/download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Database IDE: </a:t>
            </a:r>
            <a:r>
              <a:rPr lang="en-US" dirty="0" err="1"/>
              <a:t>DBeaver</a:t>
            </a:r>
            <a:r>
              <a:rPr lang="en-US" dirty="0"/>
              <a:t>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Both versions are free for students, and both are OK.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hlinkClick r:id="rId5"/>
              </a:rPr>
              <a:t>https://dbeaver.io/download/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Download additional Java drivers for PostgreSQL</a:t>
            </a:r>
          </a:p>
          <a:p>
            <a:pPr lvl="1">
              <a:lnSpc>
                <a:spcPct val="170000"/>
              </a:lnSpc>
            </a:pPr>
            <a:endParaRPr lang="en-US" dirty="0"/>
          </a:p>
          <a:p>
            <a:pPr lvl="1">
              <a:lnSpc>
                <a:spcPct val="17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6E6CA-5F94-415D-9620-046CACE8F2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3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5B54-8354-442B-BADA-7589CE54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C864-9877-4F5E-BA06-9EFE6090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Clone the repo from GitHub.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Create the Virtual Environment.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Update/Sync the Virtual Environment with the libraries.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Update the </a:t>
            </a:r>
            <a:r>
              <a:rPr lang="en-US" sz="3200" dirty="0" err="1"/>
              <a:t>DataFolder</a:t>
            </a:r>
            <a:r>
              <a:rPr lang="en-US" sz="3200" dirty="0"/>
              <a:t> in </a:t>
            </a:r>
            <a:r>
              <a:rPr lang="en-US" sz="3200" b="1" dirty="0">
                <a:latin typeface="Consolas" panose="020B0609020204030204" pitchFamily="49" charset="0"/>
              </a:rPr>
              <a:t>VmcLoader.py</a:t>
            </a:r>
            <a:r>
              <a:rPr lang="en-US" sz="3200" dirty="0"/>
              <a:t> to the LENA Folder in Box on your machine.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Put in your cloud credentials in the </a:t>
            </a:r>
            <a:r>
              <a:rPr lang="en-US" sz="3200" b="1" dirty="0" err="1">
                <a:latin typeface="Consolas" panose="020B0609020204030204" pitchFamily="49" charset="0"/>
              </a:rPr>
              <a:t>cloud.config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in the application root folder.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496A5-F894-4635-A276-53C7D4F40C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6E6CA-5F94-415D-9620-046CACE8F2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0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D3FC-18D0-4A9A-A44D-75B1E1E2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05C3-42B5-4F49-AEA7-92E9DCE2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Start Coding Application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Run </a:t>
            </a:r>
            <a:r>
              <a:rPr lang="en-US" b="1" dirty="0">
                <a:latin typeface="Consolas" panose="020B0609020204030204" pitchFamily="49" charset="0"/>
              </a:rPr>
              <a:t>VmcLoader.py</a:t>
            </a:r>
          </a:p>
          <a:p>
            <a:pPr>
              <a:lnSpc>
                <a:spcPct val="150000"/>
              </a:lnSpc>
            </a:pPr>
            <a:r>
              <a:rPr lang="en-US" dirty="0"/>
              <a:t>Add Participants (Children) to the DB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Run </a:t>
            </a:r>
            <a:r>
              <a:rPr lang="en-US" b="1" dirty="0">
                <a:latin typeface="Consolas" panose="020B0609020204030204" pitchFamily="49" charset="0"/>
              </a:rPr>
              <a:t>AddParticipantsToDB.py</a:t>
            </a:r>
          </a:p>
          <a:p>
            <a:pPr>
              <a:lnSpc>
                <a:spcPct val="150000"/>
              </a:lnSpc>
            </a:pPr>
            <a:r>
              <a:rPr lang="en-US" dirty="0"/>
              <a:t>Add Recordings (Before you create batches!)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Run </a:t>
            </a:r>
            <a:r>
              <a:rPr lang="en-US" b="1" dirty="0">
                <a:latin typeface="Consolas" panose="020B0609020204030204" pitchFamily="49" charset="0"/>
              </a:rPr>
              <a:t>AddRecordingsToDB.py</a:t>
            </a:r>
          </a:p>
          <a:p>
            <a:pPr>
              <a:lnSpc>
                <a:spcPct val="150000"/>
              </a:lnSpc>
            </a:pPr>
            <a:r>
              <a:rPr lang="en-US" dirty="0"/>
              <a:t>All Other Admin Functions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Run </a:t>
            </a:r>
            <a:r>
              <a:rPr lang="en-US" b="1" dirty="0">
                <a:latin typeface="Consolas" panose="020B0609020204030204" pitchFamily="49" charset="0"/>
              </a:rPr>
              <a:t>DirectAccess.py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A1B39-76FD-4121-89CC-9E5D742ED3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6E6CA-5F94-415D-9620-046CACE8F2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59A2-C18D-44F9-A1A4-9BFB78F4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64DB-892E-494F-95C2-8E4882D2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script checks the file:</a:t>
            </a:r>
            <a:br>
              <a:rPr lang="en-US" dirty="0"/>
            </a:br>
            <a:r>
              <a:rPr lang="en-US" sz="2300" b="1" dirty="0">
                <a:latin typeface="Consolas" panose="020B0609020204030204" pitchFamily="49" charset="0"/>
              </a:rPr>
              <a:t>Box/[L3 HIPAA Int] NDFLab_L3/LENA/Participant.csv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Formatting requirements (for each line):</a:t>
            </a:r>
          </a:p>
          <a:p>
            <a:pPr lvl="1"/>
            <a:r>
              <a:rPr lang="en-US" dirty="0" err="1"/>
              <a:t>ChildID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Can be any text but must be unique.</a:t>
            </a:r>
          </a:p>
          <a:p>
            <a:pPr lvl="1"/>
            <a:r>
              <a:rPr lang="en-US" dirty="0"/>
              <a:t>Sex: </a:t>
            </a:r>
          </a:p>
          <a:p>
            <a:pPr lvl="2"/>
            <a:r>
              <a:rPr lang="en-US" dirty="0"/>
              <a:t>Any choice from the ‘Sex’ Table in the Database.</a:t>
            </a:r>
          </a:p>
          <a:p>
            <a:pPr lvl="2"/>
            <a:r>
              <a:rPr lang="en-US" dirty="0"/>
              <a:t>Currently, entries are Male, or Female.</a:t>
            </a:r>
          </a:p>
          <a:p>
            <a:pPr lvl="1"/>
            <a:r>
              <a:rPr lang="en-US" dirty="0" err="1"/>
              <a:t>DateOfBirth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Date text formatted as MM/DD/YYY, e.g. 02/15/2019.</a:t>
            </a:r>
          </a:p>
          <a:p>
            <a:pPr lvl="1"/>
            <a:r>
              <a:rPr lang="en-US" dirty="0" err="1"/>
              <a:t>GeneticRisk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Any choice from the ‘</a:t>
            </a:r>
            <a:r>
              <a:rPr lang="en-US" dirty="0" err="1"/>
              <a:t>GeneticRisk</a:t>
            </a:r>
            <a:r>
              <a:rPr lang="en-US" dirty="0"/>
              <a:t>’ Table in the Database. </a:t>
            </a:r>
          </a:p>
          <a:p>
            <a:pPr lvl="2"/>
            <a:r>
              <a:rPr lang="en-US" dirty="0"/>
              <a:t>The name must be verbatim. </a:t>
            </a:r>
          </a:p>
          <a:p>
            <a:pPr lvl="2"/>
            <a:r>
              <a:rPr lang="en-US" dirty="0"/>
              <a:t>If a new type is needed, add that type before you try to add the new participants.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that all of the fields are required and cannot be empty.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998D8-767B-4D55-B191-2A129C8DE1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6E6CA-5F94-415D-9620-046CACE8F2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59A2-C18D-44F9-A1A4-9BFB78F4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Recordings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64DB-892E-494F-95C2-8E4882D2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The script checks the file:</a:t>
            </a:r>
            <a:br>
              <a:rPr lang="en-US" sz="1600" dirty="0"/>
            </a:br>
            <a:r>
              <a:rPr lang="en-US" sz="1400" b="1" dirty="0">
                <a:latin typeface="Consolas" panose="020B0609020204030204" pitchFamily="49" charset="0"/>
              </a:rPr>
              <a:t>Box/[L3 HIPAA Int] NDFLab_L3/LENA/Recording.csv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Formatting requirements (for each line): </a:t>
            </a:r>
          </a:p>
          <a:p>
            <a:pPr lvl="1"/>
            <a:r>
              <a:rPr lang="en-US" sz="1400" dirty="0" err="1"/>
              <a:t>ChildID</a:t>
            </a:r>
            <a:r>
              <a:rPr lang="en-US" sz="1400" dirty="0"/>
              <a:t>: </a:t>
            </a:r>
          </a:p>
          <a:p>
            <a:pPr lvl="2"/>
            <a:r>
              <a:rPr lang="en-US" sz="1200" dirty="0"/>
              <a:t>Must match one of the values from the Participant.csv file.</a:t>
            </a:r>
          </a:p>
          <a:p>
            <a:pPr lvl="1"/>
            <a:r>
              <a:rPr lang="en-US" sz="1400" dirty="0" err="1"/>
              <a:t>RecordingType</a:t>
            </a:r>
            <a:r>
              <a:rPr lang="en-US" sz="1400" dirty="0"/>
              <a:t>: </a:t>
            </a:r>
          </a:p>
          <a:p>
            <a:pPr lvl="2"/>
            <a:r>
              <a:rPr lang="en-US" sz="1200" dirty="0"/>
              <a:t>Home, or Assessment</a:t>
            </a:r>
          </a:p>
          <a:p>
            <a:pPr lvl="1"/>
            <a:r>
              <a:rPr lang="en-US" sz="1400" dirty="0" err="1"/>
              <a:t>BaseFileName</a:t>
            </a:r>
            <a:r>
              <a:rPr lang="en-US" sz="1400" dirty="0"/>
              <a:t>: </a:t>
            </a:r>
          </a:p>
          <a:p>
            <a:pPr lvl="2"/>
            <a:r>
              <a:rPr lang="en-US" sz="1200" dirty="0"/>
              <a:t>Must NOT contain file extensions, like ".its" or ".csv".</a:t>
            </a:r>
          </a:p>
          <a:p>
            <a:pPr lvl="1"/>
            <a:r>
              <a:rPr lang="en-US" sz="1400" dirty="0" err="1"/>
              <a:t>ScrubTimes</a:t>
            </a:r>
            <a:r>
              <a:rPr lang="en-US" sz="1400" dirty="0"/>
              <a:t>, </a:t>
            </a:r>
            <a:r>
              <a:rPr lang="en-US" sz="1400" dirty="0" err="1"/>
              <a:t>NapTimes</a:t>
            </a:r>
            <a:r>
              <a:rPr lang="en-US" sz="1400" dirty="0"/>
              <a:t>:</a:t>
            </a:r>
          </a:p>
          <a:p>
            <a:pPr lvl="2"/>
            <a:r>
              <a:rPr lang="en-US" sz="1200" dirty="0"/>
              <a:t>For each timestamp, both the hour and the minutes must be present, e.g. 3:00, not just 3.</a:t>
            </a:r>
          </a:p>
          <a:p>
            <a:pPr lvl="2"/>
            <a:r>
              <a:rPr lang="en-US" sz="1200" dirty="0"/>
              <a:t>For each timestamp, the AM/PM designator must be present.</a:t>
            </a:r>
          </a:p>
          <a:p>
            <a:pPr lvl="2"/>
            <a:r>
              <a:rPr lang="en-US" sz="1200" dirty="0"/>
              <a:t>A single time range is two timestamps separated by a dash, and the dash is preceded by, and followed by, a single space, e.g. 9:00 AM - 12:30 PM</a:t>
            </a:r>
          </a:p>
          <a:p>
            <a:pPr lvl="2"/>
            <a:r>
              <a:rPr lang="en-US" sz="1200" dirty="0"/>
              <a:t>Ranges are separated by commas, not semicolons, with a space after each comma, e.g. 10:00 AM - 11:00 AM, 12:00 PM - 2:00 PM</a:t>
            </a:r>
          </a:p>
          <a:p>
            <a:pPr lvl="2"/>
            <a:r>
              <a:rPr lang="en-US" sz="1200" dirty="0"/>
              <a:t>At any point time ranges are NOT finalized, please mark the row as "Skip".</a:t>
            </a:r>
          </a:p>
          <a:p>
            <a:pPr lvl="1"/>
            <a:r>
              <a:rPr lang="en-US" sz="1400" dirty="0" err="1"/>
              <a:t>IsValid</a:t>
            </a:r>
            <a:r>
              <a:rPr lang="en-US" sz="1400" dirty="0"/>
              <a:t>: </a:t>
            </a:r>
          </a:p>
          <a:p>
            <a:pPr lvl="2"/>
            <a:r>
              <a:rPr lang="en-US" sz="1200" dirty="0"/>
              <a:t>Must be 1 or 0.</a:t>
            </a:r>
          </a:p>
          <a:p>
            <a:pPr lvl="1"/>
            <a:r>
              <a:rPr lang="en-US" sz="1400" dirty="0" err="1"/>
              <a:t>FirstEntry</a:t>
            </a:r>
            <a:r>
              <a:rPr lang="en-US" sz="1400" dirty="0"/>
              <a:t>, </a:t>
            </a:r>
            <a:r>
              <a:rPr lang="en-US" sz="1400" dirty="0" err="1"/>
              <a:t>SecondEntry</a:t>
            </a:r>
            <a:r>
              <a:rPr lang="en-US" sz="1400" dirty="0"/>
              <a:t>, </a:t>
            </a:r>
            <a:r>
              <a:rPr lang="en-US" sz="1400" dirty="0" err="1"/>
              <a:t>ThirdEntry</a:t>
            </a:r>
            <a:r>
              <a:rPr lang="en-US" sz="1400" dirty="0"/>
              <a:t>: </a:t>
            </a:r>
          </a:p>
          <a:p>
            <a:pPr lvl="2"/>
            <a:r>
              <a:rPr lang="en-US" sz="1200" dirty="0"/>
              <a:t>If present, must match a username in the DB, not an abbreviation.</a:t>
            </a:r>
            <a:br>
              <a:rPr lang="en-US" sz="1200" dirty="0"/>
            </a:br>
            <a:endParaRPr lang="en-US" sz="1100" dirty="0">
              <a:latin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Any optional entry must either follow the requirements or be left empty.</a:t>
            </a:r>
          </a:p>
          <a:p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Most of these entries are obtained from LENA without the need to change them.</a:t>
            </a:r>
            <a:endParaRPr lang="en-US" sz="1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998D8-767B-4D55-B191-2A129C8DE1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6E6CA-5F94-415D-9620-046CACE8F2A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992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E364-New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Words>592</Words>
  <Application>Microsoft Office PowerPoint</Application>
  <PresentationFormat>On-screen Show (4:3)</PresentationFormat>
  <Paragraphs>76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Times New Roman</vt:lpstr>
      <vt:lpstr>Wingdings</vt:lpstr>
      <vt:lpstr>1_Office Theme</vt:lpstr>
      <vt:lpstr>ECE364-New</vt:lpstr>
      <vt:lpstr>Vocal Maturity Coding (VMC)  Guide to Administrative Functionality</vt:lpstr>
      <vt:lpstr>Requirements</vt:lpstr>
      <vt:lpstr>Initial Setup</vt:lpstr>
      <vt:lpstr>Common Functions</vt:lpstr>
      <vt:lpstr>Adding Participants</vt:lpstr>
      <vt:lpstr>Adding Recordings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agheith</dc:creator>
  <cp:lastModifiedBy>Ahmad Gheith</cp:lastModifiedBy>
  <cp:revision>359</cp:revision>
  <cp:lastPrinted>2012-03-08T21:55:25Z</cp:lastPrinted>
  <dcterms:created xsi:type="dcterms:W3CDTF">2010-10-18T00:16:17Z</dcterms:created>
  <dcterms:modified xsi:type="dcterms:W3CDTF">2021-03-25T01:36:57Z</dcterms:modified>
</cp:coreProperties>
</file>