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7" r:id="rId2"/>
    <p:sldId id="257" r:id="rId3"/>
    <p:sldId id="339" r:id="rId4"/>
    <p:sldId id="340" r:id="rId5"/>
    <p:sldId id="341" r:id="rId6"/>
    <p:sldId id="343" r:id="rId7"/>
    <p:sldId id="349" r:id="rId8"/>
    <p:sldId id="351" r:id="rId9"/>
    <p:sldId id="345" r:id="rId10"/>
    <p:sldId id="346" r:id="rId11"/>
    <p:sldId id="348" r:id="rId12"/>
    <p:sldId id="307" r:id="rId13"/>
    <p:sldId id="352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34A853"/>
    <a:srgbClr val="2F6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457D-1607-4571-8399-A1AF0BB4272C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C945-B7BF-4DAE-B3F2-98406C1B1DC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7133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Licensing is one of the most important parts of open-source software.</a:t>
            </a:r>
            <a:br>
              <a:rPr lang="en-US" dirty="0"/>
            </a:br>
            <a:r>
              <a:rPr lang="en-US" dirty="0"/>
              <a:t>A license tells others what they can or cannot do with your code.</a:t>
            </a:r>
          </a:p>
          <a:p>
            <a:pPr>
              <a:buNone/>
            </a:pPr>
            <a:r>
              <a:rPr lang="en-US" dirty="0"/>
              <a:t>Without a license, your project is technically “closed” — even if it’s on GitHub.</a:t>
            </a:r>
          </a:p>
          <a:p>
            <a:pPr>
              <a:buNone/>
            </a:pPr>
            <a:r>
              <a:rPr lang="en-US" dirty="0"/>
              <a:t>A good license gives protection to both the developer and the users.</a:t>
            </a:r>
            <a:br>
              <a:rPr lang="en-US" dirty="0"/>
            </a:br>
            <a:r>
              <a:rPr lang="en-US" dirty="0"/>
              <a:t>It also helps your project grow by allowing collaboration and reuse in a safe way.</a:t>
            </a:r>
          </a:p>
          <a:p>
            <a:r>
              <a:rPr lang="en-US" dirty="0"/>
              <a:t>But choosing the right license can be confusing — that’s where my tool comes in.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DC945-B7BF-4DAE-B3F2-98406C1B1DCC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4107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But here is the problem.</a:t>
            </a:r>
          </a:p>
          <a:p>
            <a:pPr>
              <a:buNone/>
            </a:pPr>
            <a:r>
              <a:rPr lang="en-US" dirty="0"/>
              <a:t>There are many licenses available — MIT, GPL, Apache, BSD, and more.</a:t>
            </a:r>
            <a:br>
              <a:rPr lang="en-US" dirty="0"/>
            </a:br>
            <a:r>
              <a:rPr lang="en-US" dirty="0"/>
              <a:t>Each one has different rules. Choosing the right one can be </a:t>
            </a:r>
            <a:r>
              <a:rPr lang="en-US" b="1" dirty="0"/>
              <a:t>confusing</a:t>
            </a:r>
            <a:r>
              <a:rPr lang="en-US" dirty="0"/>
              <a:t>, especially for new developers.</a:t>
            </a:r>
          </a:p>
          <a:p>
            <a:pPr>
              <a:buNone/>
            </a:pPr>
            <a:r>
              <a:rPr lang="en-US" dirty="0"/>
              <a:t>Many existing tools are </a:t>
            </a:r>
            <a:r>
              <a:rPr lang="en-US" b="1" dirty="0"/>
              <a:t>too technical</a:t>
            </a:r>
            <a:r>
              <a:rPr lang="en-US" dirty="0"/>
              <a:t> or </a:t>
            </a:r>
            <a:r>
              <a:rPr lang="en-US" b="1" dirty="0"/>
              <a:t>hard to understand</a:t>
            </a:r>
            <a:r>
              <a:rPr lang="en-US" dirty="0"/>
              <a:t>.</a:t>
            </a:r>
          </a:p>
          <a:p>
            <a:r>
              <a:rPr lang="en-US" dirty="0"/>
              <a:t>That’s why I created this tool — to simplify the decision.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DC945-B7BF-4DAE-B3F2-98406C1B1DCC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7140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Open License Generator</a:t>
            </a:r>
            <a:r>
              <a:rPr lang="en-US" dirty="0"/>
              <a:t> is a smart quiz-based tool.</a:t>
            </a:r>
          </a:p>
          <a:p>
            <a:pPr>
              <a:buNone/>
            </a:pPr>
            <a:r>
              <a:rPr lang="en-US" dirty="0"/>
              <a:t>You just answer a few simple questions about your project —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you want commercial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 users share improvements?</a:t>
            </a:r>
          </a:p>
          <a:p>
            <a:pPr>
              <a:buNone/>
            </a:pPr>
            <a:r>
              <a:rPr lang="en-US" dirty="0"/>
              <a:t>Based on your answers, the tool calculates the best matching license and shows it to you.</a:t>
            </a:r>
          </a:p>
          <a:p>
            <a:r>
              <a:rPr lang="en-US" dirty="0"/>
              <a:t>You can download the license file and even manage it from the admin panel.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DC945-B7BF-4DAE-B3F2-98406C1B1DCC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1169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app is built fully with open-source technologies.</a:t>
            </a:r>
          </a:p>
          <a:p>
            <a:pPr>
              <a:buNone/>
            </a:pPr>
            <a:r>
              <a:rPr lang="en-US" dirty="0"/>
              <a:t>Laravel is used for the backend logic, and </a:t>
            </a:r>
            <a:r>
              <a:rPr lang="en-US" dirty="0" err="1"/>
              <a:t>FilamentPHP</a:t>
            </a:r>
            <a:r>
              <a:rPr lang="en-US" dirty="0"/>
              <a:t> is used for the admin panel to manage licenses and questions.</a:t>
            </a:r>
          </a:p>
          <a:p>
            <a:r>
              <a:rPr lang="en-US" dirty="0"/>
              <a:t>It’s lightweight, uses SQLite for easy testing, and works inside Docker for local or remote deployments.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DC945-B7BF-4DAE-B3F2-98406C1B1DCC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6595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Let me explain how the tool chooses the best license.</a:t>
            </a:r>
          </a:p>
          <a:p>
            <a:pPr>
              <a:buNone/>
            </a:pPr>
            <a:r>
              <a:rPr lang="en-US" dirty="0"/>
              <a:t>Each question in the quiz has several answer options.</a:t>
            </a:r>
            <a:br>
              <a:rPr lang="en-US" dirty="0"/>
            </a:br>
            <a:r>
              <a:rPr lang="en-US" dirty="0"/>
              <a:t>Each option is linked to one or more licenses, and gives them a score.</a:t>
            </a:r>
          </a:p>
          <a:p>
            <a:pPr>
              <a:buNone/>
            </a:pPr>
            <a:r>
              <a:rPr lang="en-US" dirty="0"/>
              <a:t>When the user completes the quiz, the tool adds up the scores for each license.</a:t>
            </a:r>
          </a:p>
          <a:p>
            <a:pPr>
              <a:buNone/>
            </a:pPr>
            <a:r>
              <a:rPr lang="en-US" dirty="0"/>
              <a:t>At the end, the license with the </a:t>
            </a:r>
            <a:r>
              <a:rPr lang="en-US" b="1" dirty="0"/>
              <a:t>highest total score</a:t>
            </a:r>
            <a:r>
              <a:rPr lang="en-US" dirty="0"/>
              <a:t> is recommended.</a:t>
            </a:r>
            <a:br>
              <a:rPr lang="en-US" dirty="0"/>
            </a:br>
            <a:r>
              <a:rPr lang="en-US" dirty="0"/>
              <a:t>If two or more licenses have the same highest score, we show them all.</a:t>
            </a:r>
          </a:p>
          <a:p>
            <a:pPr>
              <a:buNone/>
            </a:pPr>
            <a:r>
              <a:rPr lang="en-US" dirty="0"/>
              <a:t>This scoring system gives flexibility and makes the recommendation based on what really matters to the user — such as whether they want to allow commercial use, modifications, or require attribution.</a:t>
            </a:r>
          </a:p>
          <a:p>
            <a:r>
              <a:rPr lang="en-US" dirty="0"/>
              <a:t>The logic is stored in the database and can be updated at any time by the admin.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DC945-B7BF-4DAE-B3F2-98406C1B1DCC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1975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Let me explain how the tool chooses the best license.</a:t>
            </a:r>
          </a:p>
          <a:p>
            <a:pPr>
              <a:buNone/>
            </a:pPr>
            <a:r>
              <a:rPr lang="en-US" dirty="0"/>
              <a:t>Each question in the quiz has several answer options.</a:t>
            </a:r>
            <a:br>
              <a:rPr lang="en-US" dirty="0"/>
            </a:br>
            <a:r>
              <a:rPr lang="en-US" dirty="0"/>
              <a:t>Each option is linked to one or more licenses, and gives them a score.</a:t>
            </a:r>
          </a:p>
          <a:p>
            <a:pPr>
              <a:buNone/>
            </a:pPr>
            <a:r>
              <a:rPr lang="en-US" dirty="0"/>
              <a:t>When the user completes the quiz, the tool adds up the scores for each license.</a:t>
            </a:r>
          </a:p>
          <a:p>
            <a:pPr>
              <a:buNone/>
            </a:pPr>
            <a:r>
              <a:rPr lang="en-US" dirty="0"/>
              <a:t>At the end, the license with the </a:t>
            </a:r>
            <a:r>
              <a:rPr lang="en-US" b="1" dirty="0"/>
              <a:t>highest total score</a:t>
            </a:r>
            <a:r>
              <a:rPr lang="en-US" dirty="0"/>
              <a:t> is recommended.</a:t>
            </a:r>
            <a:br>
              <a:rPr lang="en-US" dirty="0"/>
            </a:br>
            <a:r>
              <a:rPr lang="en-US" dirty="0"/>
              <a:t>If two or more licenses have the same highest score, we show them all.</a:t>
            </a:r>
          </a:p>
          <a:p>
            <a:pPr>
              <a:buNone/>
            </a:pPr>
            <a:r>
              <a:rPr lang="en-US" dirty="0"/>
              <a:t>This scoring system gives flexibility and makes the recommendation based on what really matters to the user — such as whether they want to allow commercial use, modifications, or require attribution.</a:t>
            </a:r>
          </a:p>
          <a:p>
            <a:r>
              <a:rPr lang="en-US" dirty="0"/>
              <a:t>The logic is stored in the database and can be updated at any time by the admin.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DC945-B7BF-4DAE-B3F2-98406C1B1DCC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81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the future, I plan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more licenses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the tool available in multiple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short explanations for each license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maybe offer an API for other tools to connect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DC945-B7BF-4DAE-B3F2-98406C1B1DCC}" type="slidenum">
              <a:rPr lang="en-AE" smtClean="0"/>
              <a:t>12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6663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83253-D7EF-F2BE-2121-EC266BB4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A6507-5161-9A95-E818-0C313E563B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D909C-60B7-B78A-4DB1-0D8C61598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Open License Generator</a:t>
            </a:r>
            <a:r>
              <a:rPr lang="en-US" dirty="0"/>
              <a:t> is a smart quiz-based tool.</a:t>
            </a:r>
          </a:p>
          <a:p>
            <a:pPr>
              <a:buNone/>
            </a:pPr>
            <a:r>
              <a:rPr lang="en-US" dirty="0"/>
              <a:t>You just answer a few simple questions about your project —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you want commercial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 users share improvements?</a:t>
            </a:r>
          </a:p>
          <a:p>
            <a:pPr>
              <a:buNone/>
            </a:pPr>
            <a:r>
              <a:rPr lang="en-US" dirty="0"/>
              <a:t>Based on your answers, the tool calculates the best matching license and shows it to you.</a:t>
            </a:r>
          </a:p>
          <a:p>
            <a:r>
              <a:rPr lang="en-US" dirty="0"/>
              <a:t>You can download the license file and even manage it from the admin panel.</a:t>
            </a: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684A0-7BA7-2CDD-362B-8235ED4A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DC945-B7BF-4DAE-B3F2-98406C1B1DCC}" type="slidenum">
              <a:rPr lang="en-AE" smtClean="0"/>
              <a:t>13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760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.png"/><Relationship Id="rId4" Type="http://schemas.openxmlformats.org/officeDocument/2006/relationships/hyperlink" Target="http://www.pptmon.com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592C-120A-7BFB-3C25-5BA362A74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62000-028A-8803-3026-52459CA3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B92F-D858-E324-4C7A-CB02AF73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EF63-2485-F6AA-5498-1DB9BE94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523A4-26FD-E1FB-4B67-D810368C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505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3FB9-2A20-DC9F-086C-0723A0AD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C039F-695D-2482-3287-E263855A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A7A6-1148-7A8A-9725-281C851C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E6C2-AF14-EF44-0F8C-30609427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2AE5E-28D2-E7A4-2C73-45E77C19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548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A6A4C-831D-5A2A-A9E1-4586DA9BD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71CCF-6895-D3F7-8945-D7574F32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8617-07C1-F022-5AF2-CDF5752C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E2B1F-6408-0CDF-9FEE-725A90CE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89D9-223E-E71B-D091-AE98088E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51829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E3E862-0974-4962-A0B7-548253164D00}"/>
              </a:ext>
            </a:extLst>
          </p:cNvPr>
          <p:cNvSpPr/>
          <p:nvPr userDrawn="1"/>
        </p:nvSpPr>
        <p:spPr>
          <a:xfrm>
            <a:off x="0" y="0"/>
            <a:ext cx="3365770" cy="1320800"/>
          </a:xfrm>
          <a:prstGeom prst="rect">
            <a:avLst/>
          </a:prstGeom>
          <a:solidFill>
            <a:srgbClr val="2F6D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CDF4888-C5C0-4580-9ADA-AFE07AD90D21}"/>
              </a:ext>
            </a:extLst>
          </p:cNvPr>
          <p:cNvSpPr/>
          <p:nvPr userDrawn="1"/>
        </p:nvSpPr>
        <p:spPr>
          <a:xfrm>
            <a:off x="2550704" y="2"/>
            <a:ext cx="2345008" cy="1852470"/>
          </a:xfrm>
          <a:custGeom>
            <a:avLst/>
            <a:gdLst>
              <a:gd name="connsiteX0" fmla="*/ 313607 w 3365770"/>
              <a:gd name="connsiteY0" fmla="*/ 0 h 2658835"/>
              <a:gd name="connsiteX1" fmla="*/ 421459 w 3365770"/>
              <a:gd name="connsiteY1" fmla="*/ 0 h 2658835"/>
              <a:gd name="connsiteX2" fmla="*/ 359110 w 3365770"/>
              <a:gd name="connsiteY2" fmla="*/ 83378 h 2658835"/>
              <a:gd name="connsiteX3" fmla="*/ 86467 w 3365770"/>
              <a:gd name="connsiteY3" fmla="*/ 975950 h 2658835"/>
              <a:gd name="connsiteX4" fmla="*/ 1682885 w 3365770"/>
              <a:gd name="connsiteY4" fmla="*/ 2572368 h 2658835"/>
              <a:gd name="connsiteX5" fmla="*/ 3279303 w 3365770"/>
              <a:gd name="connsiteY5" fmla="*/ 975950 h 2658835"/>
              <a:gd name="connsiteX6" fmla="*/ 3006660 w 3365770"/>
              <a:gd name="connsiteY6" fmla="*/ 83378 h 2658835"/>
              <a:gd name="connsiteX7" fmla="*/ 2944311 w 3365770"/>
              <a:gd name="connsiteY7" fmla="*/ 0 h 2658835"/>
              <a:gd name="connsiteX8" fmla="*/ 3052163 w 3365770"/>
              <a:gd name="connsiteY8" fmla="*/ 0 h 2658835"/>
              <a:gd name="connsiteX9" fmla="*/ 3078360 w 3365770"/>
              <a:gd name="connsiteY9" fmla="*/ 35033 h 2658835"/>
              <a:gd name="connsiteX10" fmla="*/ 3365770 w 3365770"/>
              <a:gd name="connsiteY10" fmla="*/ 975950 h 2658835"/>
              <a:gd name="connsiteX11" fmla="*/ 1682885 w 3365770"/>
              <a:gd name="connsiteY11" fmla="*/ 2658835 h 2658835"/>
              <a:gd name="connsiteX12" fmla="*/ 0 w 3365770"/>
              <a:gd name="connsiteY12" fmla="*/ 975950 h 2658835"/>
              <a:gd name="connsiteX13" fmla="*/ 287410 w 3365770"/>
              <a:gd name="connsiteY13" fmla="*/ 35033 h 265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65770" h="2658835">
                <a:moveTo>
                  <a:pt x="313607" y="0"/>
                </a:moveTo>
                <a:lnTo>
                  <a:pt x="421459" y="0"/>
                </a:lnTo>
                <a:lnTo>
                  <a:pt x="359110" y="83378"/>
                </a:lnTo>
                <a:cubicBezTo>
                  <a:pt x="186978" y="338168"/>
                  <a:pt x="86467" y="645321"/>
                  <a:pt x="86467" y="975950"/>
                </a:cubicBezTo>
                <a:cubicBezTo>
                  <a:pt x="86467" y="1857627"/>
                  <a:pt x="801208" y="2572368"/>
                  <a:pt x="1682885" y="2572368"/>
                </a:cubicBezTo>
                <a:cubicBezTo>
                  <a:pt x="2564562" y="2572368"/>
                  <a:pt x="3279303" y="1857627"/>
                  <a:pt x="3279303" y="975950"/>
                </a:cubicBezTo>
                <a:cubicBezTo>
                  <a:pt x="3279303" y="645321"/>
                  <a:pt x="3178793" y="338168"/>
                  <a:pt x="3006660" y="83378"/>
                </a:cubicBezTo>
                <a:lnTo>
                  <a:pt x="2944311" y="0"/>
                </a:lnTo>
                <a:lnTo>
                  <a:pt x="3052163" y="0"/>
                </a:lnTo>
                <a:lnTo>
                  <a:pt x="3078360" y="35033"/>
                </a:lnTo>
                <a:cubicBezTo>
                  <a:pt x="3259816" y="303623"/>
                  <a:pt x="3365770" y="627413"/>
                  <a:pt x="3365770" y="975950"/>
                </a:cubicBezTo>
                <a:cubicBezTo>
                  <a:pt x="3365770" y="1905382"/>
                  <a:pt x="2612317" y="2658835"/>
                  <a:pt x="1682885" y="2658835"/>
                </a:cubicBezTo>
                <a:cubicBezTo>
                  <a:pt x="753453" y="2658835"/>
                  <a:pt x="0" y="1905382"/>
                  <a:pt x="0" y="975950"/>
                </a:cubicBezTo>
                <a:cubicBezTo>
                  <a:pt x="0" y="627413"/>
                  <a:pt x="105954" y="303623"/>
                  <a:pt x="287410" y="35033"/>
                </a:cubicBezTo>
                <a:close/>
              </a:path>
            </a:pathLst>
          </a:custGeom>
          <a:solidFill>
            <a:srgbClr val="FBBC0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9EEEF5CD-C094-41C3-8968-F4C2C87DDBC5}"/>
              </a:ext>
            </a:extLst>
          </p:cNvPr>
          <p:cNvSpPr/>
          <p:nvPr userDrawn="1"/>
        </p:nvSpPr>
        <p:spPr>
          <a:xfrm>
            <a:off x="0" y="3225800"/>
            <a:ext cx="1824536" cy="3632200"/>
          </a:xfrm>
          <a:prstGeom prst="rtTriangle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49B35132-F352-4A2C-8E32-B92F9E1D16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763" y="4997374"/>
            <a:ext cx="1969180" cy="1527252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0BE64F4F-B9A0-42B5-903E-39274A871640}"/>
              </a:ext>
            </a:extLst>
          </p:cNvPr>
          <p:cNvSpPr/>
          <p:nvPr userDrawn="1"/>
        </p:nvSpPr>
        <p:spPr>
          <a:xfrm>
            <a:off x="8118973" y="5309042"/>
            <a:ext cx="3097913" cy="1548957"/>
          </a:xfrm>
          <a:custGeom>
            <a:avLst/>
            <a:gdLst>
              <a:gd name="connsiteX0" fmla="*/ 1727200 w 3454400"/>
              <a:gd name="connsiteY0" fmla="*/ 0 h 1727200"/>
              <a:gd name="connsiteX1" fmla="*/ 3454400 w 3454400"/>
              <a:gd name="connsiteY1" fmla="*/ 1727200 h 1727200"/>
              <a:gd name="connsiteX2" fmla="*/ 2590800 w 3454400"/>
              <a:gd name="connsiteY2" fmla="*/ 1727200 h 1727200"/>
              <a:gd name="connsiteX3" fmla="*/ 1727200 w 3454400"/>
              <a:gd name="connsiteY3" fmla="*/ 863600 h 1727200"/>
              <a:gd name="connsiteX4" fmla="*/ 863600 w 3454400"/>
              <a:gd name="connsiteY4" fmla="*/ 1727200 h 1727200"/>
              <a:gd name="connsiteX5" fmla="*/ 0 w 3454400"/>
              <a:gd name="connsiteY5" fmla="*/ 1727200 h 1727200"/>
              <a:gd name="connsiteX6" fmla="*/ 1727200 w 3454400"/>
              <a:gd name="connsiteY6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400" h="17272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34A853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B69205C-B130-4755-8BAC-B0D5AED0F5F0}"/>
              </a:ext>
            </a:extLst>
          </p:cNvPr>
          <p:cNvSpPr/>
          <p:nvPr userDrawn="1"/>
        </p:nvSpPr>
        <p:spPr>
          <a:xfrm>
            <a:off x="11950702" y="2286000"/>
            <a:ext cx="241299" cy="2286000"/>
          </a:xfrm>
          <a:custGeom>
            <a:avLst/>
            <a:gdLst>
              <a:gd name="connsiteX0" fmla="*/ 80435 w 241299"/>
              <a:gd name="connsiteY0" fmla="*/ 0 h 2286000"/>
              <a:gd name="connsiteX1" fmla="*/ 241299 w 241299"/>
              <a:gd name="connsiteY1" fmla="*/ 0 h 2286000"/>
              <a:gd name="connsiteX2" fmla="*/ 241299 w 241299"/>
              <a:gd name="connsiteY2" fmla="*/ 2286000 h 2286000"/>
              <a:gd name="connsiteX3" fmla="*/ 80435 w 241299"/>
              <a:gd name="connsiteY3" fmla="*/ 2286000 h 2286000"/>
              <a:gd name="connsiteX4" fmla="*/ 0 w 241299"/>
              <a:gd name="connsiteY4" fmla="*/ 2205565 h 2286000"/>
              <a:gd name="connsiteX5" fmla="*/ 0 w 241299"/>
              <a:gd name="connsiteY5" fmla="*/ 80435 h 2286000"/>
              <a:gd name="connsiteX6" fmla="*/ 80435 w 241299"/>
              <a:gd name="connsiteY6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299" h="2286000">
                <a:moveTo>
                  <a:pt x="80435" y="0"/>
                </a:moveTo>
                <a:lnTo>
                  <a:pt x="241299" y="0"/>
                </a:lnTo>
                <a:lnTo>
                  <a:pt x="241299" y="2286000"/>
                </a:lnTo>
                <a:lnTo>
                  <a:pt x="80435" y="2286000"/>
                </a:lnTo>
                <a:cubicBezTo>
                  <a:pt x="36012" y="2286000"/>
                  <a:pt x="0" y="2249988"/>
                  <a:pt x="0" y="2205565"/>
                </a:cubicBezTo>
                <a:lnTo>
                  <a:pt x="0" y="80435"/>
                </a:lnTo>
                <a:cubicBezTo>
                  <a:pt x="0" y="36012"/>
                  <a:pt x="36012" y="0"/>
                  <a:pt x="80435" y="0"/>
                </a:cubicBezTo>
                <a:close/>
              </a:path>
            </a:pathLst>
          </a:cu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802275E-4681-4BF9-BF4E-5203258EB4A7}"/>
              </a:ext>
            </a:extLst>
          </p:cNvPr>
          <p:cNvGrpSpPr/>
          <p:nvPr userDrawn="1"/>
        </p:nvGrpSpPr>
        <p:grpSpPr>
          <a:xfrm>
            <a:off x="571749" y="2147094"/>
            <a:ext cx="342900" cy="1602867"/>
            <a:chOff x="571749" y="2147094"/>
            <a:chExt cx="342900" cy="1602867"/>
          </a:xfrm>
          <a:solidFill>
            <a:srgbClr val="34A853"/>
          </a:solidFill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0F99EFF-1CB6-4E3A-9C21-01253980E10F}"/>
                </a:ext>
              </a:extLst>
            </p:cNvPr>
            <p:cNvSpPr/>
            <p:nvPr/>
          </p:nvSpPr>
          <p:spPr>
            <a:xfrm>
              <a:off x="571749" y="2147094"/>
              <a:ext cx="342900" cy="342900"/>
            </a:xfrm>
            <a:custGeom>
              <a:avLst/>
              <a:gdLst>
                <a:gd name="connsiteX0" fmla="*/ 7144 w 342900"/>
                <a:gd name="connsiteY0" fmla="*/ 27146 h 342900"/>
                <a:gd name="connsiteX1" fmla="*/ 27146 w 342900"/>
                <a:gd name="connsiteY1" fmla="*/ 7144 h 342900"/>
                <a:gd name="connsiteX2" fmla="*/ 342138 w 342900"/>
                <a:gd name="connsiteY2" fmla="*/ 322136 h 342900"/>
                <a:gd name="connsiteX3" fmla="*/ 322136 w 342900"/>
                <a:gd name="connsiteY3" fmla="*/ 34213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42900">
                  <a:moveTo>
                    <a:pt x="7144" y="27146"/>
                  </a:moveTo>
                  <a:lnTo>
                    <a:pt x="27146" y="7144"/>
                  </a:lnTo>
                  <a:lnTo>
                    <a:pt x="342138" y="322136"/>
                  </a:lnTo>
                  <a:lnTo>
                    <a:pt x="322136" y="3421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96002B2-7044-48FA-9FD7-7588C291F79E}"/>
                </a:ext>
              </a:extLst>
            </p:cNvPr>
            <p:cNvSpPr/>
            <p:nvPr/>
          </p:nvSpPr>
          <p:spPr>
            <a:xfrm>
              <a:off x="571749" y="2462086"/>
              <a:ext cx="342900" cy="342900"/>
            </a:xfrm>
            <a:custGeom>
              <a:avLst/>
              <a:gdLst>
                <a:gd name="connsiteX0" fmla="*/ 7144 w 342900"/>
                <a:gd name="connsiteY0" fmla="*/ 27146 h 342900"/>
                <a:gd name="connsiteX1" fmla="*/ 27146 w 342900"/>
                <a:gd name="connsiteY1" fmla="*/ 7144 h 342900"/>
                <a:gd name="connsiteX2" fmla="*/ 342138 w 342900"/>
                <a:gd name="connsiteY2" fmla="*/ 322136 h 342900"/>
                <a:gd name="connsiteX3" fmla="*/ 322136 w 342900"/>
                <a:gd name="connsiteY3" fmla="*/ 34213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42900">
                  <a:moveTo>
                    <a:pt x="7144" y="27146"/>
                  </a:moveTo>
                  <a:lnTo>
                    <a:pt x="27146" y="7144"/>
                  </a:lnTo>
                  <a:lnTo>
                    <a:pt x="342138" y="322136"/>
                  </a:lnTo>
                  <a:lnTo>
                    <a:pt x="322136" y="3421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63A7D7E-B3DC-4D74-A812-22AAFAD27EBC}"/>
                </a:ext>
              </a:extLst>
            </p:cNvPr>
            <p:cNvSpPr/>
            <p:nvPr/>
          </p:nvSpPr>
          <p:spPr>
            <a:xfrm>
              <a:off x="571749" y="2777078"/>
              <a:ext cx="342900" cy="342900"/>
            </a:xfrm>
            <a:custGeom>
              <a:avLst/>
              <a:gdLst>
                <a:gd name="connsiteX0" fmla="*/ 7144 w 342900"/>
                <a:gd name="connsiteY0" fmla="*/ 27146 h 342900"/>
                <a:gd name="connsiteX1" fmla="*/ 27146 w 342900"/>
                <a:gd name="connsiteY1" fmla="*/ 7144 h 342900"/>
                <a:gd name="connsiteX2" fmla="*/ 342138 w 342900"/>
                <a:gd name="connsiteY2" fmla="*/ 322136 h 342900"/>
                <a:gd name="connsiteX3" fmla="*/ 322136 w 342900"/>
                <a:gd name="connsiteY3" fmla="*/ 34213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42900">
                  <a:moveTo>
                    <a:pt x="7144" y="27146"/>
                  </a:moveTo>
                  <a:lnTo>
                    <a:pt x="27146" y="7144"/>
                  </a:lnTo>
                  <a:lnTo>
                    <a:pt x="342138" y="322136"/>
                  </a:lnTo>
                  <a:lnTo>
                    <a:pt x="322136" y="3421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4EE9875-2A58-454D-A6EF-48BECEE11637}"/>
                </a:ext>
              </a:extLst>
            </p:cNvPr>
            <p:cNvSpPr/>
            <p:nvPr/>
          </p:nvSpPr>
          <p:spPr>
            <a:xfrm>
              <a:off x="571749" y="3092069"/>
              <a:ext cx="342900" cy="342900"/>
            </a:xfrm>
            <a:custGeom>
              <a:avLst/>
              <a:gdLst>
                <a:gd name="connsiteX0" fmla="*/ 7144 w 342900"/>
                <a:gd name="connsiteY0" fmla="*/ 27146 h 342900"/>
                <a:gd name="connsiteX1" fmla="*/ 27146 w 342900"/>
                <a:gd name="connsiteY1" fmla="*/ 7144 h 342900"/>
                <a:gd name="connsiteX2" fmla="*/ 342138 w 342900"/>
                <a:gd name="connsiteY2" fmla="*/ 322136 h 342900"/>
                <a:gd name="connsiteX3" fmla="*/ 322136 w 342900"/>
                <a:gd name="connsiteY3" fmla="*/ 34213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42900">
                  <a:moveTo>
                    <a:pt x="7144" y="27146"/>
                  </a:moveTo>
                  <a:lnTo>
                    <a:pt x="27146" y="7144"/>
                  </a:lnTo>
                  <a:lnTo>
                    <a:pt x="342138" y="322136"/>
                  </a:lnTo>
                  <a:lnTo>
                    <a:pt x="322136" y="3421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E01B143-7CF9-4D3D-B1F3-CBEEB89182D8}"/>
                </a:ext>
              </a:extLst>
            </p:cNvPr>
            <p:cNvSpPr/>
            <p:nvPr/>
          </p:nvSpPr>
          <p:spPr>
            <a:xfrm>
              <a:off x="571749" y="3407061"/>
              <a:ext cx="342900" cy="342900"/>
            </a:xfrm>
            <a:custGeom>
              <a:avLst/>
              <a:gdLst>
                <a:gd name="connsiteX0" fmla="*/ 7144 w 342900"/>
                <a:gd name="connsiteY0" fmla="*/ 27146 h 342900"/>
                <a:gd name="connsiteX1" fmla="*/ 27146 w 342900"/>
                <a:gd name="connsiteY1" fmla="*/ 7144 h 342900"/>
                <a:gd name="connsiteX2" fmla="*/ 342138 w 342900"/>
                <a:gd name="connsiteY2" fmla="*/ 322136 h 342900"/>
                <a:gd name="connsiteX3" fmla="*/ 322136 w 342900"/>
                <a:gd name="connsiteY3" fmla="*/ 34213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42900">
                  <a:moveTo>
                    <a:pt x="7144" y="27146"/>
                  </a:moveTo>
                  <a:lnTo>
                    <a:pt x="27146" y="7144"/>
                  </a:lnTo>
                  <a:lnTo>
                    <a:pt x="342138" y="322136"/>
                  </a:lnTo>
                  <a:lnTo>
                    <a:pt x="322136" y="3421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B8D4404-D753-4A04-B05E-6C9A90BC04A2}"/>
              </a:ext>
            </a:extLst>
          </p:cNvPr>
          <p:cNvGrpSpPr/>
          <p:nvPr userDrawn="1"/>
        </p:nvGrpSpPr>
        <p:grpSpPr>
          <a:xfrm>
            <a:off x="9901238" y="-5582"/>
            <a:ext cx="1319072" cy="1168586"/>
            <a:chOff x="9901238" y="-5582"/>
            <a:chExt cx="1319072" cy="1168586"/>
          </a:xfrm>
          <a:solidFill>
            <a:srgbClr val="FBBC05"/>
          </a:solidFill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12C0DA6-F263-49BE-B235-3CB4BBDC6115}"/>
                </a:ext>
              </a:extLst>
            </p:cNvPr>
            <p:cNvSpPr/>
            <p:nvPr/>
          </p:nvSpPr>
          <p:spPr>
            <a:xfrm>
              <a:off x="10387042" y="-5582"/>
              <a:ext cx="124527" cy="1168586"/>
            </a:xfrm>
            <a:custGeom>
              <a:avLst/>
              <a:gdLst>
                <a:gd name="connsiteX0" fmla="*/ 5582 w 74432"/>
                <a:gd name="connsiteY0" fmla="*/ 5582 h 1168586"/>
                <a:gd name="connsiteX1" fmla="*/ 5582 w 74432"/>
                <a:gd name="connsiteY1" fmla="*/ 1169777 h 1168586"/>
                <a:gd name="connsiteX2" fmla="*/ 71157 w 74432"/>
                <a:gd name="connsiteY2" fmla="*/ 1169777 h 1168586"/>
                <a:gd name="connsiteX3" fmla="*/ 71157 w 74432"/>
                <a:gd name="connsiteY3" fmla="*/ 5582 h 11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32" h="1168586">
                  <a:moveTo>
                    <a:pt x="5582" y="5582"/>
                  </a:moveTo>
                  <a:lnTo>
                    <a:pt x="5582" y="1169777"/>
                  </a:lnTo>
                  <a:lnTo>
                    <a:pt x="71157" y="1169777"/>
                  </a:lnTo>
                  <a:lnTo>
                    <a:pt x="71157" y="55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B9D3EF59-3D3E-4E6C-A844-E4E2D96C5B00}"/>
                </a:ext>
              </a:extLst>
            </p:cNvPr>
            <p:cNvSpPr/>
            <p:nvPr/>
          </p:nvSpPr>
          <p:spPr>
            <a:xfrm>
              <a:off x="9901238" y="-5582"/>
              <a:ext cx="193583" cy="1168586"/>
            </a:xfrm>
            <a:custGeom>
              <a:avLst/>
              <a:gdLst>
                <a:gd name="connsiteX0" fmla="*/ 5582 w 74432"/>
                <a:gd name="connsiteY0" fmla="*/ 5582 h 1168586"/>
                <a:gd name="connsiteX1" fmla="*/ 5582 w 74432"/>
                <a:gd name="connsiteY1" fmla="*/ 1169777 h 1168586"/>
                <a:gd name="connsiteX2" fmla="*/ 71083 w 74432"/>
                <a:gd name="connsiteY2" fmla="*/ 1169777 h 1168586"/>
                <a:gd name="connsiteX3" fmla="*/ 71083 w 74432"/>
                <a:gd name="connsiteY3" fmla="*/ 5582 h 11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32" h="1168586">
                  <a:moveTo>
                    <a:pt x="5582" y="5582"/>
                  </a:moveTo>
                  <a:lnTo>
                    <a:pt x="5582" y="1169777"/>
                  </a:lnTo>
                  <a:lnTo>
                    <a:pt x="71083" y="1169777"/>
                  </a:lnTo>
                  <a:lnTo>
                    <a:pt x="71083" y="55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12EFD646-E86C-41FE-A22E-F279AB7FA361}"/>
                </a:ext>
              </a:extLst>
            </p:cNvPr>
            <p:cNvSpPr/>
            <p:nvPr/>
          </p:nvSpPr>
          <p:spPr>
            <a:xfrm>
              <a:off x="10803790" y="-5582"/>
              <a:ext cx="74432" cy="1168586"/>
            </a:xfrm>
            <a:custGeom>
              <a:avLst/>
              <a:gdLst>
                <a:gd name="connsiteX0" fmla="*/ 5582 w 74432"/>
                <a:gd name="connsiteY0" fmla="*/ 5582 h 1168586"/>
                <a:gd name="connsiteX1" fmla="*/ 5582 w 74432"/>
                <a:gd name="connsiteY1" fmla="*/ 1169777 h 1168586"/>
                <a:gd name="connsiteX2" fmla="*/ 71083 w 74432"/>
                <a:gd name="connsiteY2" fmla="*/ 1169777 h 1168586"/>
                <a:gd name="connsiteX3" fmla="*/ 71083 w 74432"/>
                <a:gd name="connsiteY3" fmla="*/ 5582 h 11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32" h="1168586">
                  <a:moveTo>
                    <a:pt x="5582" y="5582"/>
                  </a:moveTo>
                  <a:lnTo>
                    <a:pt x="5582" y="1169777"/>
                  </a:lnTo>
                  <a:lnTo>
                    <a:pt x="71083" y="1169777"/>
                  </a:lnTo>
                  <a:lnTo>
                    <a:pt x="71083" y="55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E0CE091-1DC1-440D-A861-6EAC5D69BFDC}"/>
                </a:ext>
              </a:extLst>
            </p:cNvPr>
            <p:cNvSpPr/>
            <p:nvPr/>
          </p:nvSpPr>
          <p:spPr>
            <a:xfrm>
              <a:off x="11170443" y="-5582"/>
              <a:ext cx="49867" cy="1168586"/>
            </a:xfrm>
            <a:custGeom>
              <a:avLst/>
              <a:gdLst>
                <a:gd name="connsiteX0" fmla="*/ 5582 w 74432"/>
                <a:gd name="connsiteY0" fmla="*/ 5582 h 1168586"/>
                <a:gd name="connsiteX1" fmla="*/ 5582 w 74432"/>
                <a:gd name="connsiteY1" fmla="*/ 1169777 h 1168586"/>
                <a:gd name="connsiteX2" fmla="*/ 71157 w 74432"/>
                <a:gd name="connsiteY2" fmla="*/ 1169777 h 1168586"/>
                <a:gd name="connsiteX3" fmla="*/ 71157 w 74432"/>
                <a:gd name="connsiteY3" fmla="*/ 5582 h 11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32" h="1168586">
                  <a:moveTo>
                    <a:pt x="5582" y="5582"/>
                  </a:moveTo>
                  <a:lnTo>
                    <a:pt x="5582" y="1169777"/>
                  </a:lnTo>
                  <a:lnTo>
                    <a:pt x="71157" y="1169777"/>
                  </a:lnTo>
                  <a:lnTo>
                    <a:pt x="71157" y="55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589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3C0009-6054-41C3-977A-94F31AA803DD}"/>
              </a:ext>
            </a:extLst>
          </p:cNvPr>
          <p:cNvSpPr/>
          <p:nvPr userDrawn="1"/>
        </p:nvSpPr>
        <p:spPr>
          <a:xfrm>
            <a:off x="0" y="0"/>
            <a:ext cx="12192000" cy="2293257"/>
          </a:xfrm>
          <a:prstGeom prst="rect">
            <a:avLst/>
          </a:prstGeom>
          <a:solidFill>
            <a:srgbClr val="2F6D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0129554-77C5-4148-ACAA-2D261CD4A86F}"/>
              </a:ext>
            </a:extLst>
          </p:cNvPr>
          <p:cNvSpPr/>
          <p:nvPr userDrawn="1"/>
        </p:nvSpPr>
        <p:spPr>
          <a:xfrm>
            <a:off x="8766628" y="936171"/>
            <a:ext cx="2714171" cy="2714171"/>
          </a:xfrm>
          <a:prstGeom prst="ellipse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E5EB67C5-143C-44FB-B94A-59720F38A514}"/>
              </a:ext>
            </a:extLst>
          </p:cNvPr>
          <p:cNvSpPr/>
          <p:nvPr userDrawn="1"/>
        </p:nvSpPr>
        <p:spPr>
          <a:xfrm>
            <a:off x="0" y="0"/>
            <a:ext cx="1357086" cy="1357087"/>
          </a:xfrm>
          <a:custGeom>
            <a:avLst/>
            <a:gdLst>
              <a:gd name="connsiteX0" fmla="*/ 678543 w 1357086"/>
              <a:gd name="connsiteY0" fmla="*/ 0 h 1357087"/>
              <a:gd name="connsiteX1" fmla="*/ 1357086 w 1357086"/>
              <a:gd name="connsiteY1" fmla="*/ 0 h 1357087"/>
              <a:gd name="connsiteX2" fmla="*/ 1357086 w 1357086"/>
              <a:gd name="connsiteY2" fmla="*/ 1 h 1357087"/>
              <a:gd name="connsiteX3" fmla="*/ 0 w 1357086"/>
              <a:gd name="connsiteY3" fmla="*/ 1357087 h 1357087"/>
              <a:gd name="connsiteX4" fmla="*/ 0 w 1357086"/>
              <a:gd name="connsiteY4" fmla="*/ 1357087 h 1357087"/>
              <a:gd name="connsiteX5" fmla="*/ 0 w 1357086"/>
              <a:gd name="connsiteY5" fmla="*/ 678544 h 1357087"/>
              <a:gd name="connsiteX6" fmla="*/ 0 w 1357086"/>
              <a:gd name="connsiteY6" fmla="*/ 678544 h 1357087"/>
              <a:gd name="connsiteX7" fmla="*/ 678543 w 1357086"/>
              <a:gd name="connsiteY7" fmla="*/ 1 h 13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7086" h="1357087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FCFBFB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pic>
        <p:nvPicPr>
          <p:cNvPr id="85" name="그래픽 84">
            <a:extLst>
              <a:ext uri="{FF2B5EF4-FFF2-40B4-BE49-F238E27FC236}">
                <a16:creationId xmlns:a16="http://schemas.microsoft.com/office/drawing/2014/main" id="{9BF0FFB9-156E-45B2-A104-ED3960C45B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9643976" y="3168961"/>
            <a:ext cx="2677935" cy="17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5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495F25D7-198E-4272-B075-F8982217D9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849" y="5074612"/>
            <a:ext cx="1783388" cy="1783388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F99020F-6F08-4FCB-A848-0043D6257E1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781426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79F03276-69DB-4CBC-BE55-14D565AF3F8A}"/>
              </a:ext>
            </a:extLst>
          </p:cNvPr>
          <p:cNvSpPr/>
          <p:nvPr userDrawn="1"/>
        </p:nvSpPr>
        <p:spPr>
          <a:xfrm>
            <a:off x="10181770" y="399142"/>
            <a:ext cx="1690915" cy="1690915"/>
          </a:xfrm>
          <a:prstGeom prst="donut">
            <a:avLst/>
          </a:pr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62187F5-5EEE-4D6F-98F1-3D3E8E1EBF31}"/>
              </a:ext>
            </a:extLst>
          </p:cNvPr>
          <p:cNvSpPr/>
          <p:nvPr userDrawn="1"/>
        </p:nvSpPr>
        <p:spPr>
          <a:xfrm>
            <a:off x="3780607" y="4657310"/>
            <a:ext cx="834936" cy="1669040"/>
          </a:xfrm>
          <a:custGeom>
            <a:avLst/>
            <a:gdLst>
              <a:gd name="connsiteX0" fmla="*/ 622 w 1249235"/>
              <a:gd name="connsiteY0" fmla="*/ 0 h 2497226"/>
              <a:gd name="connsiteX1" fmla="*/ 1249235 w 1249235"/>
              <a:gd name="connsiteY1" fmla="*/ 1248613 h 2497226"/>
              <a:gd name="connsiteX2" fmla="*/ 622 w 1249235"/>
              <a:gd name="connsiteY2" fmla="*/ 2497226 h 2497226"/>
              <a:gd name="connsiteX3" fmla="*/ 0 w 1249235"/>
              <a:gd name="connsiteY3" fmla="*/ 2497195 h 2497226"/>
              <a:gd name="connsiteX4" fmla="*/ 0 w 1249235"/>
              <a:gd name="connsiteY4" fmla="*/ 32 h 249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235" h="2497226">
                <a:moveTo>
                  <a:pt x="622" y="0"/>
                </a:moveTo>
                <a:cubicBezTo>
                  <a:pt x="690212" y="0"/>
                  <a:pt x="1249235" y="559023"/>
                  <a:pt x="1249235" y="1248613"/>
                </a:cubicBezTo>
                <a:cubicBezTo>
                  <a:pt x="1249235" y="1938203"/>
                  <a:pt x="690212" y="2497226"/>
                  <a:pt x="622" y="2497226"/>
                </a:cubicBezTo>
                <a:lnTo>
                  <a:pt x="0" y="2497195"/>
                </a:lnTo>
                <a:lnTo>
                  <a:pt x="0" y="32"/>
                </a:lnTo>
                <a:close/>
              </a:path>
            </a:pathLst>
          </a:custGeom>
          <a:solidFill>
            <a:srgbClr val="34A85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16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E8A88CA-C31C-4A64-AC60-2C23872954A8}"/>
              </a:ext>
            </a:extLst>
          </p:cNvPr>
          <p:cNvGrpSpPr/>
          <p:nvPr userDrawn="1"/>
        </p:nvGrpSpPr>
        <p:grpSpPr>
          <a:xfrm>
            <a:off x="0" y="0"/>
            <a:ext cx="1994634" cy="754743"/>
            <a:chOff x="0" y="0"/>
            <a:chExt cx="4895712" cy="18524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84FFBD-B23C-4204-91EF-4164BBAF8648}"/>
                </a:ext>
              </a:extLst>
            </p:cNvPr>
            <p:cNvSpPr/>
            <p:nvPr userDrawn="1"/>
          </p:nvSpPr>
          <p:spPr>
            <a:xfrm>
              <a:off x="0" y="0"/>
              <a:ext cx="3365770" cy="1320800"/>
            </a:xfrm>
            <a:prstGeom prst="rect">
              <a:avLst/>
            </a:prstGeom>
            <a:solidFill>
              <a:srgbClr val="2F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75C0DC2-4318-4031-9245-9E0F3ED121B1}"/>
                </a:ext>
              </a:extLst>
            </p:cNvPr>
            <p:cNvSpPr/>
            <p:nvPr userDrawn="1"/>
          </p:nvSpPr>
          <p:spPr>
            <a:xfrm>
              <a:off x="2550704" y="2"/>
              <a:ext cx="2345008" cy="1852470"/>
            </a:xfrm>
            <a:custGeom>
              <a:avLst/>
              <a:gdLst>
                <a:gd name="connsiteX0" fmla="*/ 313607 w 3365770"/>
                <a:gd name="connsiteY0" fmla="*/ 0 h 2658835"/>
                <a:gd name="connsiteX1" fmla="*/ 421459 w 3365770"/>
                <a:gd name="connsiteY1" fmla="*/ 0 h 2658835"/>
                <a:gd name="connsiteX2" fmla="*/ 359110 w 3365770"/>
                <a:gd name="connsiteY2" fmla="*/ 83378 h 2658835"/>
                <a:gd name="connsiteX3" fmla="*/ 86467 w 3365770"/>
                <a:gd name="connsiteY3" fmla="*/ 975950 h 2658835"/>
                <a:gd name="connsiteX4" fmla="*/ 1682885 w 3365770"/>
                <a:gd name="connsiteY4" fmla="*/ 2572368 h 2658835"/>
                <a:gd name="connsiteX5" fmla="*/ 3279303 w 3365770"/>
                <a:gd name="connsiteY5" fmla="*/ 975950 h 2658835"/>
                <a:gd name="connsiteX6" fmla="*/ 3006660 w 3365770"/>
                <a:gd name="connsiteY6" fmla="*/ 83378 h 2658835"/>
                <a:gd name="connsiteX7" fmla="*/ 2944311 w 3365770"/>
                <a:gd name="connsiteY7" fmla="*/ 0 h 2658835"/>
                <a:gd name="connsiteX8" fmla="*/ 3052163 w 3365770"/>
                <a:gd name="connsiteY8" fmla="*/ 0 h 2658835"/>
                <a:gd name="connsiteX9" fmla="*/ 3078360 w 3365770"/>
                <a:gd name="connsiteY9" fmla="*/ 35033 h 2658835"/>
                <a:gd name="connsiteX10" fmla="*/ 3365770 w 3365770"/>
                <a:gd name="connsiteY10" fmla="*/ 975950 h 2658835"/>
                <a:gd name="connsiteX11" fmla="*/ 1682885 w 3365770"/>
                <a:gd name="connsiteY11" fmla="*/ 2658835 h 2658835"/>
                <a:gd name="connsiteX12" fmla="*/ 0 w 3365770"/>
                <a:gd name="connsiteY12" fmla="*/ 975950 h 2658835"/>
                <a:gd name="connsiteX13" fmla="*/ 287410 w 3365770"/>
                <a:gd name="connsiteY13" fmla="*/ 35033 h 265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5770" h="2658835">
                  <a:moveTo>
                    <a:pt x="313607" y="0"/>
                  </a:moveTo>
                  <a:lnTo>
                    <a:pt x="421459" y="0"/>
                  </a:lnTo>
                  <a:lnTo>
                    <a:pt x="359110" y="83378"/>
                  </a:lnTo>
                  <a:cubicBezTo>
                    <a:pt x="186978" y="338168"/>
                    <a:pt x="86467" y="645321"/>
                    <a:pt x="86467" y="975950"/>
                  </a:cubicBezTo>
                  <a:cubicBezTo>
                    <a:pt x="86467" y="1857627"/>
                    <a:pt x="801208" y="2572368"/>
                    <a:pt x="1682885" y="2572368"/>
                  </a:cubicBezTo>
                  <a:cubicBezTo>
                    <a:pt x="2564562" y="2572368"/>
                    <a:pt x="3279303" y="1857627"/>
                    <a:pt x="3279303" y="975950"/>
                  </a:cubicBezTo>
                  <a:cubicBezTo>
                    <a:pt x="3279303" y="645321"/>
                    <a:pt x="3178793" y="338168"/>
                    <a:pt x="3006660" y="83378"/>
                  </a:cubicBezTo>
                  <a:lnTo>
                    <a:pt x="2944311" y="0"/>
                  </a:lnTo>
                  <a:lnTo>
                    <a:pt x="3052163" y="0"/>
                  </a:lnTo>
                  <a:lnTo>
                    <a:pt x="3078360" y="35033"/>
                  </a:lnTo>
                  <a:cubicBezTo>
                    <a:pt x="3259816" y="303623"/>
                    <a:pt x="3365770" y="627413"/>
                    <a:pt x="3365770" y="975950"/>
                  </a:cubicBezTo>
                  <a:cubicBezTo>
                    <a:pt x="3365770" y="1905382"/>
                    <a:pt x="2612317" y="2658835"/>
                    <a:pt x="1682885" y="2658835"/>
                  </a:cubicBezTo>
                  <a:cubicBezTo>
                    <a:pt x="753453" y="2658835"/>
                    <a:pt x="0" y="1905382"/>
                    <a:pt x="0" y="975950"/>
                  </a:cubicBezTo>
                  <a:cubicBezTo>
                    <a:pt x="0" y="627413"/>
                    <a:pt x="105954" y="303623"/>
                    <a:pt x="287410" y="35033"/>
                  </a:cubicBezTo>
                  <a:close/>
                </a:path>
              </a:pathLst>
            </a:custGeom>
            <a:solidFill>
              <a:srgbClr val="FBBC0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E28417-FB8A-48E8-9F4E-F69B3EE3D383}"/>
              </a:ext>
            </a:extLst>
          </p:cNvPr>
          <p:cNvGrpSpPr/>
          <p:nvPr userDrawn="1"/>
        </p:nvGrpSpPr>
        <p:grpSpPr>
          <a:xfrm>
            <a:off x="0" y="5486400"/>
            <a:ext cx="1129069" cy="1371600"/>
            <a:chOff x="0" y="3225800"/>
            <a:chExt cx="2989943" cy="363220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D5282311-ADF9-4D81-9288-415330C4F4E7}"/>
                </a:ext>
              </a:extLst>
            </p:cNvPr>
            <p:cNvSpPr/>
            <p:nvPr userDrawn="1"/>
          </p:nvSpPr>
          <p:spPr>
            <a:xfrm>
              <a:off x="0" y="3225800"/>
              <a:ext cx="1824536" cy="3632200"/>
            </a:xfrm>
            <a:prstGeom prst="rtTriangle">
              <a:avLst/>
            </a:prstGeom>
            <a:solidFill>
              <a:srgbClr val="EA43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48DBC63C-4346-46A8-AEE8-81FB6342F2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0763" y="4997374"/>
              <a:ext cx="1969180" cy="1527252"/>
            </a:xfrm>
            <a:prstGeom prst="rect">
              <a:avLst/>
            </a:prstGeom>
          </p:spPr>
        </p:pic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A92D35E-1422-43BF-81E6-587D0B3E4DB1}"/>
              </a:ext>
            </a:extLst>
          </p:cNvPr>
          <p:cNvSpPr/>
          <p:nvPr userDrawn="1"/>
        </p:nvSpPr>
        <p:spPr>
          <a:xfrm>
            <a:off x="10528255" y="6281274"/>
            <a:ext cx="1153450" cy="576725"/>
          </a:xfrm>
          <a:custGeom>
            <a:avLst/>
            <a:gdLst>
              <a:gd name="connsiteX0" fmla="*/ 1727200 w 3454400"/>
              <a:gd name="connsiteY0" fmla="*/ 0 h 1727200"/>
              <a:gd name="connsiteX1" fmla="*/ 3454400 w 3454400"/>
              <a:gd name="connsiteY1" fmla="*/ 1727200 h 1727200"/>
              <a:gd name="connsiteX2" fmla="*/ 2590800 w 3454400"/>
              <a:gd name="connsiteY2" fmla="*/ 1727200 h 1727200"/>
              <a:gd name="connsiteX3" fmla="*/ 1727200 w 3454400"/>
              <a:gd name="connsiteY3" fmla="*/ 863600 h 1727200"/>
              <a:gd name="connsiteX4" fmla="*/ 863600 w 3454400"/>
              <a:gd name="connsiteY4" fmla="*/ 1727200 h 1727200"/>
              <a:gd name="connsiteX5" fmla="*/ 0 w 3454400"/>
              <a:gd name="connsiteY5" fmla="*/ 1727200 h 1727200"/>
              <a:gd name="connsiteX6" fmla="*/ 1727200 w 3454400"/>
              <a:gd name="connsiteY6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400" h="1727200">
                <a:moveTo>
                  <a:pt x="1727200" y="0"/>
                </a:moveTo>
                <a:cubicBezTo>
                  <a:pt x="2681106" y="0"/>
                  <a:pt x="3454400" y="773294"/>
                  <a:pt x="3454400" y="1727200"/>
                </a:cubicBezTo>
                <a:lnTo>
                  <a:pt x="2590800" y="1727200"/>
                </a:lnTo>
                <a:cubicBezTo>
                  <a:pt x="2590800" y="1250247"/>
                  <a:pt x="2204153" y="863600"/>
                  <a:pt x="1727200" y="863600"/>
                </a:cubicBezTo>
                <a:cubicBezTo>
                  <a:pt x="1250247" y="863600"/>
                  <a:pt x="863600" y="1250247"/>
                  <a:pt x="863600" y="1727200"/>
                </a:cubicBezTo>
                <a:lnTo>
                  <a:pt x="0" y="1727200"/>
                </a:lnTo>
                <a:cubicBezTo>
                  <a:pt x="0" y="773294"/>
                  <a:pt x="773294" y="0"/>
                  <a:pt x="1727200" y="0"/>
                </a:cubicBezTo>
                <a:close/>
              </a:path>
            </a:pathLst>
          </a:custGeom>
          <a:solidFill>
            <a:srgbClr val="34A853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D55D567-3075-4610-A8CE-18BD6AC0BF84}"/>
              </a:ext>
            </a:extLst>
          </p:cNvPr>
          <p:cNvSpPr/>
          <p:nvPr userDrawn="1"/>
        </p:nvSpPr>
        <p:spPr>
          <a:xfrm>
            <a:off x="12071350" y="2286000"/>
            <a:ext cx="120650" cy="2286000"/>
          </a:xfrm>
          <a:custGeom>
            <a:avLst/>
            <a:gdLst>
              <a:gd name="connsiteX0" fmla="*/ 80435 w 120650"/>
              <a:gd name="connsiteY0" fmla="*/ 0 h 2286000"/>
              <a:gd name="connsiteX1" fmla="*/ 120650 w 120650"/>
              <a:gd name="connsiteY1" fmla="*/ 0 h 2286000"/>
              <a:gd name="connsiteX2" fmla="*/ 120650 w 120650"/>
              <a:gd name="connsiteY2" fmla="*/ 2286000 h 2286000"/>
              <a:gd name="connsiteX3" fmla="*/ 80435 w 120650"/>
              <a:gd name="connsiteY3" fmla="*/ 2286000 h 2286000"/>
              <a:gd name="connsiteX4" fmla="*/ 0 w 120650"/>
              <a:gd name="connsiteY4" fmla="*/ 2205565 h 2286000"/>
              <a:gd name="connsiteX5" fmla="*/ 0 w 120650"/>
              <a:gd name="connsiteY5" fmla="*/ 80435 h 2286000"/>
              <a:gd name="connsiteX6" fmla="*/ 80435 w 120650"/>
              <a:gd name="connsiteY6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650" h="2286000">
                <a:moveTo>
                  <a:pt x="80435" y="0"/>
                </a:moveTo>
                <a:lnTo>
                  <a:pt x="120650" y="0"/>
                </a:lnTo>
                <a:lnTo>
                  <a:pt x="120650" y="2286000"/>
                </a:lnTo>
                <a:lnTo>
                  <a:pt x="80435" y="2286000"/>
                </a:lnTo>
                <a:cubicBezTo>
                  <a:pt x="36012" y="2286000"/>
                  <a:pt x="0" y="2249988"/>
                  <a:pt x="0" y="2205565"/>
                </a:cubicBezTo>
                <a:lnTo>
                  <a:pt x="0" y="80435"/>
                </a:lnTo>
                <a:cubicBezTo>
                  <a:pt x="0" y="36012"/>
                  <a:pt x="36012" y="0"/>
                  <a:pt x="80435" y="0"/>
                </a:cubicBezTo>
                <a:close/>
              </a:path>
            </a:pathLst>
          </a:custGeom>
          <a:solidFill>
            <a:srgbClr val="EA433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840C72-B1C0-4796-B0A8-F63596F8A411}"/>
              </a:ext>
            </a:extLst>
          </p:cNvPr>
          <p:cNvGrpSpPr/>
          <p:nvPr userDrawn="1"/>
        </p:nvGrpSpPr>
        <p:grpSpPr>
          <a:xfrm>
            <a:off x="141647" y="276938"/>
            <a:ext cx="274237" cy="1281906"/>
            <a:chOff x="571749" y="2147094"/>
            <a:chExt cx="342900" cy="1602867"/>
          </a:xfrm>
          <a:solidFill>
            <a:srgbClr val="34A853"/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F1726A9-050C-4871-BA84-993197E8C994}"/>
                </a:ext>
              </a:extLst>
            </p:cNvPr>
            <p:cNvSpPr/>
            <p:nvPr/>
          </p:nvSpPr>
          <p:spPr>
            <a:xfrm>
              <a:off x="571749" y="2147094"/>
              <a:ext cx="342900" cy="342900"/>
            </a:xfrm>
            <a:custGeom>
              <a:avLst/>
              <a:gdLst>
                <a:gd name="connsiteX0" fmla="*/ 7144 w 342900"/>
                <a:gd name="connsiteY0" fmla="*/ 27146 h 342900"/>
                <a:gd name="connsiteX1" fmla="*/ 27146 w 342900"/>
                <a:gd name="connsiteY1" fmla="*/ 7144 h 342900"/>
                <a:gd name="connsiteX2" fmla="*/ 342138 w 342900"/>
                <a:gd name="connsiteY2" fmla="*/ 322136 h 342900"/>
                <a:gd name="connsiteX3" fmla="*/ 322136 w 342900"/>
                <a:gd name="connsiteY3" fmla="*/ 34213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42900">
                  <a:moveTo>
                    <a:pt x="7144" y="27146"/>
                  </a:moveTo>
                  <a:lnTo>
                    <a:pt x="27146" y="7144"/>
                  </a:lnTo>
                  <a:lnTo>
                    <a:pt x="342138" y="322136"/>
                  </a:lnTo>
                  <a:lnTo>
                    <a:pt x="322136" y="3421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8C03DB6-7234-4964-A3FF-BAD6C67AC7F8}"/>
                </a:ext>
              </a:extLst>
            </p:cNvPr>
            <p:cNvSpPr/>
            <p:nvPr/>
          </p:nvSpPr>
          <p:spPr>
            <a:xfrm>
              <a:off x="571749" y="2462086"/>
              <a:ext cx="342900" cy="342900"/>
            </a:xfrm>
            <a:custGeom>
              <a:avLst/>
              <a:gdLst>
                <a:gd name="connsiteX0" fmla="*/ 7144 w 342900"/>
                <a:gd name="connsiteY0" fmla="*/ 27146 h 342900"/>
                <a:gd name="connsiteX1" fmla="*/ 27146 w 342900"/>
                <a:gd name="connsiteY1" fmla="*/ 7144 h 342900"/>
                <a:gd name="connsiteX2" fmla="*/ 342138 w 342900"/>
                <a:gd name="connsiteY2" fmla="*/ 322136 h 342900"/>
                <a:gd name="connsiteX3" fmla="*/ 322136 w 342900"/>
                <a:gd name="connsiteY3" fmla="*/ 34213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42900">
                  <a:moveTo>
                    <a:pt x="7144" y="27146"/>
                  </a:moveTo>
                  <a:lnTo>
                    <a:pt x="27146" y="7144"/>
                  </a:lnTo>
                  <a:lnTo>
                    <a:pt x="342138" y="322136"/>
                  </a:lnTo>
                  <a:lnTo>
                    <a:pt x="322136" y="3421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45BD208-6E71-425B-9D36-BC9C73DD5D27}"/>
                </a:ext>
              </a:extLst>
            </p:cNvPr>
            <p:cNvSpPr/>
            <p:nvPr/>
          </p:nvSpPr>
          <p:spPr>
            <a:xfrm>
              <a:off x="571749" y="2777078"/>
              <a:ext cx="342900" cy="342900"/>
            </a:xfrm>
            <a:custGeom>
              <a:avLst/>
              <a:gdLst>
                <a:gd name="connsiteX0" fmla="*/ 7144 w 342900"/>
                <a:gd name="connsiteY0" fmla="*/ 27146 h 342900"/>
                <a:gd name="connsiteX1" fmla="*/ 27146 w 342900"/>
                <a:gd name="connsiteY1" fmla="*/ 7144 h 342900"/>
                <a:gd name="connsiteX2" fmla="*/ 342138 w 342900"/>
                <a:gd name="connsiteY2" fmla="*/ 322136 h 342900"/>
                <a:gd name="connsiteX3" fmla="*/ 322136 w 342900"/>
                <a:gd name="connsiteY3" fmla="*/ 34213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42900">
                  <a:moveTo>
                    <a:pt x="7144" y="27146"/>
                  </a:moveTo>
                  <a:lnTo>
                    <a:pt x="27146" y="7144"/>
                  </a:lnTo>
                  <a:lnTo>
                    <a:pt x="342138" y="322136"/>
                  </a:lnTo>
                  <a:lnTo>
                    <a:pt x="322136" y="3421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17912D58-2D69-447B-8655-F8E37C966DD7}"/>
                </a:ext>
              </a:extLst>
            </p:cNvPr>
            <p:cNvSpPr/>
            <p:nvPr/>
          </p:nvSpPr>
          <p:spPr>
            <a:xfrm>
              <a:off x="571749" y="3092069"/>
              <a:ext cx="342900" cy="342900"/>
            </a:xfrm>
            <a:custGeom>
              <a:avLst/>
              <a:gdLst>
                <a:gd name="connsiteX0" fmla="*/ 7144 w 342900"/>
                <a:gd name="connsiteY0" fmla="*/ 27146 h 342900"/>
                <a:gd name="connsiteX1" fmla="*/ 27146 w 342900"/>
                <a:gd name="connsiteY1" fmla="*/ 7144 h 342900"/>
                <a:gd name="connsiteX2" fmla="*/ 342138 w 342900"/>
                <a:gd name="connsiteY2" fmla="*/ 322136 h 342900"/>
                <a:gd name="connsiteX3" fmla="*/ 322136 w 342900"/>
                <a:gd name="connsiteY3" fmla="*/ 34213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42900">
                  <a:moveTo>
                    <a:pt x="7144" y="27146"/>
                  </a:moveTo>
                  <a:lnTo>
                    <a:pt x="27146" y="7144"/>
                  </a:lnTo>
                  <a:lnTo>
                    <a:pt x="342138" y="322136"/>
                  </a:lnTo>
                  <a:lnTo>
                    <a:pt x="322136" y="3421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19F5B06-D9C9-44E7-83B6-F97A443B02DA}"/>
                </a:ext>
              </a:extLst>
            </p:cNvPr>
            <p:cNvSpPr/>
            <p:nvPr/>
          </p:nvSpPr>
          <p:spPr>
            <a:xfrm>
              <a:off x="571749" y="3407061"/>
              <a:ext cx="342900" cy="342900"/>
            </a:xfrm>
            <a:custGeom>
              <a:avLst/>
              <a:gdLst>
                <a:gd name="connsiteX0" fmla="*/ 7144 w 342900"/>
                <a:gd name="connsiteY0" fmla="*/ 27146 h 342900"/>
                <a:gd name="connsiteX1" fmla="*/ 27146 w 342900"/>
                <a:gd name="connsiteY1" fmla="*/ 7144 h 342900"/>
                <a:gd name="connsiteX2" fmla="*/ 342138 w 342900"/>
                <a:gd name="connsiteY2" fmla="*/ 322136 h 342900"/>
                <a:gd name="connsiteX3" fmla="*/ 322136 w 342900"/>
                <a:gd name="connsiteY3" fmla="*/ 34213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342900">
                  <a:moveTo>
                    <a:pt x="7144" y="27146"/>
                  </a:moveTo>
                  <a:lnTo>
                    <a:pt x="27146" y="7144"/>
                  </a:lnTo>
                  <a:lnTo>
                    <a:pt x="342138" y="322136"/>
                  </a:lnTo>
                  <a:lnTo>
                    <a:pt x="322136" y="3421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BC5A2D-D746-419C-9610-807DC545A6F0}"/>
              </a:ext>
            </a:extLst>
          </p:cNvPr>
          <p:cNvGrpSpPr/>
          <p:nvPr userDrawn="1"/>
        </p:nvGrpSpPr>
        <p:grpSpPr>
          <a:xfrm flipH="1">
            <a:off x="11220310" y="-5582"/>
            <a:ext cx="730392" cy="647065"/>
            <a:chOff x="9901238" y="-5582"/>
            <a:chExt cx="1319072" cy="1168586"/>
          </a:xfrm>
          <a:solidFill>
            <a:srgbClr val="FBBC05"/>
          </a:solidFill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4C09381-21B3-4858-9385-A69049092752}"/>
                </a:ext>
              </a:extLst>
            </p:cNvPr>
            <p:cNvSpPr/>
            <p:nvPr/>
          </p:nvSpPr>
          <p:spPr>
            <a:xfrm>
              <a:off x="10387042" y="-5582"/>
              <a:ext cx="124527" cy="1168586"/>
            </a:xfrm>
            <a:custGeom>
              <a:avLst/>
              <a:gdLst>
                <a:gd name="connsiteX0" fmla="*/ 5582 w 74432"/>
                <a:gd name="connsiteY0" fmla="*/ 5582 h 1168586"/>
                <a:gd name="connsiteX1" fmla="*/ 5582 w 74432"/>
                <a:gd name="connsiteY1" fmla="*/ 1169777 h 1168586"/>
                <a:gd name="connsiteX2" fmla="*/ 71157 w 74432"/>
                <a:gd name="connsiteY2" fmla="*/ 1169777 h 1168586"/>
                <a:gd name="connsiteX3" fmla="*/ 71157 w 74432"/>
                <a:gd name="connsiteY3" fmla="*/ 5582 h 11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32" h="1168586">
                  <a:moveTo>
                    <a:pt x="5582" y="5582"/>
                  </a:moveTo>
                  <a:lnTo>
                    <a:pt x="5582" y="1169777"/>
                  </a:lnTo>
                  <a:lnTo>
                    <a:pt x="71157" y="1169777"/>
                  </a:lnTo>
                  <a:lnTo>
                    <a:pt x="71157" y="55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49639CC-0825-4CF1-9C0D-BD31AEB776C2}"/>
                </a:ext>
              </a:extLst>
            </p:cNvPr>
            <p:cNvSpPr/>
            <p:nvPr/>
          </p:nvSpPr>
          <p:spPr>
            <a:xfrm>
              <a:off x="9901238" y="-5582"/>
              <a:ext cx="193583" cy="1168586"/>
            </a:xfrm>
            <a:custGeom>
              <a:avLst/>
              <a:gdLst>
                <a:gd name="connsiteX0" fmla="*/ 5582 w 74432"/>
                <a:gd name="connsiteY0" fmla="*/ 5582 h 1168586"/>
                <a:gd name="connsiteX1" fmla="*/ 5582 w 74432"/>
                <a:gd name="connsiteY1" fmla="*/ 1169777 h 1168586"/>
                <a:gd name="connsiteX2" fmla="*/ 71083 w 74432"/>
                <a:gd name="connsiteY2" fmla="*/ 1169777 h 1168586"/>
                <a:gd name="connsiteX3" fmla="*/ 71083 w 74432"/>
                <a:gd name="connsiteY3" fmla="*/ 5582 h 11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32" h="1168586">
                  <a:moveTo>
                    <a:pt x="5582" y="5582"/>
                  </a:moveTo>
                  <a:lnTo>
                    <a:pt x="5582" y="1169777"/>
                  </a:lnTo>
                  <a:lnTo>
                    <a:pt x="71083" y="1169777"/>
                  </a:lnTo>
                  <a:lnTo>
                    <a:pt x="71083" y="55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24781E8-B837-4F42-997B-6F6CAF3EE826}"/>
                </a:ext>
              </a:extLst>
            </p:cNvPr>
            <p:cNvSpPr/>
            <p:nvPr/>
          </p:nvSpPr>
          <p:spPr>
            <a:xfrm>
              <a:off x="10803790" y="-5582"/>
              <a:ext cx="74432" cy="1168586"/>
            </a:xfrm>
            <a:custGeom>
              <a:avLst/>
              <a:gdLst>
                <a:gd name="connsiteX0" fmla="*/ 5582 w 74432"/>
                <a:gd name="connsiteY0" fmla="*/ 5582 h 1168586"/>
                <a:gd name="connsiteX1" fmla="*/ 5582 w 74432"/>
                <a:gd name="connsiteY1" fmla="*/ 1169777 h 1168586"/>
                <a:gd name="connsiteX2" fmla="*/ 71083 w 74432"/>
                <a:gd name="connsiteY2" fmla="*/ 1169777 h 1168586"/>
                <a:gd name="connsiteX3" fmla="*/ 71083 w 74432"/>
                <a:gd name="connsiteY3" fmla="*/ 5582 h 11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32" h="1168586">
                  <a:moveTo>
                    <a:pt x="5582" y="5582"/>
                  </a:moveTo>
                  <a:lnTo>
                    <a:pt x="5582" y="1169777"/>
                  </a:lnTo>
                  <a:lnTo>
                    <a:pt x="71083" y="1169777"/>
                  </a:lnTo>
                  <a:lnTo>
                    <a:pt x="71083" y="55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70E8D78-2B76-43D5-9E73-700B6C389594}"/>
                </a:ext>
              </a:extLst>
            </p:cNvPr>
            <p:cNvSpPr/>
            <p:nvPr/>
          </p:nvSpPr>
          <p:spPr>
            <a:xfrm>
              <a:off x="11170443" y="-5582"/>
              <a:ext cx="49867" cy="1168586"/>
            </a:xfrm>
            <a:custGeom>
              <a:avLst/>
              <a:gdLst>
                <a:gd name="connsiteX0" fmla="*/ 5582 w 74432"/>
                <a:gd name="connsiteY0" fmla="*/ 5582 h 1168586"/>
                <a:gd name="connsiteX1" fmla="*/ 5582 w 74432"/>
                <a:gd name="connsiteY1" fmla="*/ 1169777 h 1168586"/>
                <a:gd name="connsiteX2" fmla="*/ 71157 w 74432"/>
                <a:gd name="connsiteY2" fmla="*/ 1169777 h 1168586"/>
                <a:gd name="connsiteX3" fmla="*/ 71157 w 74432"/>
                <a:gd name="connsiteY3" fmla="*/ 5582 h 116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32" h="1168586">
                  <a:moveTo>
                    <a:pt x="5582" y="5582"/>
                  </a:moveTo>
                  <a:lnTo>
                    <a:pt x="5582" y="1169777"/>
                  </a:lnTo>
                  <a:lnTo>
                    <a:pt x="71157" y="1169777"/>
                  </a:lnTo>
                  <a:lnTo>
                    <a:pt x="71157" y="55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그림 개체 틀 8">
            <a:extLst>
              <a:ext uri="{FF2B5EF4-FFF2-40B4-BE49-F238E27FC236}">
                <a16:creationId xmlns:a16="http://schemas.microsoft.com/office/drawing/2014/main" id="{8FCB7600-6C8C-433D-815C-77C7C2D4A2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4" y="1474326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35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B3C6-E7D0-13E2-B785-7D56240A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50BB-2BAB-3B8D-49A7-77594E16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F514-3EEF-2366-2BEE-32DF9093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7738-ECD9-E2A6-6952-1BC94FD1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817D-91A8-A3A5-7BE4-9DE4B5EB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5853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1824-1077-36D7-EBEA-A801D279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7271C-B3A3-7308-29C6-201779DF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C9D8-2EED-BFD9-DA39-E4BE127C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527A-6F35-E6EB-AE0E-2C1B051A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6ACB-6538-12C0-077A-804C487E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6931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E088-5323-3011-2640-F0DD6D0E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885D-EDB8-AFBA-3961-2E6C90DF6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A0A7D-853F-470C-C993-AEB1D7728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161CE-DCD2-4E69-71FA-9CCAEF9A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744CB-6512-63B6-DA07-34F8BABB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3F2D8-7A3B-42B5-36AA-63BCA98E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937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6B34-0FF6-9CAC-A4C1-D5FC108A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EBEA7-6B25-CD69-9C01-38589971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4A97E-9C31-F073-0126-FC6091DD6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45033-DE2F-0B9F-639A-A151FB99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BE0C0-5480-7D95-BE9A-1A7DFF47E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2675A-D318-595E-F1AA-5B06FB82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75BD8-15E9-ADB8-0823-0E907A2A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79CF0-AE22-2833-6DD2-027C0A10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5414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4A83-359F-81D5-1412-571DE29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53D3E-BB84-57A0-28D3-CE8A3901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5123E-2667-D268-F664-FE4EB90F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2C79D-3206-136F-5DB6-B23EED7D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6590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106D3-8825-F7D5-73B1-BDE99031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16DEF-C4A9-87E9-AF86-0C64A96F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1B5E8-B2C3-7881-D6F6-7183FE26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723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F680-A8C7-CE43-66AF-2FF45A5B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23EA-BEE0-FBFF-6708-33580D5B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94342-840F-5414-72E5-485CB31E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C00CE-C765-71DD-8A4B-6E903E0B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52693-790B-7279-39EE-5867866D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F7599-BF96-659C-082D-31CBA5AA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1871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29BD-1262-FC8D-4D88-F3DADADF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7D438-CC7E-5796-5AF8-34192ECAC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5C01-B78B-F11E-9EA9-097B3A1E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07A6B-3228-28A9-A99F-F613DAFB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F244-E154-EE9C-164C-0B2A0C54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C24A6-B394-D29B-A41D-7F996A9F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7773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58826-FBBC-985C-D995-54BD8023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D9D-E809-ECFE-09BC-CD1E6179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2039-FC20-60ED-F767-0F9639BDE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27581-B495-4FF1-9D7C-B518EE868F94}" type="datetimeFigureOut">
              <a:rPr lang="en-AE" smtClean="0"/>
              <a:t>29/05/2025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4094-ACB5-EB93-4528-1C8A99D33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FEE9-BD35-D4FA-E65F-0B115E620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A8E28-AEC8-427B-BDBD-4F23666D153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2806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3060699" y="2222608"/>
            <a:ext cx="607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3200" b="1" dirty="0">
                <a:latin typeface="+mj-lt"/>
                <a:cs typeface="Arial" panose="020B0604020202020204" pitchFamily="34" charset="0"/>
              </a:rPr>
              <a:t> Intelligent Open Source License</a:t>
            </a:r>
          </a:p>
          <a:p>
            <a:pPr algn="ctr"/>
            <a:r>
              <a:rPr lang="fr-FR" altLang="ko-KR" sz="3200" b="1" dirty="0">
                <a:latin typeface="+mj-lt"/>
                <a:cs typeface="Arial" panose="020B0604020202020204" pitchFamily="34" charset="0"/>
              </a:rPr>
              <a:t> Recommandation System</a:t>
            </a:r>
            <a:endParaRPr lang="ko-KR" altLang="en-US" sz="32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C13390-9261-415F-9975-2015B2A01E11}"/>
              </a:ext>
            </a:extLst>
          </p:cNvPr>
          <p:cNvSpPr/>
          <p:nvPr/>
        </p:nvSpPr>
        <p:spPr>
          <a:xfrm>
            <a:off x="4862817" y="6036575"/>
            <a:ext cx="2466363" cy="276837"/>
          </a:xfrm>
          <a:prstGeom prst="roundRect">
            <a:avLst>
              <a:gd name="adj" fmla="val 50000"/>
            </a:avLst>
          </a:prstGeom>
          <a:solidFill>
            <a:srgbClr val="F01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2025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808B7D-3CC0-BBF8-4257-20DA3FBD8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97202"/>
              </p:ext>
            </p:extLst>
          </p:nvPr>
        </p:nvGraphicFramePr>
        <p:xfrm>
          <a:off x="4084318" y="3558175"/>
          <a:ext cx="402336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03761190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40820372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Zamo </a:t>
                      </a:r>
                      <a:r>
                        <a:rPr lang="en-US" sz="1600" dirty="0" err="1"/>
                        <a:t>Rzgar</a:t>
                      </a:r>
                      <a:r>
                        <a:rPr lang="en-US" sz="1600" dirty="0"/>
                        <a:t> Ahmed</a:t>
                      </a:r>
                      <a:endParaRPr lang="en-A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dirty="0"/>
                        <a:t>2120246004 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445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Naser Al </a:t>
                      </a:r>
                      <a:r>
                        <a:rPr lang="en-US" sz="1600" dirty="0" err="1"/>
                        <a:t>Musalhi</a:t>
                      </a:r>
                      <a:endParaRPr lang="en-A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dirty="0"/>
                        <a:t>2120246005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85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Gheith Alrawahi</a:t>
                      </a:r>
                      <a:endParaRPr lang="en-A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dirty="0"/>
                        <a:t>2120246006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209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 err="1"/>
                        <a:t>Gheyath</a:t>
                      </a:r>
                      <a:r>
                        <a:rPr lang="en-US" sz="1600" dirty="0"/>
                        <a:t> AL </a:t>
                      </a:r>
                      <a:r>
                        <a:rPr lang="en-US" sz="1600" dirty="0" err="1"/>
                        <a:t>Mamoori</a:t>
                      </a:r>
                      <a:endParaRPr lang="en-A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dirty="0"/>
                        <a:t>2120246020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315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/>
                        <a:t>Mohamed Sidi</a:t>
                      </a:r>
                      <a:endParaRPr lang="en-A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600" dirty="0"/>
                        <a:t>2120246048 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95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E0B10-1B3F-A0E2-C0D8-12F160F4B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E36FA89-06BB-C34A-6DC8-487BB1CB662C}"/>
              </a:ext>
            </a:extLst>
          </p:cNvPr>
          <p:cNvGrpSpPr/>
          <p:nvPr/>
        </p:nvGrpSpPr>
        <p:grpSpPr>
          <a:xfrm>
            <a:off x="461149" y="1203138"/>
            <a:ext cx="6814550" cy="5654862"/>
            <a:chOff x="665751" y="860699"/>
            <a:chExt cx="6814550" cy="565486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F056877-BC9A-7661-B0AD-F761778A537E}"/>
                </a:ext>
              </a:extLst>
            </p:cNvPr>
            <p:cNvSpPr/>
            <p:nvPr/>
          </p:nvSpPr>
          <p:spPr>
            <a:xfrm>
              <a:off x="800100" y="962025"/>
              <a:ext cx="6553200" cy="4143375"/>
            </a:xfrm>
            <a:prstGeom prst="rect">
              <a:avLst/>
            </a:pr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ko-KR" altLang="en-US"/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E08B70C3-50BF-96FD-E953-BF6288D45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5751" y="860699"/>
              <a:ext cx="6814550" cy="5654862"/>
            </a:xfrm>
            <a:prstGeom prst="rect">
              <a:avLst/>
            </a:prstGeom>
          </p:spPr>
        </p:pic>
      </p:grp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DEBACA-544D-5F13-8E73-7B5425D28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65" y="1515531"/>
            <a:ext cx="6333109" cy="36999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44B4B4-5F59-98A5-7A55-3FED9A28C12B}"/>
              </a:ext>
            </a:extLst>
          </p:cNvPr>
          <p:cNvSpPr txBox="1"/>
          <p:nvPr/>
        </p:nvSpPr>
        <p:spPr>
          <a:xfrm>
            <a:off x="7966520" y="3013501"/>
            <a:ext cx="3528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2F6DFF"/>
                </a:solidFill>
                <a:latin typeface="+mj-lt"/>
                <a:cs typeface="Arial" panose="020B0604020202020204" pitchFamily="34" charset="0"/>
              </a:rPr>
              <a:t>Live Demo</a:t>
            </a:r>
            <a:endParaRPr lang="ko-KR" altLang="en-US" sz="4800" b="1" dirty="0">
              <a:solidFill>
                <a:srgbClr val="2F6DFF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8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3951A-84A1-C114-E1D5-1C5B24CD7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52EA758-AF75-664E-277B-6502EDB60888}"/>
              </a:ext>
            </a:extLst>
          </p:cNvPr>
          <p:cNvSpPr txBox="1"/>
          <p:nvPr/>
        </p:nvSpPr>
        <p:spPr>
          <a:xfrm>
            <a:off x="4090063" y="5745692"/>
            <a:ext cx="428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cs typeface="Arial" panose="020B0604020202020204" pitchFamily="34" charset="0"/>
              </a:rPr>
              <a:t>Project GitHub Repository</a:t>
            </a:r>
          </a:p>
        </p:txBody>
      </p:sp>
      <p:pic>
        <p:nvPicPr>
          <p:cNvPr id="3" name="Picture 2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F81C8F8B-C495-F96D-D155-9D2DE5D5B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06" y="1112308"/>
            <a:ext cx="4633384" cy="46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7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39FC3D1-168B-4E4B-B2ED-8BB2C965A638}"/>
              </a:ext>
            </a:extLst>
          </p:cNvPr>
          <p:cNvSpPr/>
          <p:nvPr/>
        </p:nvSpPr>
        <p:spPr>
          <a:xfrm>
            <a:off x="0" y="0"/>
            <a:ext cx="1357086" cy="1357087"/>
          </a:xfrm>
          <a:custGeom>
            <a:avLst/>
            <a:gdLst>
              <a:gd name="connsiteX0" fmla="*/ 678543 w 1357086"/>
              <a:gd name="connsiteY0" fmla="*/ 0 h 1357087"/>
              <a:gd name="connsiteX1" fmla="*/ 1357086 w 1357086"/>
              <a:gd name="connsiteY1" fmla="*/ 0 h 1357087"/>
              <a:gd name="connsiteX2" fmla="*/ 1357086 w 1357086"/>
              <a:gd name="connsiteY2" fmla="*/ 1 h 1357087"/>
              <a:gd name="connsiteX3" fmla="*/ 0 w 1357086"/>
              <a:gd name="connsiteY3" fmla="*/ 1357087 h 1357087"/>
              <a:gd name="connsiteX4" fmla="*/ 0 w 1357086"/>
              <a:gd name="connsiteY4" fmla="*/ 1357087 h 1357087"/>
              <a:gd name="connsiteX5" fmla="*/ 0 w 1357086"/>
              <a:gd name="connsiteY5" fmla="*/ 678544 h 1357087"/>
              <a:gd name="connsiteX6" fmla="*/ 0 w 1357086"/>
              <a:gd name="connsiteY6" fmla="*/ 678544 h 1357087"/>
              <a:gd name="connsiteX7" fmla="*/ 678543 w 1357086"/>
              <a:gd name="connsiteY7" fmla="*/ 1 h 13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7086" h="1357087">
                <a:moveTo>
                  <a:pt x="678543" y="0"/>
                </a:moveTo>
                <a:lnTo>
                  <a:pt x="1357086" y="0"/>
                </a:lnTo>
                <a:lnTo>
                  <a:pt x="1357086" y="1"/>
                </a:lnTo>
                <a:cubicBezTo>
                  <a:pt x="1357086" y="749499"/>
                  <a:pt x="749498" y="1357087"/>
                  <a:pt x="0" y="1357087"/>
                </a:cubicBezTo>
                <a:lnTo>
                  <a:pt x="0" y="1357087"/>
                </a:lnTo>
                <a:lnTo>
                  <a:pt x="0" y="678544"/>
                </a:lnTo>
                <a:lnTo>
                  <a:pt x="0" y="678544"/>
                </a:lnTo>
                <a:cubicBezTo>
                  <a:pt x="374749" y="678544"/>
                  <a:pt x="678543" y="374750"/>
                  <a:pt x="678543" y="1"/>
                </a:cubicBezTo>
                <a:close/>
              </a:path>
            </a:pathLst>
          </a:custGeom>
          <a:solidFill>
            <a:srgbClr val="2F6DFF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F00A5D-1F89-4D22-A466-43A7A2637ECF}"/>
              </a:ext>
            </a:extLst>
          </p:cNvPr>
          <p:cNvSpPr txBox="1"/>
          <p:nvPr/>
        </p:nvSpPr>
        <p:spPr>
          <a:xfrm>
            <a:off x="4432300" y="732734"/>
            <a:ext cx="3327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+mj-lt"/>
                <a:cs typeface="Arial" panose="020B0604020202020204" pitchFamily="34" charset="0"/>
              </a:rPr>
              <a:t>Future Work</a:t>
            </a:r>
            <a:endParaRPr lang="ko-KR" altLang="en-US" sz="3200" b="1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99724D-249F-9A37-57EF-A6C29226640A}"/>
              </a:ext>
            </a:extLst>
          </p:cNvPr>
          <p:cNvGrpSpPr/>
          <p:nvPr/>
        </p:nvGrpSpPr>
        <p:grpSpPr>
          <a:xfrm>
            <a:off x="4534481" y="1857728"/>
            <a:ext cx="2391251" cy="1368157"/>
            <a:chOff x="4534481" y="1857728"/>
            <a:chExt cx="2391251" cy="13681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7B3CE9-E348-4ECD-A16C-B61729CB1B8A}"/>
                </a:ext>
              </a:extLst>
            </p:cNvPr>
            <p:cNvSpPr txBox="1"/>
            <p:nvPr/>
          </p:nvSpPr>
          <p:spPr>
            <a:xfrm>
              <a:off x="4534481" y="2517999"/>
              <a:ext cx="2391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Add more licenses (e.g., EPL, MPL)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20A953-8D13-4EA3-8985-B65992EE569B}"/>
                </a:ext>
              </a:extLst>
            </p:cNvPr>
            <p:cNvSpPr txBox="1"/>
            <p:nvPr/>
          </p:nvSpPr>
          <p:spPr>
            <a:xfrm>
              <a:off x="4534482" y="1857728"/>
              <a:ext cx="2180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34A853"/>
                  </a:solidFill>
                </a:rPr>
                <a:t>01.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88E8C7-8DA5-4A92-22B8-4C3E6B60CACE}"/>
              </a:ext>
            </a:extLst>
          </p:cNvPr>
          <p:cNvGrpSpPr/>
          <p:nvPr/>
        </p:nvGrpSpPr>
        <p:grpSpPr>
          <a:xfrm>
            <a:off x="8149748" y="1819980"/>
            <a:ext cx="2391251" cy="1368157"/>
            <a:chOff x="4534481" y="1857728"/>
            <a:chExt cx="2391251" cy="13681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9FD18A-2A20-1713-3676-660EC1AAE7DD}"/>
                </a:ext>
              </a:extLst>
            </p:cNvPr>
            <p:cNvSpPr txBox="1"/>
            <p:nvPr/>
          </p:nvSpPr>
          <p:spPr>
            <a:xfrm>
              <a:off x="4534481" y="2517999"/>
              <a:ext cx="2391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Support multiple languages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948E25-C0DB-20E5-F2FD-E36763BCDAD1}"/>
                </a:ext>
              </a:extLst>
            </p:cNvPr>
            <p:cNvSpPr txBox="1"/>
            <p:nvPr/>
          </p:nvSpPr>
          <p:spPr>
            <a:xfrm>
              <a:off x="4534482" y="1857728"/>
              <a:ext cx="2180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34A853"/>
                  </a:solidFill>
                </a:rPr>
                <a:t>02.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67A2EB-384F-FA35-472F-54B5053ABDF3}"/>
              </a:ext>
            </a:extLst>
          </p:cNvPr>
          <p:cNvGrpSpPr/>
          <p:nvPr/>
        </p:nvGrpSpPr>
        <p:grpSpPr>
          <a:xfrm>
            <a:off x="4432300" y="3479800"/>
            <a:ext cx="2391251" cy="1368157"/>
            <a:chOff x="4534481" y="1857728"/>
            <a:chExt cx="2391251" cy="13681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0BDBD9-1596-2565-9E98-0EB8B2A58419}"/>
                </a:ext>
              </a:extLst>
            </p:cNvPr>
            <p:cNvSpPr txBox="1"/>
            <p:nvPr/>
          </p:nvSpPr>
          <p:spPr>
            <a:xfrm>
              <a:off x="4534481" y="2517999"/>
              <a:ext cx="2391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Add explanations for each license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A84EA7-A0FC-4728-5731-27A33CBA596C}"/>
                </a:ext>
              </a:extLst>
            </p:cNvPr>
            <p:cNvSpPr txBox="1"/>
            <p:nvPr/>
          </p:nvSpPr>
          <p:spPr>
            <a:xfrm>
              <a:off x="4534482" y="1857728"/>
              <a:ext cx="2180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34A853"/>
                  </a:solidFill>
                </a:rPr>
                <a:t>03.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787F28-E2BE-5486-28B5-CCB8C02614B4}"/>
              </a:ext>
            </a:extLst>
          </p:cNvPr>
          <p:cNvGrpSpPr/>
          <p:nvPr/>
        </p:nvGrpSpPr>
        <p:grpSpPr>
          <a:xfrm>
            <a:off x="8149748" y="3479800"/>
            <a:ext cx="2391251" cy="1368157"/>
            <a:chOff x="4534481" y="1857728"/>
            <a:chExt cx="2391251" cy="13681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6CC71C-D64A-FCFC-268B-D67D71AEDEE4}"/>
                </a:ext>
              </a:extLst>
            </p:cNvPr>
            <p:cNvSpPr txBox="1"/>
            <p:nvPr/>
          </p:nvSpPr>
          <p:spPr>
            <a:xfrm>
              <a:off x="4534481" y="2517999"/>
              <a:ext cx="2391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API access for developers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B9D2CC-A0BA-7AE3-90F5-4CCD75011D84}"/>
                </a:ext>
              </a:extLst>
            </p:cNvPr>
            <p:cNvSpPr txBox="1"/>
            <p:nvPr/>
          </p:nvSpPr>
          <p:spPr>
            <a:xfrm>
              <a:off x="4534482" y="1857728"/>
              <a:ext cx="2180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34A853"/>
                  </a:solidFill>
                </a:rPr>
                <a:t>04.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CB729-EAD6-0DAC-A4CE-E871BB098739}"/>
              </a:ext>
            </a:extLst>
          </p:cNvPr>
          <p:cNvSpPr/>
          <p:nvPr/>
        </p:nvSpPr>
        <p:spPr>
          <a:xfrm>
            <a:off x="-50847" y="-34443"/>
            <a:ext cx="3860800" cy="6892443"/>
          </a:xfrm>
          <a:prstGeom prst="rect">
            <a:avLst/>
          </a:prstGeom>
          <a:solidFill>
            <a:srgbClr val="2F6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5AB27AF0-D0AA-69D8-3ABA-EA6913D472FF}"/>
              </a:ext>
            </a:extLst>
          </p:cNvPr>
          <p:cNvSpPr/>
          <p:nvPr/>
        </p:nvSpPr>
        <p:spPr>
          <a:xfrm>
            <a:off x="-717877" y="-700313"/>
            <a:ext cx="2074963" cy="205740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tx1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7FC61952-746C-42C7-B1A2-9AF229D63033}"/>
              </a:ext>
            </a:extLst>
          </p:cNvPr>
          <p:cNvSpPr/>
          <p:nvPr/>
        </p:nvSpPr>
        <p:spPr>
          <a:xfrm>
            <a:off x="2975848" y="2991375"/>
            <a:ext cx="834105" cy="1668956"/>
          </a:xfrm>
          <a:custGeom>
            <a:avLst/>
            <a:gdLst>
              <a:gd name="connsiteX0" fmla="*/ 1247991 w 1247991"/>
              <a:gd name="connsiteY0" fmla="*/ 0 h 2497100"/>
              <a:gd name="connsiteX1" fmla="*/ 1247991 w 1247991"/>
              <a:gd name="connsiteY1" fmla="*/ 2497100 h 2497100"/>
              <a:gd name="connsiteX2" fmla="*/ 996974 w 1247991"/>
              <a:gd name="connsiteY2" fmla="*/ 2471796 h 2497100"/>
              <a:gd name="connsiteX3" fmla="*/ 0 w 1247991"/>
              <a:gd name="connsiteY3" fmla="*/ 1248550 h 2497100"/>
              <a:gd name="connsiteX4" fmla="*/ 996974 w 1247991"/>
              <a:gd name="connsiteY4" fmla="*/ 25305 h 249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7991" h="2497100">
                <a:moveTo>
                  <a:pt x="1247991" y="0"/>
                </a:moveTo>
                <a:lnTo>
                  <a:pt x="1247991" y="2497100"/>
                </a:lnTo>
                <a:lnTo>
                  <a:pt x="996974" y="2471796"/>
                </a:lnTo>
                <a:cubicBezTo>
                  <a:pt x="428002" y="2355367"/>
                  <a:pt x="0" y="1851941"/>
                  <a:pt x="0" y="1248550"/>
                </a:cubicBezTo>
                <a:cubicBezTo>
                  <a:pt x="0" y="645159"/>
                  <a:pt x="428002" y="141733"/>
                  <a:pt x="996974" y="2530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42837-FF66-83A7-90FD-577FB83C9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FADF94DB-DEF5-7B8C-7FDA-80DF6135DF92}"/>
              </a:ext>
            </a:extLst>
          </p:cNvPr>
          <p:cNvSpPr txBox="1"/>
          <p:nvPr/>
        </p:nvSpPr>
        <p:spPr>
          <a:xfrm>
            <a:off x="1485726" y="1108932"/>
            <a:ext cx="72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Conclusion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F4F28A-FFE7-2AEA-9E6A-A360B3D4B5DB}"/>
              </a:ext>
            </a:extLst>
          </p:cNvPr>
          <p:cNvSpPr/>
          <p:nvPr/>
        </p:nvSpPr>
        <p:spPr>
          <a:xfrm>
            <a:off x="1485726" y="2717105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Licensing is essential for open source.</a:t>
            </a:r>
            <a:endParaRPr lang="ko-KR" altLang="en-US" sz="2400" dirty="0"/>
          </a:p>
        </p:txBody>
      </p:sp>
      <p:sp>
        <p:nvSpPr>
          <p:cNvPr id="2" name="직사각형 28">
            <a:extLst>
              <a:ext uri="{FF2B5EF4-FFF2-40B4-BE49-F238E27FC236}">
                <a16:creationId xmlns:a16="http://schemas.microsoft.com/office/drawing/2014/main" id="{242E6E75-D449-D0D6-45F9-AC8D540555B6}"/>
              </a:ext>
            </a:extLst>
          </p:cNvPr>
          <p:cNvSpPr/>
          <p:nvPr/>
        </p:nvSpPr>
        <p:spPr>
          <a:xfrm>
            <a:off x="1485725" y="3356066"/>
            <a:ext cx="7231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This tool helps choose the best license easily.</a:t>
            </a:r>
            <a:endParaRPr lang="ko-KR" altLang="en-US" sz="2400" dirty="0"/>
          </a:p>
        </p:txBody>
      </p:sp>
      <p:sp>
        <p:nvSpPr>
          <p:cNvPr id="3" name="직사각형 28">
            <a:extLst>
              <a:ext uri="{FF2B5EF4-FFF2-40B4-BE49-F238E27FC236}">
                <a16:creationId xmlns:a16="http://schemas.microsoft.com/office/drawing/2014/main" id="{53D1CE3B-4D0C-193E-4895-E21C70F4195A}"/>
              </a:ext>
            </a:extLst>
          </p:cNvPr>
          <p:cNvSpPr/>
          <p:nvPr/>
        </p:nvSpPr>
        <p:spPr>
          <a:xfrm>
            <a:off x="1485724" y="3995027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03.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Tool built with modern open-source stack.</a:t>
            </a:r>
            <a:endParaRPr lang="ko-KR" altLang="en-US" sz="2400" dirty="0"/>
          </a:p>
        </p:txBody>
      </p:sp>
      <p:sp>
        <p:nvSpPr>
          <p:cNvPr id="4" name="직사각형 28">
            <a:extLst>
              <a:ext uri="{FF2B5EF4-FFF2-40B4-BE49-F238E27FC236}">
                <a16:creationId xmlns:a16="http://schemas.microsoft.com/office/drawing/2014/main" id="{AB7F740F-8BFE-D84B-AEFD-AC84167B7915}"/>
              </a:ext>
            </a:extLst>
          </p:cNvPr>
          <p:cNvSpPr/>
          <p:nvPr/>
        </p:nvSpPr>
        <p:spPr>
          <a:xfrm>
            <a:off x="1485724" y="4633988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04.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Ready to grow and help the community.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78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sitting at a desk&#10;&#10;AI-generated content may be incorrect.">
            <a:extLst>
              <a:ext uri="{FF2B5EF4-FFF2-40B4-BE49-F238E27FC236}">
                <a16:creationId xmlns:a16="http://schemas.microsoft.com/office/drawing/2014/main" id="{662A7BCA-B93A-A4E2-38C9-9FA9AD441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582" y="1721945"/>
            <a:ext cx="3475654" cy="3731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9E976-79CC-4CFE-A637-E7EDDEC0F444}"/>
              </a:ext>
            </a:extLst>
          </p:cNvPr>
          <p:cNvSpPr txBox="1"/>
          <p:nvPr/>
        </p:nvSpPr>
        <p:spPr>
          <a:xfrm>
            <a:off x="4125672" y="4438207"/>
            <a:ext cx="3605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j-lt"/>
                <a:cs typeface="Arial" panose="020B0604020202020204" pitchFamily="34" charset="0"/>
              </a:rPr>
              <a:t>Questions</a:t>
            </a:r>
            <a:endParaRPr lang="ko-KR" altLang="en-US" sz="54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16EB68FC-F0A8-4A4B-A6C7-F0FFDC196DA2}"/>
              </a:ext>
            </a:extLst>
          </p:cNvPr>
          <p:cNvSpPr txBox="1"/>
          <p:nvPr/>
        </p:nvSpPr>
        <p:spPr>
          <a:xfrm>
            <a:off x="1485726" y="1108932"/>
            <a:ext cx="72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Why Licensing Matters in Open Source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C76F69-8C55-47EC-B99F-234514A3D3B7}"/>
              </a:ext>
            </a:extLst>
          </p:cNvPr>
          <p:cNvSpPr/>
          <p:nvPr/>
        </p:nvSpPr>
        <p:spPr>
          <a:xfrm>
            <a:off x="1485726" y="2717105"/>
            <a:ext cx="67274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Defines how others can use, change, or share your code.</a:t>
            </a:r>
            <a:endParaRPr lang="ko-KR" altLang="en-US" sz="2400" dirty="0"/>
          </a:p>
        </p:txBody>
      </p:sp>
      <p:sp>
        <p:nvSpPr>
          <p:cNvPr id="2" name="직사각형 28">
            <a:extLst>
              <a:ext uri="{FF2B5EF4-FFF2-40B4-BE49-F238E27FC236}">
                <a16:creationId xmlns:a16="http://schemas.microsoft.com/office/drawing/2014/main" id="{7B71873B-9FC0-C0CA-FEF9-DC8DC3613B10}"/>
              </a:ext>
            </a:extLst>
          </p:cNvPr>
          <p:cNvSpPr/>
          <p:nvPr/>
        </p:nvSpPr>
        <p:spPr>
          <a:xfrm>
            <a:off x="1485726" y="3740503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Protects your legal rights.</a:t>
            </a:r>
            <a:endParaRPr lang="ko-KR" altLang="en-US" sz="2400" dirty="0"/>
          </a:p>
        </p:txBody>
      </p:sp>
      <p:sp>
        <p:nvSpPr>
          <p:cNvPr id="3" name="직사각형 28">
            <a:extLst>
              <a:ext uri="{FF2B5EF4-FFF2-40B4-BE49-F238E27FC236}">
                <a16:creationId xmlns:a16="http://schemas.microsoft.com/office/drawing/2014/main" id="{C8776A8F-44F7-E152-13E5-5F27BB65F64D}"/>
              </a:ext>
            </a:extLst>
          </p:cNvPr>
          <p:cNvSpPr/>
          <p:nvPr/>
        </p:nvSpPr>
        <p:spPr>
          <a:xfrm>
            <a:off x="1485725" y="4394569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03.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Builds trust and encourages collaboration.</a:t>
            </a:r>
            <a:endParaRPr lang="ko-KR" altLang="en-US" sz="2400" dirty="0"/>
          </a:p>
        </p:txBody>
      </p:sp>
      <p:sp>
        <p:nvSpPr>
          <p:cNvPr id="4" name="직사각형 28">
            <a:extLst>
              <a:ext uri="{FF2B5EF4-FFF2-40B4-BE49-F238E27FC236}">
                <a16:creationId xmlns:a16="http://schemas.microsoft.com/office/drawing/2014/main" id="{A7603D8F-48BF-38D5-C5C1-0C5F3B50CC87}"/>
              </a:ext>
            </a:extLst>
          </p:cNvPr>
          <p:cNvSpPr/>
          <p:nvPr/>
        </p:nvSpPr>
        <p:spPr>
          <a:xfrm>
            <a:off x="1485725" y="5048635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04.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Avoids legal conflicts.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0000A-D722-ABC5-4705-A9803DE1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84B926D8-77EF-15A5-A332-D29A6317400E}"/>
              </a:ext>
            </a:extLst>
          </p:cNvPr>
          <p:cNvSpPr txBox="1"/>
          <p:nvPr/>
        </p:nvSpPr>
        <p:spPr>
          <a:xfrm>
            <a:off x="1485726" y="1108932"/>
            <a:ext cx="72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 Problem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562148-41C9-CE1F-EF51-C7CFBBF923C6}"/>
              </a:ext>
            </a:extLst>
          </p:cNvPr>
          <p:cNvSpPr/>
          <p:nvPr/>
        </p:nvSpPr>
        <p:spPr>
          <a:xfrm>
            <a:off x="1485726" y="2717105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Too many licenses: MIT, GPL, Apache, etc.</a:t>
            </a:r>
            <a:endParaRPr lang="ko-KR" altLang="en-US" sz="2400" dirty="0"/>
          </a:p>
        </p:txBody>
      </p:sp>
      <p:sp>
        <p:nvSpPr>
          <p:cNvPr id="2" name="직사각형 28">
            <a:extLst>
              <a:ext uri="{FF2B5EF4-FFF2-40B4-BE49-F238E27FC236}">
                <a16:creationId xmlns:a16="http://schemas.microsoft.com/office/drawing/2014/main" id="{1C524A02-1B29-788C-F67C-4461654823DA}"/>
              </a:ext>
            </a:extLst>
          </p:cNvPr>
          <p:cNvSpPr/>
          <p:nvPr/>
        </p:nvSpPr>
        <p:spPr>
          <a:xfrm>
            <a:off x="1485725" y="3356066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Developers are unsure which one fits.</a:t>
            </a:r>
            <a:endParaRPr lang="ko-KR" altLang="en-US" sz="2400" dirty="0"/>
          </a:p>
        </p:txBody>
      </p:sp>
      <p:sp>
        <p:nvSpPr>
          <p:cNvPr id="3" name="직사각형 28">
            <a:extLst>
              <a:ext uri="{FF2B5EF4-FFF2-40B4-BE49-F238E27FC236}">
                <a16:creationId xmlns:a16="http://schemas.microsoft.com/office/drawing/2014/main" id="{3B94B170-87A7-CE4B-97A7-4D0FDB4CFD8F}"/>
              </a:ext>
            </a:extLst>
          </p:cNvPr>
          <p:cNvSpPr/>
          <p:nvPr/>
        </p:nvSpPr>
        <p:spPr>
          <a:xfrm>
            <a:off x="1485724" y="3995027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03.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Existing guides are complex or unclear.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382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EA1DC-0904-3869-CF8B-F2B52E1BF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306566FD-5949-0CF5-8BC2-D148554B246F}"/>
              </a:ext>
            </a:extLst>
          </p:cNvPr>
          <p:cNvSpPr txBox="1"/>
          <p:nvPr/>
        </p:nvSpPr>
        <p:spPr>
          <a:xfrm>
            <a:off x="1485726" y="1108932"/>
            <a:ext cx="72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What Is the Open License Generator?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E10B8E-5933-51B3-96B6-2AF8DD73EEE7}"/>
              </a:ext>
            </a:extLst>
          </p:cNvPr>
          <p:cNvSpPr/>
          <p:nvPr/>
        </p:nvSpPr>
        <p:spPr>
          <a:xfrm>
            <a:off x="1485726" y="2717105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 simple web tool.</a:t>
            </a:r>
            <a:endParaRPr lang="ko-KR" altLang="en-US" sz="2400" dirty="0"/>
          </a:p>
        </p:txBody>
      </p:sp>
      <p:sp>
        <p:nvSpPr>
          <p:cNvPr id="2" name="직사각형 28">
            <a:extLst>
              <a:ext uri="{FF2B5EF4-FFF2-40B4-BE49-F238E27FC236}">
                <a16:creationId xmlns:a16="http://schemas.microsoft.com/office/drawing/2014/main" id="{95CBC401-2AA9-F4F2-DC0F-E2D63ADF47E3}"/>
              </a:ext>
            </a:extLst>
          </p:cNvPr>
          <p:cNvSpPr/>
          <p:nvPr/>
        </p:nvSpPr>
        <p:spPr>
          <a:xfrm>
            <a:off x="1485725" y="3356066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Asks a few questions.</a:t>
            </a:r>
            <a:endParaRPr lang="ko-KR" altLang="en-US" sz="2400" dirty="0"/>
          </a:p>
        </p:txBody>
      </p:sp>
      <p:sp>
        <p:nvSpPr>
          <p:cNvPr id="3" name="직사각형 28">
            <a:extLst>
              <a:ext uri="{FF2B5EF4-FFF2-40B4-BE49-F238E27FC236}">
                <a16:creationId xmlns:a16="http://schemas.microsoft.com/office/drawing/2014/main" id="{86B47366-BA63-849B-DB91-35149058AB85}"/>
              </a:ext>
            </a:extLst>
          </p:cNvPr>
          <p:cNvSpPr/>
          <p:nvPr/>
        </p:nvSpPr>
        <p:spPr>
          <a:xfrm>
            <a:off x="1485724" y="3995027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03.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Recommends the best license.</a:t>
            </a:r>
            <a:endParaRPr lang="ko-KR" altLang="en-US" sz="2400" dirty="0"/>
          </a:p>
        </p:txBody>
      </p:sp>
      <p:sp>
        <p:nvSpPr>
          <p:cNvPr id="4" name="직사각형 28">
            <a:extLst>
              <a:ext uri="{FF2B5EF4-FFF2-40B4-BE49-F238E27FC236}">
                <a16:creationId xmlns:a16="http://schemas.microsoft.com/office/drawing/2014/main" id="{45A403B8-B696-07A2-D4E7-98107B1D0696}"/>
              </a:ext>
            </a:extLst>
          </p:cNvPr>
          <p:cNvSpPr/>
          <p:nvPr/>
        </p:nvSpPr>
        <p:spPr>
          <a:xfrm>
            <a:off x="1485724" y="4633988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04.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Allows download and admin control.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02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7F67B-A495-097B-2956-139E8A61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4113C1F-6890-BA8C-CBDE-F438A8B5E438}"/>
              </a:ext>
            </a:extLst>
          </p:cNvPr>
          <p:cNvSpPr txBox="1"/>
          <p:nvPr/>
        </p:nvSpPr>
        <p:spPr>
          <a:xfrm>
            <a:off x="1485726" y="1108932"/>
            <a:ext cx="72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Technology Stack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162156-58C1-EF09-4C2B-1DDB98E10582}"/>
              </a:ext>
            </a:extLst>
          </p:cNvPr>
          <p:cNvSpPr/>
          <p:nvPr/>
        </p:nvSpPr>
        <p:spPr>
          <a:xfrm>
            <a:off x="1485726" y="2717105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Backend: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Laravel PHP Framework</a:t>
            </a:r>
            <a:endParaRPr lang="ko-KR" altLang="en-US" sz="2400" dirty="0"/>
          </a:p>
        </p:txBody>
      </p:sp>
      <p:sp>
        <p:nvSpPr>
          <p:cNvPr id="2" name="직사각형 28">
            <a:extLst>
              <a:ext uri="{FF2B5EF4-FFF2-40B4-BE49-F238E27FC236}">
                <a16:creationId xmlns:a16="http://schemas.microsoft.com/office/drawing/2014/main" id="{C7357821-C2D2-08AE-2043-8B742ED3AB89}"/>
              </a:ext>
            </a:extLst>
          </p:cNvPr>
          <p:cNvSpPr/>
          <p:nvPr/>
        </p:nvSpPr>
        <p:spPr>
          <a:xfrm>
            <a:off x="1485725" y="3356066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Admin Panel: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Filament PHP</a:t>
            </a:r>
            <a:endParaRPr lang="ko-KR" altLang="en-US" sz="2400" dirty="0"/>
          </a:p>
        </p:txBody>
      </p:sp>
      <p:sp>
        <p:nvSpPr>
          <p:cNvPr id="3" name="직사각형 28">
            <a:extLst>
              <a:ext uri="{FF2B5EF4-FFF2-40B4-BE49-F238E27FC236}">
                <a16:creationId xmlns:a16="http://schemas.microsoft.com/office/drawing/2014/main" id="{50AE9354-19F6-0EA4-B932-110F1A630968}"/>
              </a:ext>
            </a:extLst>
          </p:cNvPr>
          <p:cNvSpPr/>
          <p:nvPr/>
        </p:nvSpPr>
        <p:spPr>
          <a:xfrm>
            <a:off x="1485724" y="3995027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Database: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SQLite</a:t>
            </a:r>
            <a:endParaRPr lang="ko-KR" altLang="en-US" sz="2400" dirty="0"/>
          </a:p>
        </p:txBody>
      </p:sp>
      <p:sp>
        <p:nvSpPr>
          <p:cNvPr id="4" name="직사각형 28">
            <a:extLst>
              <a:ext uri="{FF2B5EF4-FFF2-40B4-BE49-F238E27FC236}">
                <a16:creationId xmlns:a16="http://schemas.microsoft.com/office/drawing/2014/main" id="{3BC1F8EC-185A-8583-214B-3178EA8C6825}"/>
              </a:ext>
            </a:extLst>
          </p:cNvPr>
          <p:cNvSpPr/>
          <p:nvPr/>
        </p:nvSpPr>
        <p:spPr>
          <a:xfrm>
            <a:off x="1485724" y="4633988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Frontend: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Tailwind CSS</a:t>
            </a:r>
            <a:endParaRPr lang="ko-KR" altLang="en-US" sz="2400" dirty="0"/>
          </a:p>
        </p:txBody>
      </p:sp>
      <p:sp>
        <p:nvSpPr>
          <p:cNvPr id="5" name="직사각형 28">
            <a:extLst>
              <a:ext uri="{FF2B5EF4-FFF2-40B4-BE49-F238E27FC236}">
                <a16:creationId xmlns:a16="http://schemas.microsoft.com/office/drawing/2014/main" id="{CC42B62A-6DF7-97FF-0D01-28F5139EA09A}"/>
              </a:ext>
            </a:extLst>
          </p:cNvPr>
          <p:cNvSpPr/>
          <p:nvPr/>
        </p:nvSpPr>
        <p:spPr>
          <a:xfrm>
            <a:off x="1485723" y="5225848"/>
            <a:ext cx="67274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Deployment: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Docker-ready for local and cloud hosting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00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EA6E1-F570-E7F8-DCB2-CA095756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D9C0813E-D74D-F346-26CA-10587A407C98}"/>
              </a:ext>
            </a:extLst>
          </p:cNvPr>
          <p:cNvSpPr txBox="1"/>
          <p:nvPr/>
        </p:nvSpPr>
        <p:spPr>
          <a:xfrm>
            <a:off x="1485726" y="1108932"/>
            <a:ext cx="72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How the Tool Works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691819-2356-1BB7-ADAF-48D3244731F0}"/>
              </a:ext>
            </a:extLst>
          </p:cNvPr>
          <p:cNvSpPr/>
          <p:nvPr/>
        </p:nvSpPr>
        <p:spPr>
          <a:xfrm>
            <a:off x="1485726" y="2717105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User fills out a short questionnaire.</a:t>
            </a:r>
            <a:endParaRPr lang="ko-KR" altLang="en-US" sz="2400" dirty="0"/>
          </a:p>
        </p:txBody>
      </p:sp>
      <p:sp>
        <p:nvSpPr>
          <p:cNvPr id="2" name="직사각형 28">
            <a:extLst>
              <a:ext uri="{FF2B5EF4-FFF2-40B4-BE49-F238E27FC236}">
                <a16:creationId xmlns:a16="http://schemas.microsoft.com/office/drawing/2014/main" id="{FD716BDA-D483-37EF-00EB-E0E0A3162A1D}"/>
              </a:ext>
            </a:extLst>
          </p:cNvPr>
          <p:cNvSpPr/>
          <p:nvPr/>
        </p:nvSpPr>
        <p:spPr>
          <a:xfrm>
            <a:off x="1485725" y="3356066"/>
            <a:ext cx="67274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Each answer has a score related to    licenses</a:t>
            </a:r>
            <a:endParaRPr lang="ko-KR" altLang="en-US" sz="2400" dirty="0"/>
          </a:p>
        </p:txBody>
      </p:sp>
      <p:sp>
        <p:nvSpPr>
          <p:cNvPr id="4" name="직사각형 28">
            <a:extLst>
              <a:ext uri="{FF2B5EF4-FFF2-40B4-BE49-F238E27FC236}">
                <a16:creationId xmlns:a16="http://schemas.microsoft.com/office/drawing/2014/main" id="{BFF8A2CB-F2FE-1855-A27F-17FC7887F3F6}"/>
              </a:ext>
            </a:extLst>
          </p:cNvPr>
          <p:cNvSpPr/>
          <p:nvPr/>
        </p:nvSpPr>
        <p:spPr>
          <a:xfrm>
            <a:off x="1485722" y="4364359"/>
            <a:ext cx="6727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03.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The tool calculates which license fits best</a:t>
            </a:r>
            <a:endParaRPr lang="ko-KR" altLang="en-US" sz="2400" dirty="0"/>
          </a:p>
        </p:txBody>
      </p:sp>
      <p:sp>
        <p:nvSpPr>
          <p:cNvPr id="5" name="직사각형 28">
            <a:extLst>
              <a:ext uri="{FF2B5EF4-FFF2-40B4-BE49-F238E27FC236}">
                <a16:creationId xmlns:a16="http://schemas.microsoft.com/office/drawing/2014/main" id="{B60ED38C-17AB-A0E9-0C02-34A4DA79B1E1}"/>
              </a:ext>
            </a:extLst>
          </p:cNvPr>
          <p:cNvSpPr/>
          <p:nvPr/>
        </p:nvSpPr>
        <p:spPr>
          <a:xfrm>
            <a:off x="1485721" y="5003320"/>
            <a:ext cx="67274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04.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The user sees the result and can download the license text.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F6AA9-1264-396D-E040-87FEE48AD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8C67C6-9154-98AA-E133-2CF82D210153}"/>
              </a:ext>
            </a:extLst>
          </p:cNvPr>
          <p:cNvCxnSpPr>
            <a:cxnSpLocks/>
          </p:cNvCxnSpPr>
          <p:nvPr/>
        </p:nvCxnSpPr>
        <p:spPr>
          <a:xfrm flipH="1">
            <a:off x="1984810" y="2287344"/>
            <a:ext cx="500" cy="5480785"/>
          </a:xfrm>
          <a:prstGeom prst="line">
            <a:avLst/>
          </a:prstGeom>
          <a:ln w="127000">
            <a:solidFill>
              <a:srgbClr val="EA4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3774C43-AF00-9CAA-9CEE-399F8608FC1A}"/>
              </a:ext>
            </a:extLst>
          </p:cNvPr>
          <p:cNvSpPr/>
          <p:nvPr/>
        </p:nvSpPr>
        <p:spPr>
          <a:xfrm>
            <a:off x="1607012" y="2549812"/>
            <a:ext cx="755595" cy="776947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en-AE" sz="36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4B95073-F77B-E839-D9EC-586B2C87EAD6}"/>
              </a:ext>
            </a:extLst>
          </p:cNvPr>
          <p:cNvSpPr/>
          <p:nvPr/>
        </p:nvSpPr>
        <p:spPr>
          <a:xfrm>
            <a:off x="1607012" y="3997612"/>
            <a:ext cx="755595" cy="776947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  <a:endParaRPr lang="en-AE" sz="36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A8AF0D-518B-481D-7641-260AD03DD1F8}"/>
              </a:ext>
            </a:extLst>
          </p:cNvPr>
          <p:cNvSpPr/>
          <p:nvPr/>
        </p:nvSpPr>
        <p:spPr>
          <a:xfrm>
            <a:off x="1607012" y="5445412"/>
            <a:ext cx="755595" cy="776947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en-AE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53409E-60EA-0CA6-44C4-37F0CE51848C}"/>
              </a:ext>
            </a:extLst>
          </p:cNvPr>
          <p:cNvSpPr txBox="1"/>
          <p:nvPr/>
        </p:nvSpPr>
        <p:spPr>
          <a:xfrm>
            <a:off x="2076519" y="962308"/>
            <a:ext cx="5365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License Selection Algorithm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직사각형 28">
            <a:extLst>
              <a:ext uri="{FF2B5EF4-FFF2-40B4-BE49-F238E27FC236}">
                <a16:creationId xmlns:a16="http://schemas.microsoft.com/office/drawing/2014/main" id="{556568F7-7989-3C6C-181D-F1EFE4A52828}"/>
              </a:ext>
            </a:extLst>
          </p:cNvPr>
          <p:cNvSpPr/>
          <p:nvPr/>
        </p:nvSpPr>
        <p:spPr>
          <a:xfrm>
            <a:off x="2362607" y="2707452"/>
            <a:ext cx="6727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Start Quiz.</a:t>
            </a:r>
            <a:endParaRPr lang="ko-KR" altLang="en-US" sz="2400" dirty="0"/>
          </a:p>
        </p:txBody>
      </p:sp>
      <p:sp>
        <p:nvSpPr>
          <p:cNvPr id="43" name="직사각형 28">
            <a:extLst>
              <a:ext uri="{FF2B5EF4-FFF2-40B4-BE49-F238E27FC236}">
                <a16:creationId xmlns:a16="http://schemas.microsoft.com/office/drawing/2014/main" id="{B9215BFA-E1E3-07D4-2BAA-9C1B7B32F664}"/>
              </a:ext>
            </a:extLst>
          </p:cNvPr>
          <p:cNvSpPr/>
          <p:nvPr/>
        </p:nvSpPr>
        <p:spPr>
          <a:xfrm>
            <a:off x="2362607" y="3878253"/>
            <a:ext cx="6727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For Each Question: </a:t>
            </a: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User selects an option  </a:t>
            </a: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Add scores to related  licenses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직사각형 28">
            <a:extLst>
              <a:ext uri="{FF2B5EF4-FFF2-40B4-BE49-F238E27FC236}">
                <a16:creationId xmlns:a16="http://schemas.microsoft.com/office/drawing/2014/main" id="{A7120BE6-2087-C38C-1D17-3ACA1A1CD34C}"/>
              </a:ext>
            </a:extLst>
          </p:cNvPr>
          <p:cNvSpPr/>
          <p:nvPr/>
        </p:nvSpPr>
        <p:spPr>
          <a:xfrm>
            <a:off x="2362607" y="5326053"/>
            <a:ext cx="67274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After All Questions Answered: </a:t>
            </a: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 total sum score for each </a:t>
            </a:r>
          </a:p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license based on answers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5CBBE-ACAC-4281-CFA2-AAAF1CE4C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9F6D830-AEEE-4195-3C0C-A53C625DF89F}"/>
              </a:ext>
            </a:extLst>
          </p:cNvPr>
          <p:cNvCxnSpPr>
            <a:cxnSpLocks/>
          </p:cNvCxnSpPr>
          <p:nvPr/>
        </p:nvCxnSpPr>
        <p:spPr>
          <a:xfrm flipH="1">
            <a:off x="1984809" y="-248925"/>
            <a:ext cx="1" cy="4820925"/>
          </a:xfrm>
          <a:prstGeom prst="line">
            <a:avLst/>
          </a:prstGeom>
          <a:ln w="127000">
            <a:solidFill>
              <a:srgbClr val="EA4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4F53546-B3AF-9658-2C5B-BE0565BB84C3}"/>
              </a:ext>
            </a:extLst>
          </p:cNvPr>
          <p:cNvSpPr/>
          <p:nvPr/>
        </p:nvSpPr>
        <p:spPr>
          <a:xfrm>
            <a:off x="1607012" y="2549812"/>
            <a:ext cx="755595" cy="776947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en-AE" sz="3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7D4B728-4C38-5C86-7CC4-E2E8B87BA044}"/>
              </a:ext>
            </a:extLst>
          </p:cNvPr>
          <p:cNvSpPr/>
          <p:nvPr/>
        </p:nvSpPr>
        <p:spPr>
          <a:xfrm>
            <a:off x="1607012" y="3997612"/>
            <a:ext cx="755595" cy="776947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  <a:endParaRPr lang="en-AE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DC8C0F-E6D9-C93E-5352-91E73561A0F0}"/>
              </a:ext>
            </a:extLst>
          </p:cNvPr>
          <p:cNvSpPr txBox="1"/>
          <p:nvPr/>
        </p:nvSpPr>
        <p:spPr>
          <a:xfrm>
            <a:off x="2076519" y="962308"/>
            <a:ext cx="5365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License Selection Algorithm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직사각형 28">
            <a:extLst>
              <a:ext uri="{FF2B5EF4-FFF2-40B4-BE49-F238E27FC236}">
                <a16:creationId xmlns:a16="http://schemas.microsoft.com/office/drawing/2014/main" id="{559677B4-82C4-78D6-A251-663E502D4AEE}"/>
              </a:ext>
            </a:extLst>
          </p:cNvPr>
          <p:cNvSpPr/>
          <p:nvPr/>
        </p:nvSpPr>
        <p:spPr>
          <a:xfrm>
            <a:off x="2362607" y="2707452"/>
            <a:ext cx="6727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Find license(s) with  the highest total score</a:t>
            </a:r>
            <a:endParaRPr lang="ko-KR" altLang="en-US" sz="2400" dirty="0"/>
          </a:p>
        </p:txBody>
      </p:sp>
      <p:sp>
        <p:nvSpPr>
          <p:cNvPr id="32" name="직사각형 28">
            <a:extLst>
              <a:ext uri="{FF2B5EF4-FFF2-40B4-BE49-F238E27FC236}">
                <a16:creationId xmlns:a16="http://schemas.microsoft.com/office/drawing/2014/main" id="{4A87BDFF-4969-FBF5-5E5E-5D9FD9AE5C3A}"/>
              </a:ext>
            </a:extLst>
          </p:cNvPr>
          <p:cNvSpPr/>
          <p:nvPr/>
        </p:nvSpPr>
        <p:spPr>
          <a:xfrm>
            <a:off x="2362607" y="3970586"/>
            <a:ext cx="6727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Show recommended license(s) and allow download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09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9654F-D68F-2195-418B-91FBC6477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498F7E10-23DA-FB37-774F-A7ADFEDDEEDB}"/>
              </a:ext>
            </a:extLst>
          </p:cNvPr>
          <p:cNvSpPr txBox="1"/>
          <p:nvPr/>
        </p:nvSpPr>
        <p:spPr>
          <a:xfrm>
            <a:off x="1485726" y="1108932"/>
            <a:ext cx="723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Algorithm Design Highlights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3DBA19-D622-CAAE-29F0-A3B1F2ADBB50}"/>
              </a:ext>
            </a:extLst>
          </p:cNvPr>
          <p:cNvSpPr/>
          <p:nvPr/>
        </p:nvSpPr>
        <p:spPr>
          <a:xfrm>
            <a:off x="1485726" y="2717105"/>
            <a:ext cx="67274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Dynamic: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Easy to add new licenses or update questions</a:t>
            </a:r>
            <a:endParaRPr lang="ko-KR" altLang="en-US" sz="2400" dirty="0"/>
          </a:p>
        </p:txBody>
      </p:sp>
      <p:sp>
        <p:nvSpPr>
          <p:cNvPr id="4" name="직사각형 28">
            <a:extLst>
              <a:ext uri="{FF2B5EF4-FFF2-40B4-BE49-F238E27FC236}">
                <a16:creationId xmlns:a16="http://schemas.microsoft.com/office/drawing/2014/main" id="{231CC533-6462-7C4B-E7A6-B63011FC62B6}"/>
              </a:ext>
            </a:extLst>
          </p:cNvPr>
          <p:cNvSpPr/>
          <p:nvPr/>
        </p:nvSpPr>
        <p:spPr>
          <a:xfrm>
            <a:off x="1485720" y="3860212"/>
            <a:ext cx="67274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Transparent: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Admin can see how licenses are scored</a:t>
            </a:r>
            <a:endParaRPr lang="ko-KR" altLang="en-US" sz="2400" dirty="0"/>
          </a:p>
        </p:txBody>
      </p:sp>
      <p:sp>
        <p:nvSpPr>
          <p:cNvPr id="5" name="직사각형 28">
            <a:extLst>
              <a:ext uri="{FF2B5EF4-FFF2-40B4-BE49-F238E27FC236}">
                <a16:creationId xmlns:a16="http://schemas.microsoft.com/office/drawing/2014/main" id="{AFD40A55-A71A-9ECB-3DF2-4A9F27674073}"/>
              </a:ext>
            </a:extLst>
          </p:cNvPr>
          <p:cNvSpPr/>
          <p:nvPr/>
        </p:nvSpPr>
        <p:spPr>
          <a:xfrm>
            <a:off x="1485720" y="5003319"/>
            <a:ext cx="67274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34A853"/>
                </a:solidFill>
              </a:rPr>
              <a:t>Open Source: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Anyone can use or improve the code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44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1046</Words>
  <Application>Microsoft Office PowerPoint</Application>
  <PresentationFormat>Widescreen</PresentationFormat>
  <Paragraphs>123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Gheith Alrawahi</dc:creator>
  <cp:lastModifiedBy>Gheith Alrawahi</cp:lastModifiedBy>
  <cp:revision>2</cp:revision>
  <dcterms:created xsi:type="dcterms:W3CDTF">2025-05-29T05:20:43Z</dcterms:created>
  <dcterms:modified xsi:type="dcterms:W3CDTF">2025-05-29T07:10:27Z</dcterms:modified>
</cp:coreProperties>
</file>