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17" r:id="rId2"/>
    <p:sldId id="336" r:id="rId3"/>
    <p:sldId id="337" r:id="rId4"/>
    <p:sldId id="320" r:id="rId5"/>
    <p:sldId id="340" r:id="rId6"/>
    <p:sldId id="330" r:id="rId7"/>
    <p:sldId id="331" r:id="rId8"/>
    <p:sldId id="322" r:id="rId9"/>
    <p:sldId id="324" r:id="rId10"/>
    <p:sldId id="325" r:id="rId11"/>
    <p:sldId id="326" r:id="rId12"/>
    <p:sldId id="327" r:id="rId13"/>
    <p:sldId id="333" r:id="rId14"/>
    <p:sldId id="258" r:id="rId15"/>
    <p:sldId id="259" r:id="rId16"/>
    <p:sldId id="260" r:id="rId17"/>
    <p:sldId id="307" r:id="rId18"/>
    <p:sldId id="308" r:id="rId19"/>
    <p:sldId id="309" r:id="rId20"/>
    <p:sldId id="310" r:id="rId21"/>
    <p:sldId id="311" r:id="rId22"/>
    <p:sldId id="312" r:id="rId23"/>
    <p:sldId id="313" r:id="rId24"/>
    <p:sldId id="314" r:id="rId25"/>
    <p:sldId id="316" r:id="rId26"/>
    <p:sldId id="315" r:id="rId27"/>
    <p:sldId id="319" r:id="rId28"/>
    <p:sldId id="334" r:id="rId29"/>
    <p:sldId id="335" r:id="rId30"/>
    <p:sldId id="328" r:id="rId31"/>
    <p:sldId id="338" r:id="rId32"/>
    <p:sldId id="33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86" autoAdjust="0"/>
  </p:normalViewPr>
  <p:slideViewPr>
    <p:cSldViewPr>
      <p:cViewPr varScale="1">
        <p:scale>
          <a:sx n="57" d="100"/>
          <a:sy n="57" d="100"/>
        </p:scale>
        <p:origin x="-17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A04359-3211-4F43-B615-025C9739372A}" type="doc">
      <dgm:prSet loTypeId="urn:microsoft.com/office/officeart/2005/8/layout/arrow2" loCatId="process" qsTypeId="urn:microsoft.com/office/officeart/2005/8/quickstyle/3d1" qsCatId="3D" csTypeId="urn:microsoft.com/office/officeart/2005/8/colors/colorful5" csCatId="colorful" phldr="1"/>
      <dgm:spPr/>
    </dgm:pt>
    <dgm:pt modelId="{E2C812AD-7588-4815-9A63-0A3C651A87B2}">
      <dgm:prSet phldrT="[Text]"/>
      <dgm:spPr/>
      <dgm:t>
        <a:bodyPr/>
        <a:lstStyle/>
        <a:p>
          <a:r>
            <a:rPr lang="ro-RO" dirty="0" smtClean="0"/>
            <a:t>Simplu</a:t>
          </a:r>
          <a:endParaRPr lang="en-US" dirty="0"/>
        </a:p>
      </dgm:t>
    </dgm:pt>
    <dgm:pt modelId="{0E5793F1-0222-43C0-8331-BB65CFA1B239}" type="parTrans" cxnId="{F31A4F8B-9B29-4B0E-A196-5AB4F0D39570}">
      <dgm:prSet/>
      <dgm:spPr/>
      <dgm:t>
        <a:bodyPr/>
        <a:lstStyle/>
        <a:p>
          <a:endParaRPr lang="en-US"/>
        </a:p>
      </dgm:t>
    </dgm:pt>
    <dgm:pt modelId="{012672F9-A791-4C56-89C7-6201C61BEB55}" type="sibTrans" cxnId="{F31A4F8B-9B29-4B0E-A196-5AB4F0D39570}">
      <dgm:prSet/>
      <dgm:spPr/>
      <dgm:t>
        <a:bodyPr/>
        <a:lstStyle/>
        <a:p>
          <a:endParaRPr lang="en-US"/>
        </a:p>
      </dgm:t>
    </dgm:pt>
    <dgm:pt modelId="{ABD9E1CF-7F26-4D16-9E55-13719D9C7828}">
      <dgm:prSet phldrT="[Text]"/>
      <dgm:spPr/>
      <dgm:t>
        <a:bodyPr/>
        <a:lstStyle/>
        <a:p>
          <a:r>
            <a:rPr lang="ro-RO" dirty="0" smtClean="0"/>
            <a:t>Moderat</a:t>
          </a:r>
          <a:endParaRPr lang="en-US" dirty="0"/>
        </a:p>
      </dgm:t>
    </dgm:pt>
    <dgm:pt modelId="{65AE093E-E083-4066-A870-7975EF47A683}" type="parTrans" cxnId="{C30975EF-1807-4A54-A8FA-DAA6332C5006}">
      <dgm:prSet/>
      <dgm:spPr/>
      <dgm:t>
        <a:bodyPr/>
        <a:lstStyle/>
        <a:p>
          <a:endParaRPr lang="en-US"/>
        </a:p>
      </dgm:t>
    </dgm:pt>
    <dgm:pt modelId="{AD833851-AA94-4AEB-90C2-0CDED20114C8}" type="sibTrans" cxnId="{C30975EF-1807-4A54-A8FA-DAA6332C5006}">
      <dgm:prSet/>
      <dgm:spPr/>
      <dgm:t>
        <a:bodyPr/>
        <a:lstStyle/>
        <a:p>
          <a:endParaRPr lang="en-US"/>
        </a:p>
      </dgm:t>
    </dgm:pt>
    <dgm:pt modelId="{07CFBCC5-E856-444E-8C95-F9C0916D637F}">
      <dgm:prSet phldrT="[Text]"/>
      <dgm:spPr/>
      <dgm:t>
        <a:bodyPr/>
        <a:lstStyle/>
        <a:p>
          <a:r>
            <a:rPr lang="ro-RO" dirty="0" smtClean="0"/>
            <a:t>Complex</a:t>
          </a:r>
          <a:endParaRPr lang="en-US" dirty="0"/>
        </a:p>
      </dgm:t>
    </dgm:pt>
    <dgm:pt modelId="{A885C03D-E1E8-483D-891C-5B4BE4D5EC0E}" type="parTrans" cxnId="{A528189A-A9C6-4358-8D65-4060C2AD979A}">
      <dgm:prSet/>
      <dgm:spPr/>
      <dgm:t>
        <a:bodyPr/>
        <a:lstStyle/>
        <a:p>
          <a:endParaRPr lang="en-US"/>
        </a:p>
      </dgm:t>
    </dgm:pt>
    <dgm:pt modelId="{C2F20BA4-A4C4-4E04-9AE8-08F97E649B59}" type="sibTrans" cxnId="{A528189A-A9C6-4358-8D65-4060C2AD979A}">
      <dgm:prSet/>
      <dgm:spPr/>
      <dgm:t>
        <a:bodyPr/>
        <a:lstStyle/>
        <a:p>
          <a:endParaRPr lang="en-US"/>
        </a:p>
      </dgm:t>
    </dgm:pt>
    <dgm:pt modelId="{021A142D-564D-46E4-8FA6-EBF5F22B7FCB}" type="pres">
      <dgm:prSet presAssocID="{62A04359-3211-4F43-B615-025C9739372A}" presName="arrowDiagram" presStyleCnt="0">
        <dgm:presLayoutVars>
          <dgm:chMax val="5"/>
          <dgm:dir/>
          <dgm:resizeHandles val="exact"/>
        </dgm:presLayoutVars>
      </dgm:prSet>
      <dgm:spPr/>
    </dgm:pt>
    <dgm:pt modelId="{259B8691-C069-4C31-BC83-68BF3AE3A8B6}" type="pres">
      <dgm:prSet presAssocID="{62A04359-3211-4F43-B615-025C9739372A}" presName="arrow" presStyleLbl="bgShp" presStyleIdx="0" presStyleCnt="1"/>
      <dgm:spPr/>
    </dgm:pt>
    <dgm:pt modelId="{6EBCA0D7-F822-4350-960A-FD07B61A7142}" type="pres">
      <dgm:prSet presAssocID="{62A04359-3211-4F43-B615-025C9739372A}" presName="arrowDiagram3" presStyleCnt="0"/>
      <dgm:spPr/>
    </dgm:pt>
    <dgm:pt modelId="{C368857E-37B3-484F-A7A5-85A01FC7A92B}" type="pres">
      <dgm:prSet presAssocID="{E2C812AD-7588-4815-9A63-0A3C651A87B2}" presName="bullet3a" presStyleLbl="node1" presStyleIdx="0" presStyleCnt="3"/>
      <dgm:spPr/>
    </dgm:pt>
    <dgm:pt modelId="{A399A86C-2996-45DF-A3D6-55C27A428FA4}" type="pres">
      <dgm:prSet presAssocID="{E2C812AD-7588-4815-9A63-0A3C651A87B2}" presName="textBox3a" presStyleLbl="revTx" presStyleIdx="0" presStyleCnt="3">
        <dgm:presLayoutVars>
          <dgm:bulletEnabled val="1"/>
        </dgm:presLayoutVars>
      </dgm:prSet>
      <dgm:spPr/>
      <dgm:t>
        <a:bodyPr/>
        <a:lstStyle/>
        <a:p>
          <a:endParaRPr lang="en-US"/>
        </a:p>
      </dgm:t>
    </dgm:pt>
    <dgm:pt modelId="{180FB5FE-643A-4A10-8174-3943A519B6BD}" type="pres">
      <dgm:prSet presAssocID="{ABD9E1CF-7F26-4D16-9E55-13719D9C7828}" presName="bullet3b" presStyleLbl="node1" presStyleIdx="1" presStyleCnt="3"/>
      <dgm:spPr/>
    </dgm:pt>
    <dgm:pt modelId="{9947EC5B-2C38-45F3-A068-5CCA0D9D5016}" type="pres">
      <dgm:prSet presAssocID="{ABD9E1CF-7F26-4D16-9E55-13719D9C7828}" presName="textBox3b" presStyleLbl="revTx" presStyleIdx="1" presStyleCnt="3">
        <dgm:presLayoutVars>
          <dgm:bulletEnabled val="1"/>
        </dgm:presLayoutVars>
      </dgm:prSet>
      <dgm:spPr/>
      <dgm:t>
        <a:bodyPr/>
        <a:lstStyle/>
        <a:p>
          <a:endParaRPr lang="en-US"/>
        </a:p>
      </dgm:t>
    </dgm:pt>
    <dgm:pt modelId="{4179D841-24A3-4166-BC7A-B6FCC1F5E5E7}" type="pres">
      <dgm:prSet presAssocID="{07CFBCC5-E856-444E-8C95-F9C0916D637F}" presName="bullet3c" presStyleLbl="node1" presStyleIdx="2" presStyleCnt="3"/>
      <dgm:spPr/>
    </dgm:pt>
    <dgm:pt modelId="{A53EBEEE-74CF-4EFC-A057-4C3D917A61F1}" type="pres">
      <dgm:prSet presAssocID="{07CFBCC5-E856-444E-8C95-F9C0916D637F}" presName="textBox3c" presStyleLbl="revTx" presStyleIdx="2" presStyleCnt="3">
        <dgm:presLayoutVars>
          <dgm:bulletEnabled val="1"/>
        </dgm:presLayoutVars>
      </dgm:prSet>
      <dgm:spPr/>
      <dgm:t>
        <a:bodyPr/>
        <a:lstStyle/>
        <a:p>
          <a:endParaRPr lang="en-US"/>
        </a:p>
      </dgm:t>
    </dgm:pt>
  </dgm:ptLst>
  <dgm:cxnLst>
    <dgm:cxn modelId="{2CD62D58-A551-4FBA-AF31-3B89A9F19277}" type="presOf" srcId="{62A04359-3211-4F43-B615-025C9739372A}" destId="{021A142D-564D-46E4-8FA6-EBF5F22B7FCB}" srcOrd="0" destOrd="0" presId="urn:microsoft.com/office/officeart/2005/8/layout/arrow2"/>
    <dgm:cxn modelId="{F1781D0E-9E3C-4026-B63E-8A0360ACFC5F}" type="presOf" srcId="{E2C812AD-7588-4815-9A63-0A3C651A87B2}" destId="{A399A86C-2996-45DF-A3D6-55C27A428FA4}" srcOrd="0" destOrd="0" presId="urn:microsoft.com/office/officeart/2005/8/layout/arrow2"/>
    <dgm:cxn modelId="{F31A4F8B-9B29-4B0E-A196-5AB4F0D39570}" srcId="{62A04359-3211-4F43-B615-025C9739372A}" destId="{E2C812AD-7588-4815-9A63-0A3C651A87B2}" srcOrd="0" destOrd="0" parTransId="{0E5793F1-0222-43C0-8331-BB65CFA1B239}" sibTransId="{012672F9-A791-4C56-89C7-6201C61BEB55}"/>
    <dgm:cxn modelId="{42A4C215-A28F-4EEB-A2FC-5C6FC3D9E9BA}" type="presOf" srcId="{07CFBCC5-E856-444E-8C95-F9C0916D637F}" destId="{A53EBEEE-74CF-4EFC-A057-4C3D917A61F1}" srcOrd="0" destOrd="0" presId="urn:microsoft.com/office/officeart/2005/8/layout/arrow2"/>
    <dgm:cxn modelId="{C30975EF-1807-4A54-A8FA-DAA6332C5006}" srcId="{62A04359-3211-4F43-B615-025C9739372A}" destId="{ABD9E1CF-7F26-4D16-9E55-13719D9C7828}" srcOrd="1" destOrd="0" parTransId="{65AE093E-E083-4066-A870-7975EF47A683}" sibTransId="{AD833851-AA94-4AEB-90C2-0CDED20114C8}"/>
    <dgm:cxn modelId="{A528189A-A9C6-4358-8D65-4060C2AD979A}" srcId="{62A04359-3211-4F43-B615-025C9739372A}" destId="{07CFBCC5-E856-444E-8C95-F9C0916D637F}" srcOrd="2" destOrd="0" parTransId="{A885C03D-E1E8-483D-891C-5B4BE4D5EC0E}" sibTransId="{C2F20BA4-A4C4-4E04-9AE8-08F97E649B59}"/>
    <dgm:cxn modelId="{252D4E1D-8453-4E3E-ACFB-23473B43FB5F}" type="presOf" srcId="{ABD9E1CF-7F26-4D16-9E55-13719D9C7828}" destId="{9947EC5B-2C38-45F3-A068-5CCA0D9D5016}" srcOrd="0" destOrd="0" presId="urn:microsoft.com/office/officeart/2005/8/layout/arrow2"/>
    <dgm:cxn modelId="{20369919-7C3F-4716-9874-B962FC09331C}" type="presParOf" srcId="{021A142D-564D-46E4-8FA6-EBF5F22B7FCB}" destId="{259B8691-C069-4C31-BC83-68BF3AE3A8B6}" srcOrd="0" destOrd="0" presId="urn:microsoft.com/office/officeart/2005/8/layout/arrow2"/>
    <dgm:cxn modelId="{F5E7E0AD-675D-4BB9-A9D2-E487B7943018}" type="presParOf" srcId="{021A142D-564D-46E4-8FA6-EBF5F22B7FCB}" destId="{6EBCA0D7-F822-4350-960A-FD07B61A7142}" srcOrd="1" destOrd="0" presId="urn:microsoft.com/office/officeart/2005/8/layout/arrow2"/>
    <dgm:cxn modelId="{E7B90A15-E35B-4EF2-8EA6-9ADB341160D8}" type="presParOf" srcId="{6EBCA0D7-F822-4350-960A-FD07B61A7142}" destId="{C368857E-37B3-484F-A7A5-85A01FC7A92B}" srcOrd="0" destOrd="0" presId="urn:microsoft.com/office/officeart/2005/8/layout/arrow2"/>
    <dgm:cxn modelId="{EA09BC3A-5505-440F-93AE-3A377B1D3B92}" type="presParOf" srcId="{6EBCA0D7-F822-4350-960A-FD07B61A7142}" destId="{A399A86C-2996-45DF-A3D6-55C27A428FA4}" srcOrd="1" destOrd="0" presId="urn:microsoft.com/office/officeart/2005/8/layout/arrow2"/>
    <dgm:cxn modelId="{96A724A2-CE2A-41EB-BC80-65A90DF15111}" type="presParOf" srcId="{6EBCA0D7-F822-4350-960A-FD07B61A7142}" destId="{180FB5FE-643A-4A10-8174-3943A519B6BD}" srcOrd="2" destOrd="0" presId="urn:microsoft.com/office/officeart/2005/8/layout/arrow2"/>
    <dgm:cxn modelId="{2F70E878-8E68-429E-8AA6-E8B49BF055DD}" type="presParOf" srcId="{6EBCA0D7-F822-4350-960A-FD07B61A7142}" destId="{9947EC5B-2C38-45F3-A068-5CCA0D9D5016}" srcOrd="3" destOrd="0" presId="urn:microsoft.com/office/officeart/2005/8/layout/arrow2"/>
    <dgm:cxn modelId="{96275D03-43E8-49EA-AB78-48A3E8E4EE15}" type="presParOf" srcId="{6EBCA0D7-F822-4350-960A-FD07B61A7142}" destId="{4179D841-24A3-4166-BC7A-B6FCC1F5E5E7}" srcOrd="4" destOrd="0" presId="urn:microsoft.com/office/officeart/2005/8/layout/arrow2"/>
    <dgm:cxn modelId="{EE24D7F0-1542-45A7-B32C-8D043E598619}" type="presParOf" srcId="{6EBCA0D7-F822-4350-960A-FD07B61A7142}" destId="{A53EBEEE-74CF-4EFC-A057-4C3D917A61F1}"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A04359-3211-4F43-B615-025C9739372A}" type="doc">
      <dgm:prSet loTypeId="urn:microsoft.com/office/officeart/2005/8/layout/arrow2" loCatId="process" qsTypeId="urn:microsoft.com/office/officeart/2005/8/quickstyle/3d1" qsCatId="3D" csTypeId="urn:microsoft.com/office/officeart/2005/8/colors/colorful5" csCatId="colorful" phldr="1"/>
      <dgm:spPr/>
    </dgm:pt>
    <dgm:pt modelId="{E2C812AD-7588-4815-9A63-0A3C651A87B2}">
      <dgm:prSet phldrT="[Text]"/>
      <dgm:spPr/>
      <dgm:t>
        <a:bodyPr/>
        <a:lstStyle/>
        <a:p>
          <a:r>
            <a:rPr lang="ro-RO" dirty="0" smtClean="0"/>
            <a:t>Rigid</a:t>
          </a:r>
          <a:endParaRPr lang="en-US" dirty="0"/>
        </a:p>
      </dgm:t>
    </dgm:pt>
    <dgm:pt modelId="{0E5793F1-0222-43C0-8331-BB65CFA1B239}" type="parTrans" cxnId="{F31A4F8B-9B29-4B0E-A196-5AB4F0D39570}">
      <dgm:prSet/>
      <dgm:spPr/>
      <dgm:t>
        <a:bodyPr/>
        <a:lstStyle/>
        <a:p>
          <a:endParaRPr lang="en-US"/>
        </a:p>
      </dgm:t>
    </dgm:pt>
    <dgm:pt modelId="{012672F9-A791-4C56-89C7-6201C61BEB55}" type="sibTrans" cxnId="{F31A4F8B-9B29-4B0E-A196-5AB4F0D39570}">
      <dgm:prSet/>
      <dgm:spPr/>
      <dgm:t>
        <a:bodyPr/>
        <a:lstStyle/>
        <a:p>
          <a:endParaRPr lang="en-US"/>
        </a:p>
      </dgm:t>
    </dgm:pt>
    <dgm:pt modelId="{ABD9E1CF-7F26-4D16-9E55-13719D9C7828}">
      <dgm:prSet phldrT="[Text]"/>
      <dgm:spPr/>
      <dgm:t>
        <a:bodyPr/>
        <a:lstStyle/>
        <a:p>
          <a:r>
            <a:rPr lang="ro-RO" dirty="0" smtClean="0"/>
            <a:t>Moderat</a:t>
          </a:r>
          <a:endParaRPr lang="en-US" dirty="0"/>
        </a:p>
      </dgm:t>
    </dgm:pt>
    <dgm:pt modelId="{65AE093E-E083-4066-A870-7975EF47A683}" type="parTrans" cxnId="{C30975EF-1807-4A54-A8FA-DAA6332C5006}">
      <dgm:prSet/>
      <dgm:spPr/>
      <dgm:t>
        <a:bodyPr/>
        <a:lstStyle/>
        <a:p>
          <a:endParaRPr lang="en-US"/>
        </a:p>
      </dgm:t>
    </dgm:pt>
    <dgm:pt modelId="{AD833851-AA94-4AEB-90C2-0CDED20114C8}" type="sibTrans" cxnId="{C30975EF-1807-4A54-A8FA-DAA6332C5006}">
      <dgm:prSet/>
      <dgm:spPr/>
      <dgm:t>
        <a:bodyPr/>
        <a:lstStyle/>
        <a:p>
          <a:endParaRPr lang="en-US"/>
        </a:p>
      </dgm:t>
    </dgm:pt>
    <dgm:pt modelId="{07CFBCC5-E856-444E-8C95-F9C0916D637F}">
      <dgm:prSet phldrT="[Text]"/>
      <dgm:spPr/>
      <dgm:t>
        <a:bodyPr/>
        <a:lstStyle/>
        <a:p>
          <a:r>
            <a:rPr lang="en-US" dirty="0" err="1" smtClean="0"/>
            <a:t>Flexibil</a:t>
          </a:r>
          <a:endParaRPr lang="en-US" dirty="0"/>
        </a:p>
      </dgm:t>
    </dgm:pt>
    <dgm:pt modelId="{A885C03D-E1E8-483D-891C-5B4BE4D5EC0E}" type="parTrans" cxnId="{A528189A-A9C6-4358-8D65-4060C2AD979A}">
      <dgm:prSet/>
      <dgm:spPr/>
      <dgm:t>
        <a:bodyPr/>
        <a:lstStyle/>
        <a:p>
          <a:endParaRPr lang="en-US"/>
        </a:p>
      </dgm:t>
    </dgm:pt>
    <dgm:pt modelId="{C2F20BA4-A4C4-4E04-9AE8-08F97E649B59}" type="sibTrans" cxnId="{A528189A-A9C6-4358-8D65-4060C2AD979A}">
      <dgm:prSet/>
      <dgm:spPr/>
      <dgm:t>
        <a:bodyPr/>
        <a:lstStyle/>
        <a:p>
          <a:endParaRPr lang="en-US"/>
        </a:p>
      </dgm:t>
    </dgm:pt>
    <dgm:pt modelId="{021A142D-564D-46E4-8FA6-EBF5F22B7FCB}" type="pres">
      <dgm:prSet presAssocID="{62A04359-3211-4F43-B615-025C9739372A}" presName="arrowDiagram" presStyleCnt="0">
        <dgm:presLayoutVars>
          <dgm:chMax val="5"/>
          <dgm:dir/>
          <dgm:resizeHandles val="exact"/>
        </dgm:presLayoutVars>
      </dgm:prSet>
      <dgm:spPr/>
    </dgm:pt>
    <dgm:pt modelId="{259B8691-C069-4C31-BC83-68BF3AE3A8B6}" type="pres">
      <dgm:prSet presAssocID="{62A04359-3211-4F43-B615-025C9739372A}" presName="arrow" presStyleLbl="bgShp" presStyleIdx="0" presStyleCnt="1"/>
      <dgm:spPr/>
    </dgm:pt>
    <dgm:pt modelId="{6EBCA0D7-F822-4350-960A-FD07B61A7142}" type="pres">
      <dgm:prSet presAssocID="{62A04359-3211-4F43-B615-025C9739372A}" presName="arrowDiagram3" presStyleCnt="0"/>
      <dgm:spPr/>
    </dgm:pt>
    <dgm:pt modelId="{C368857E-37B3-484F-A7A5-85A01FC7A92B}" type="pres">
      <dgm:prSet presAssocID="{E2C812AD-7588-4815-9A63-0A3C651A87B2}" presName="bullet3a" presStyleLbl="node1" presStyleIdx="0" presStyleCnt="3"/>
      <dgm:spPr/>
    </dgm:pt>
    <dgm:pt modelId="{A399A86C-2996-45DF-A3D6-55C27A428FA4}" type="pres">
      <dgm:prSet presAssocID="{E2C812AD-7588-4815-9A63-0A3C651A87B2}" presName="textBox3a" presStyleLbl="revTx" presStyleIdx="0" presStyleCnt="3">
        <dgm:presLayoutVars>
          <dgm:bulletEnabled val="1"/>
        </dgm:presLayoutVars>
      </dgm:prSet>
      <dgm:spPr/>
      <dgm:t>
        <a:bodyPr/>
        <a:lstStyle/>
        <a:p>
          <a:endParaRPr lang="en-US"/>
        </a:p>
      </dgm:t>
    </dgm:pt>
    <dgm:pt modelId="{180FB5FE-643A-4A10-8174-3943A519B6BD}" type="pres">
      <dgm:prSet presAssocID="{ABD9E1CF-7F26-4D16-9E55-13719D9C7828}" presName="bullet3b" presStyleLbl="node1" presStyleIdx="1" presStyleCnt="3"/>
      <dgm:spPr/>
    </dgm:pt>
    <dgm:pt modelId="{9947EC5B-2C38-45F3-A068-5CCA0D9D5016}" type="pres">
      <dgm:prSet presAssocID="{ABD9E1CF-7F26-4D16-9E55-13719D9C7828}" presName="textBox3b" presStyleLbl="revTx" presStyleIdx="1" presStyleCnt="3">
        <dgm:presLayoutVars>
          <dgm:bulletEnabled val="1"/>
        </dgm:presLayoutVars>
      </dgm:prSet>
      <dgm:spPr/>
      <dgm:t>
        <a:bodyPr/>
        <a:lstStyle/>
        <a:p>
          <a:endParaRPr lang="en-US"/>
        </a:p>
      </dgm:t>
    </dgm:pt>
    <dgm:pt modelId="{4179D841-24A3-4166-BC7A-B6FCC1F5E5E7}" type="pres">
      <dgm:prSet presAssocID="{07CFBCC5-E856-444E-8C95-F9C0916D637F}" presName="bullet3c" presStyleLbl="node1" presStyleIdx="2" presStyleCnt="3"/>
      <dgm:spPr/>
    </dgm:pt>
    <dgm:pt modelId="{A53EBEEE-74CF-4EFC-A057-4C3D917A61F1}" type="pres">
      <dgm:prSet presAssocID="{07CFBCC5-E856-444E-8C95-F9C0916D637F}" presName="textBox3c" presStyleLbl="revTx" presStyleIdx="2" presStyleCnt="3">
        <dgm:presLayoutVars>
          <dgm:bulletEnabled val="1"/>
        </dgm:presLayoutVars>
      </dgm:prSet>
      <dgm:spPr/>
      <dgm:t>
        <a:bodyPr/>
        <a:lstStyle/>
        <a:p>
          <a:endParaRPr lang="en-US"/>
        </a:p>
      </dgm:t>
    </dgm:pt>
  </dgm:ptLst>
  <dgm:cxnLst>
    <dgm:cxn modelId="{1C99F850-1D20-4D69-BADE-F2E9D613B05E}" type="presOf" srcId="{07CFBCC5-E856-444E-8C95-F9C0916D637F}" destId="{A53EBEEE-74CF-4EFC-A057-4C3D917A61F1}" srcOrd="0" destOrd="0" presId="urn:microsoft.com/office/officeart/2005/8/layout/arrow2"/>
    <dgm:cxn modelId="{57EDA993-425E-4A85-9344-2AA55BB486A4}" type="presOf" srcId="{ABD9E1CF-7F26-4D16-9E55-13719D9C7828}" destId="{9947EC5B-2C38-45F3-A068-5CCA0D9D5016}" srcOrd="0" destOrd="0" presId="urn:microsoft.com/office/officeart/2005/8/layout/arrow2"/>
    <dgm:cxn modelId="{A528189A-A9C6-4358-8D65-4060C2AD979A}" srcId="{62A04359-3211-4F43-B615-025C9739372A}" destId="{07CFBCC5-E856-444E-8C95-F9C0916D637F}" srcOrd="2" destOrd="0" parTransId="{A885C03D-E1E8-483D-891C-5B4BE4D5EC0E}" sibTransId="{C2F20BA4-A4C4-4E04-9AE8-08F97E649B59}"/>
    <dgm:cxn modelId="{C30975EF-1807-4A54-A8FA-DAA6332C5006}" srcId="{62A04359-3211-4F43-B615-025C9739372A}" destId="{ABD9E1CF-7F26-4D16-9E55-13719D9C7828}" srcOrd="1" destOrd="0" parTransId="{65AE093E-E083-4066-A870-7975EF47A683}" sibTransId="{AD833851-AA94-4AEB-90C2-0CDED20114C8}"/>
    <dgm:cxn modelId="{F31A4F8B-9B29-4B0E-A196-5AB4F0D39570}" srcId="{62A04359-3211-4F43-B615-025C9739372A}" destId="{E2C812AD-7588-4815-9A63-0A3C651A87B2}" srcOrd="0" destOrd="0" parTransId="{0E5793F1-0222-43C0-8331-BB65CFA1B239}" sibTransId="{012672F9-A791-4C56-89C7-6201C61BEB55}"/>
    <dgm:cxn modelId="{4090A480-2629-49D4-A4AD-5C9228F2DB17}" type="presOf" srcId="{62A04359-3211-4F43-B615-025C9739372A}" destId="{021A142D-564D-46E4-8FA6-EBF5F22B7FCB}" srcOrd="0" destOrd="0" presId="urn:microsoft.com/office/officeart/2005/8/layout/arrow2"/>
    <dgm:cxn modelId="{F0BEF45F-400F-4243-8CE9-629A2568AF63}" type="presOf" srcId="{E2C812AD-7588-4815-9A63-0A3C651A87B2}" destId="{A399A86C-2996-45DF-A3D6-55C27A428FA4}" srcOrd="0" destOrd="0" presId="urn:microsoft.com/office/officeart/2005/8/layout/arrow2"/>
    <dgm:cxn modelId="{DBB02E9C-A6A8-4AC5-97D8-27A9AD242975}" type="presParOf" srcId="{021A142D-564D-46E4-8FA6-EBF5F22B7FCB}" destId="{259B8691-C069-4C31-BC83-68BF3AE3A8B6}" srcOrd="0" destOrd="0" presId="urn:microsoft.com/office/officeart/2005/8/layout/arrow2"/>
    <dgm:cxn modelId="{3D233537-4221-4998-AEA5-EB67CB22EB46}" type="presParOf" srcId="{021A142D-564D-46E4-8FA6-EBF5F22B7FCB}" destId="{6EBCA0D7-F822-4350-960A-FD07B61A7142}" srcOrd="1" destOrd="0" presId="urn:microsoft.com/office/officeart/2005/8/layout/arrow2"/>
    <dgm:cxn modelId="{651091A6-A175-4D2F-B4FA-60AB76240902}" type="presParOf" srcId="{6EBCA0D7-F822-4350-960A-FD07B61A7142}" destId="{C368857E-37B3-484F-A7A5-85A01FC7A92B}" srcOrd="0" destOrd="0" presId="urn:microsoft.com/office/officeart/2005/8/layout/arrow2"/>
    <dgm:cxn modelId="{17F7DE68-8A07-4846-9438-F949A972545B}" type="presParOf" srcId="{6EBCA0D7-F822-4350-960A-FD07B61A7142}" destId="{A399A86C-2996-45DF-A3D6-55C27A428FA4}" srcOrd="1" destOrd="0" presId="urn:microsoft.com/office/officeart/2005/8/layout/arrow2"/>
    <dgm:cxn modelId="{5B50F1D0-6B5F-4570-A36A-54883CA0879C}" type="presParOf" srcId="{6EBCA0D7-F822-4350-960A-FD07B61A7142}" destId="{180FB5FE-643A-4A10-8174-3943A519B6BD}" srcOrd="2" destOrd="0" presId="urn:microsoft.com/office/officeart/2005/8/layout/arrow2"/>
    <dgm:cxn modelId="{2EC0743C-E595-43CC-AC6E-B3A46547B301}" type="presParOf" srcId="{6EBCA0D7-F822-4350-960A-FD07B61A7142}" destId="{9947EC5B-2C38-45F3-A068-5CCA0D9D5016}" srcOrd="3" destOrd="0" presId="urn:microsoft.com/office/officeart/2005/8/layout/arrow2"/>
    <dgm:cxn modelId="{3C6B54A0-676D-455E-A050-9CF4F10AFBA5}" type="presParOf" srcId="{6EBCA0D7-F822-4350-960A-FD07B61A7142}" destId="{4179D841-24A3-4166-BC7A-B6FCC1F5E5E7}" srcOrd="4" destOrd="0" presId="urn:microsoft.com/office/officeart/2005/8/layout/arrow2"/>
    <dgm:cxn modelId="{6522E470-E362-4A58-A58A-6414ED70DC20}" type="presParOf" srcId="{6EBCA0D7-F822-4350-960A-FD07B61A7142}" destId="{A53EBEEE-74CF-4EFC-A057-4C3D917A61F1}"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A04359-3211-4F43-B615-025C9739372A}" type="doc">
      <dgm:prSet loTypeId="urn:microsoft.com/office/officeart/2005/8/layout/arrow2" loCatId="process" qsTypeId="urn:microsoft.com/office/officeart/2005/8/quickstyle/3d1" qsCatId="3D" csTypeId="urn:microsoft.com/office/officeart/2005/8/colors/colorful5" csCatId="colorful" phldr="1"/>
      <dgm:spPr/>
    </dgm:pt>
    <dgm:pt modelId="{E2C812AD-7588-4815-9A63-0A3C651A87B2}">
      <dgm:prSet phldrT="[Text]"/>
      <dgm:spPr/>
      <dgm:t>
        <a:bodyPr/>
        <a:lstStyle/>
        <a:p>
          <a:r>
            <a:rPr lang="ro-RO" dirty="0" smtClean="0"/>
            <a:t>Uşor</a:t>
          </a:r>
          <a:endParaRPr lang="en-US" dirty="0"/>
        </a:p>
      </dgm:t>
    </dgm:pt>
    <dgm:pt modelId="{0E5793F1-0222-43C0-8331-BB65CFA1B239}" type="parTrans" cxnId="{F31A4F8B-9B29-4B0E-A196-5AB4F0D39570}">
      <dgm:prSet/>
      <dgm:spPr/>
      <dgm:t>
        <a:bodyPr/>
        <a:lstStyle/>
        <a:p>
          <a:endParaRPr lang="en-US"/>
        </a:p>
      </dgm:t>
    </dgm:pt>
    <dgm:pt modelId="{012672F9-A791-4C56-89C7-6201C61BEB55}" type="sibTrans" cxnId="{F31A4F8B-9B29-4B0E-A196-5AB4F0D39570}">
      <dgm:prSet/>
      <dgm:spPr/>
      <dgm:t>
        <a:bodyPr/>
        <a:lstStyle/>
        <a:p>
          <a:endParaRPr lang="en-US"/>
        </a:p>
      </dgm:t>
    </dgm:pt>
    <dgm:pt modelId="{ABD9E1CF-7F26-4D16-9E55-13719D9C7828}">
      <dgm:prSet phldrT="[Text]"/>
      <dgm:spPr/>
      <dgm:t>
        <a:bodyPr/>
        <a:lstStyle/>
        <a:p>
          <a:r>
            <a:rPr lang="ro-RO" dirty="0" smtClean="0"/>
            <a:t>Moderat</a:t>
          </a:r>
          <a:endParaRPr lang="en-US" dirty="0"/>
        </a:p>
      </dgm:t>
    </dgm:pt>
    <dgm:pt modelId="{65AE093E-E083-4066-A870-7975EF47A683}" type="parTrans" cxnId="{C30975EF-1807-4A54-A8FA-DAA6332C5006}">
      <dgm:prSet/>
      <dgm:spPr/>
      <dgm:t>
        <a:bodyPr/>
        <a:lstStyle/>
        <a:p>
          <a:endParaRPr lang="en-US"/>
        </a:p>
      </dgm:t>
    </dgm:pt>
    <dgm:pt modelId="{AD833851-AA94-4AEB-90C2-0CDED20114C8}" type="sibTrans" cxnId="{C30975EF-1807-4A54-A8FA-DAA6332C5006}">
      <dgm:prSet/>
      <dgm:spPr/>
      <dgm:t>
        <a:bodyPr/>
        <a:lstStyle/>
        <a:p>
          <a:endParaRPr lang="en-US"/>
        </a:p>
      </dgm:t>
    </dgm:pt>
    <dgm:pt modelId="{07CFBCC5-E856-444E-8C95-F9C0916D637F}">
      <dgm:prSet phldrT="[Text]"/>
      <dgm:spPr/>
      <dgm:t>
        <a:bodyPr/>
        <a:lstStyle/>
        <a:p>
          <a:r>
            <a:rPr lang="ro-RO" dirty="0" smtClean="0"/>
            <a:t>Dificil</a:t>
          </a:r>
          <a:endParaRPr lang="en-US" dirty="0"/>
        </a:p>
      </dgm:t>
    </dgm:pt>
    <dgm:pt modelId="{A885C03D-E1E8-483D-891C-5B4BE4D5EC0E}" type="parTrans" cxnId="{A528189A-A9C6-4358-8D65-4060C2AD979A}">
      <dgm:prSet/>
      <dgm:spPr/>
      <dgm:t>
        <a:bodyPr/>
        <a:lstStyle/>
        <a:p>
          <a:endParaRPr lang="en-US"/>
        </a:p>
      </dgm:t>
    </dgm:pt>
    <dgm:pt modelId="{C2F20BA4-A4C4-4E04-9AE8-08F97E649B59}" type="sibTrans" cxnId="{A528189A-A9C6-4358-8D65-4060C2AD979A}">
      <dgm:prSet/>
      <dgm:spPr/>
      <dgm:t>
        <a:bodyPr/>
        <a:lstStyle/>
        <a:p>
          <a:endParaRPr lang="en-US"/>
        </a:p>
      </dgm:t>
    </dgm:pt>
    <dgm:pt modelId="{021A142D-564D-46E4-8FA6-EBF5F22B7FCB}" type="pres">
      <dgm:prSet presAssocID="{62A04359-3211-4F43-B615-025C9739372A}" presName="arrowDiagram" presStyleCnt="0">
        <dgm:presLayoutVars>
          <dgm:chMax val="5"/>
          <dgm:dir/>
          <dgm:resizeHandles val="exact"/>
        </dgm:presLayoutVars>
      </dgm:prSet>
      <dgm:spPr/>
    </dgm:pt>
    <dgm:pt modelId="{259B8691-C069-4C31-BC83-68BF3AE3A8B6}" type="pres">
      <dgm:prSet presAssocID="{62A04359-3211-4F43-B615-025C9739372A}" presName="arrow" presStyleLbl="bgShp" presStyleIdx="0" presStyleCnt="1"/>
      <dgm:spPr/>
    </dgm:pt>
    <dgm:pt modelId="{6EBCA0D7-F822-4350-960A-FD07B61A7142}" type="pres">
      <dgm:prSet presAssocID="{62A04359-3211-4F43-B615-025C9739372A}" presName="arrowDiagram3" presStyleCnt="0"/>
      <dgm:spPr/>
    </dgm:pt>
    <dgm:pt modelId="{C368857E-37B3-484F-A7A5-85A01FC7A92B}" type="pres">
      <dgm:prSet presAssocID="{E2C812AD-7588-4815-9A63-0A3C651A87B2}" presName="bullet3a" presStyleLbl="node1" presStyleIdx="0" presStyleCnt="3"/>
      <dgm:spPr/>
    </dgm:pt>
    <dgm:pt modelId="{A399A86C-2996-45DF-A3D6-55C27A428FA4}" type="pres">
      <dgm:prSet presAssocID="{E2C812AD-7588-4815-9A63-0A3C651A87B2}" presName="textBox3a" presStyleLbl="revTx" presStyleIdx="0" presStyleCnt="3">
        <dgm:presLayoutVars>
          <dgm:bulletEnabled val="1"/>
        </dgm:presLayoutVars>
      </dgm:prSet>
      <dgm:spPr/>
      <dgm:t>
        <a:bodyPr/>
        <a:lstStyle/>
        <a:p>
          <a:endParaRPr lang="en-US"/>
        </a:p>
      </dgm:t>
    </dgm:pt>
    <dgm:pt modelId="{180FB5FE-643A-4A10-8174-3943A519B6BD}" type="pres">
      <dgm:prSet presAssocID="{ABD9E1CF-7F26-4D16-9E55-13719D9C7828}" presName="bullet3b" presStyleLbl="node1" presStyleIdx="1" presStyleCnt="3"/>
      <dgm:spPr/>
    </dgm:pt>
    <dgm:pt modelId="{9947EC5B-2C38-45F3-A068-5CCA0D9D5016}" type="pres">
      <dgm:prSet presAssocID="{ABD9E1CF-7F26-4D16-9E55-13719D9C7828}" presName="textBox3b" presStyleLbl="revTx" presStyleIdx="1" presStyleCnt="3">
        <dgm:presLayoutVars>
          <dgm:bulletEnabled val="1"/>
        </dgm:presLayoutVars>
      </dgm:prSet>
      <dgm:spPr/>
      <dgm:t>
        <a:bodyPr/>
        <a:lstStyle/>
        <a:p>
          <a:endParaRPr lang="en-US"/>
        </a:p>
      </dgm:t>
    </dgm:pt>
    <dgm:pt modelId="{4179D841-24A3-4166-BC7A-B6FCC1F5E5E7}" type="pres">
      <dgm:prSet presAssocID="{07CFBCC5-E856-444E-8C95-F9C0916D637F}" presName="bullet3c" presStyleLbl="node1" presStyleIdx="2" presStyleCnt="3"/>
      <dgm:spPr/>
    </dgm:pt>
    <dgm:pt modelId="{A53EBEEE-74CF-4EFC-A057-4C3D917A61F1}" type="pres">
      <dgm:prSet presAssocID="{07CFBCC5-E856-444E-8C95-F9C0916D637F}" presName="textBox3c" presStyleLbl="revTx" presStyleIdx="2" presStyleCnt="3">
        <dgm:presLayoutVars>
          <dgm:bulletEnabled val="1"/>
        </dgm:presLayoutVars>
      </dgm:prSet>
      <dgm:spPr/>
      <dgm:t>
        <a:bodyPr/>
        <a:lstStyle/>
        <a:p>
          <a:endParaRPr lang="en-US"/>
        </a:p>
      </dgm:t>
    </dgm:pt>
  </dgm:ptLst>
  <dgm:cxnLst>
    <dgm:cxn modelId="{0264EE10-AE25-4602-BEDF-A40E52BED768}" type="presOf" srcId="{62A04359-3211-4F43-B615-025C9739372A}" destId="{021A142D-564D-46E4-8FA6-EBF5F22B7FCB}" srcOrd="0" destOrd="0" presId="urn:microsoft.com/office/officeart/2005/8/layout/arrow2"/>
    <dgm:cxn modelId="{F31A4F8B-9B29-4B0E-A196-5AB4F0D39570}" srcId="{62A04359-3211-4F43-B615-025C9739372A}" destId="{E2C812AD-7588-4815-9A63-0A3C651A87B2}" srcOrd="0" destOrd="0" parTransId="{0E5793F1-0222-43C0-8331-BB65CFA1B239}" sibTransId="{012672F9-A791-4C56-89C7-6201C61BEB55}"/>
    <dgm:cxn modelId="{06784820-90AE-4E01-978A-A0D006F92F7C}" type="presOf" srcId="{07CFBCC5-E856-444E-8C95-F9C0916D637F}" destId="{A53EBEEE-74CF-4EFC-A057-4C3D917A61F1}" srcOrd="0" destOrd="0" presId="urn:microsoft.com/office/officeart/2005/8/layout/arrow2"/>
    <dgm:cxn modelId="{C30975EF-1807-4A54-A8FA-DAA6332C5006}" srcId="{62A04359-3211-4F43-B615-025C9739372A}" destId="{ABD9E1CF-7F26-4D16-9E55-13719D9C7828}" srcOrd="1" destOrd="0" parTransId="{65AE093E-E083-4066-A870-7975EF47A683}" sibTransId="{AD833851-AA94-4AEB-90C2-0CDED20114C8}"/>
    <dgm:cxn modelId="{A528189A-A9C6-4358-8D65-4060C2AD979A}" srcId="{62A04359-3211-4F43-B615-025C9739372A}" destId="{07CFBCC5-E856-444E-8C95-F9C0916D637F}" srcOrd="2" destOrd="0" parTransId="{A885C03D-E1E8-483D-891C-5B4BE4D5EC0E}" sibTransId="{C2F20BA4-A4C4-4E04-9AE8-08F97E649B59}"/>
    <dgm:cxn modelId="{A58D1D95-71A5-4D9F-A318-0E854FB18B99}" type="presOf" srcId="{E2C812AD-7588-4815-9A63-0A3C651A87B2}" destId="{A399A86C-2996-45DF-A3D6-55C27A428FA4}" srcOrd="0" destOrd="0" presId="urn:microsoft.com/office/officeart/2005/8/layout/arrow2"/>
    <dgm:cxn modelId="{23E361A8-B313-4611-B02F-1E1DEC990FC4}" type="presOf" srcId="{ABD9E1CF-7F26-4D16-9E55-13719D9C7828}" destId="{9947EC5B-2C38-45F3-A068-5CCA0D9D5016}" srcOrd="0" destOrd="0" presId="urn:microsoft.com/office/officeart/2005/8/layout/arrow2"/>
    <dgm:cxn modelId="{6EE3826E-23BC-4C63-BC7B-A452ECA35269}" type="presParOf" srcId="{021A142D-564D-46E4-8FA6-EBF5F22B7FCB}" destId="{259B8691-C069-4C31-BC83-68BF3AE3A8B6}" srcOrd="0" destOrd="0" presId="urn:microsoft.com/office/officeart/2005/8/layout/arrow2"/>
    <dgm:cxn modelId="{F34626D6-E2E0-4BB0-9ABD-912F9BBF3AA4}" type="presParOf" srcId="{021A142D-564D-46E4-8FA6-EBF5F22B7FCB}" destId="{6EBCA0D7-F822-4350-960A-FD07B61A7142}" srcOrd="1" destOrd="0" presId="urn:microsoft.com/office/officeart/2005/8/layout/arrow2"/>
    <dgm:cxn modelId="{D9811724-1644-4592-984A-691C770972BF}" type="presParOf" srcId="{6EBCA0D7-F822-4350-960A-FD07B61A7142}" destId="{C368857E-37B3-484F-A7A5-85A01FC7A92B}" srcOrd="0" destOrd="0" presId="urn:microsoft.com/office/officeart/2005/8/layout/arrow2"/>
    <dgm:cxn modelId="{3E8E6761-D01E-44F6-83C6-84B3350F7359}" type="presParOf" srcId="{6EBCA0D7-F822-4350-960A-FD07B61A7142}" destId="{A399A86C-2996-45DF-A3D6-55C27A428FA4}" srcOrd="1" destOrd="0" presId="urn:microsoft.com/office/officeart/2005/8/layout/arrow2"/>
    <dgm:cxn modelId="{AAC25A75-9225-4639-91FB-C3A486DED511}" type="presParOf" srcId="{6EBCA0D7-F822-4350-960A-FD07B61A7142}" destId="{180FB5FE-643A-4A10-8174-3943A519B6BD}" srcOrd="2" destOrd="0" presId="urn:microsoft.com/office/officeart/2005/8/layout/arrow2"/>
    <dgm:cxn modelId="{16AED2B2-E42B-4BE5-A194-9B8E6D6A2766}" type="presParOf" srcId="{6EBCA0D7-F822-4350-960A-FD07B61A7142}" destId="{9947EC5B-2C38-45F3-A068-5CCA0D9D5016}" srcOrd="3" destOrd="0" presId="urn:microsoft.com/office/officeart/2005/8/layout/arrow2"/>
    <dgm:cxn modelId="{9B9B7AEA-BFBF-4892-94B3-33766BE90CBC}" type="presParOf" srcId="{6EBCA0D7-F822-4350-960A-FD07B61A7142}" destId="{4179D841-24A3-4166-BC7A-B6FCC1F5E5E7}" srcOrd="4" destOrd="0" presId="urn:microsoft.com/office/officeart/2005/8/layout/arrow2"/>
    <dgm:cxn modelId="{72FE5493-F323-4092-A88B-5DBC4E4E1B63}" type="presParOf" srcId="{6EBCA0D7-F822-4350-960A-FD07B61A7142}" destId="{A53EBEEE-74CF-4EFC-A057-4C3D917A61F1}"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A04359-3211-4F43-B615-025C9739372A}" type="doc">
      <dgm:prSet loTypeId="urn:microsoft.com/office/officeart/2005/8/layout/arrow2" loCatId="process" qsTypeId="urn:microsoft.com/office/officeart/2005/8/quickstyle/3d1" qsCatId="3D" csTypeId="urn:microsoft.com/office/officeart/2005/8/colors/colorful5" csCatId="colorful" phldr="1"/>
      <dgm:spPr/>
    </dgm:pt>
    <dgm:pt modelId="{E2C812AD-7588-4815-9A63-0A3C651A87B2}">
      <dgm:prSet phldrT="[Text]"/>
      <dgm:spPr/>
      <dgm:t>
        <a:bodyPr/>
        <a:lstStyle/>
        <a:p>
          <a:r>
            <a:rPr lang="ro-RO" dirty="0" smtClean="0"/>
            <a:t>Hobby</a:t>
          </a:r>
          <a:endParaRPr lang="en-US" dirty="0"/>
        </a:p>
      </dgm:t>
    </dgm:pt>
    <dgm:pt modelId="{0E5793F1-0222-43C0-8331-BB65CFA1B239}" type="parTrans" cxnId="{F31A4F8B-9B29-4B0E-A196-5AB4F0D39570}">
      <dgm:prSet/>
      <dgm:spPr/>
      <dgm:t>
        <a:bodyPr/>
        <a:lstStyle/>
        <a:p>
          <a:endParaRPr lang="en-US"/>
        </a:p>
      </dgm:t>
    </dgm:pt>
    <dgm:pt modelId="{012672F9-A791-4C56-89C7-6201C61BEB55}" type="sibTrans" cxnId="{F31A4F8B-9B29-4B0E-A196-5AB4F0D39570}">
      <dgm:prSet/>
      <dgm:spPr/>
      <dgm:t>
        <a:bodyPr/>
        <a:lstStyle/>
        <a:p>
          <a:endParaRPr lang="en-US"/>
        </a:p>
      </dgm:t>
    </dgm:pt>
    <dgm:pt modelId="{ABD9E1CF-7F26-4D16-9E55-13719D9C7828}">
      <dgm:prSet phldrT="[Text]"/>
      <dgm:spPr/>
      <dgm:t>
        <a:bodyPr/>
        <a:lstStyle/>
        <a:p>
          <a:r>
            <a:rPr lang="ro-RO" dirty="0" smtClean="0"/>
            <a:t>Semi-profesional</a:t>
          </a:r>
          <a:endParaRPr lang="en-US" dirty="0"/>
        </a:p>
      </dgm:t>
    </dgm:pt>
    <dgm:pt modelId="{65AE093E-E083-4066-A870-7975EF47A683}" type="parTrans" cxnId="{C30975EF-1807-4A54-A8FA-DAA6332C5006}">
      <dgm:prSet/>
      <dgm:spPr/>
      <dgm:t>
        <a:bodyPr/>
        <a:lstStyle/>
        <a:p>
          <a:endParaRPr lang="en-US"/>
        </a:p>
      </dgm:t>
    </dgm:pt>
    <dgm:pt modelId="{AD833851-AA94-4AEB-90C2-0CDED20114C8}" type="sibTrans" cxnId="{C30975EF-1807-4A54-A8FA-DAA6332C5006}">
      <dgm:prSet/>
      <dgm:spPr/>
      <dgm:t>
        <a:bodyPr/>
        <a:lstStyle/>
        <a:p>
          <a:endParaRPr lang="en-US"/>
        </a:p>
      </dgm:t>
    </dgm:pt>
    <dgm:pt modelId="{07CFBCC5-E856-444E-8C95-F9C0916D637F}">
      <dgm:prSet phldrT="[Text]"/>
      <dgm:spPr/>
      <dgm:t>
        <a:bodyPr/>
        <a:lstStyle/>
        <a:p>
          <a:r>
            <a:rPr lang="ro-RO" dirty="0" smtClean="0"/>
            <a:t>Profesional</a:t>
          </a:r>
          <a:endParaRPr lang="en-US" dirty="0"/>
        </a:p>
      </dgm:t>
    </dgm:pt>
    <dgm:pt modelId="{A885C03D-E1E8-483D-891C-5B4BE4D5EC0E}" type="parTrans" cxnId="{A528189A-A9C6-4358-8D65-4060C2AD979A}">
      <dgm:prSet/>
      <dgm:spPr/>
      <dgm:t>
        <a:bodyPr/>
        <a:lstStyle/>
        <a:p>
          <a:endParaRPr lang="en-US"/>
        </a:p>
      </dgm:t>
    </dgm:pt>
    <dgm:pt modelId="{C2F20BA4-A4C4-4E04-9AE8-08F97E649B59}" type="sibTrans" cxnId="{A528189A-A9C6-4358-8D65-4060C2AD979A}">
      <dgm:prSet/>
      <dgm:spPr/>
      <dgm:t>
        <a:bodyPr/>
        <a:lstStyle/>
        <a:p>
          <a:endParaRPr lang="en-US"/>
        </a:p>
      </dgm:t>
    </dgm:pt>
    <dgm:pt modelId="{021A142D-564D-46E4-8FA6-EBF5F22B7FCB}" type="pres">
      <dgm:prSet presAssocID="{62A04359-3211-4F43-B615-025C9739372A}" presName="arrowDiagram" presStyleCnt="0">
        <dgm:presLayoutVars>
          <dgm:chMax val="5"/>
          <dgm:dir/>
          <dgm:resizeHandles val="exact"/>
        </dgm:presLayoutVars>
      </dgm:prSet>
      <dgm:spPr/>
    </dgm:pt>
    <dgm:pt modelId="{259B8691-C069-4C31-BC83-68BF3AE3A8B6}" type="pres">
      <dgm:prSet presAssocID="{62A04359-3211-4F43-B615-025C9739372A}" presName="arrow" presStyleLbl="bgShp" presStyleIdx="0" presStyleCnt="1"/>
      <dgm:spPr/>
    </dgm:pt>
    <dgm:pt modelId="{6EBCA0D7-F822-4350-960A-FD07B61A7142}" type="pres">
      <dgm:prSet presAssocID="{62A04359-3211-4F43-B615-025C9739372A}" presName="arrowDiagram3" presStyleCnt="0"/>
      <dgm:spPr/>
    </dgm:pt>
    <dgm:pt modelId="{C368857E-37B3-484F-A7A5-85A01FC7A92B}" type="pres">
      <dgm:prSet presAssocID="{E2C812AD-7588-4815-9A63-0A3C651A87B2}" presName="bullet3a" presStyleLbl="node1" presStyleIdx="0" presStyleCnt="3"/>
      <dgm:spPr/>
    </dgm:pt>
    <dgm:pt modelId="{A399A86C-2996-45DF-A3D6-55C27A428FA4}" type="pres">
      <dgm:prSet presAssocID="{E2C812AD-7588-4815-9A63-0A3C651A87B2}" presName="textBox3a" presStyleLbl="revTx" presStyleIdx="0" presStyleCnt="3">
        <dgm:presLayoutVars>
          <dgm:bulletEnabled val="1"/>
        </dgm:presLayoutVars>
      </dgm:prSet>
      <dgm:spPr/>
      <dgm:t>
        <a:bodyPr/>
        <a:lstStyle/>
        <a:p>
          <a:endParaRPr lang="en-US"/>
        </a:p>
      </dgm:t>
    </dgm:pt>
    <dgm:pt modelId="{180FB5FE-643A-4A10-8174-3943A519B6BD}" type="pres">
      <dgm:prSet presAssocID="{ABD9E1CF-7F26-4D16-9E55-13719D9C7828}" presName="bullet3b" presStyleLbl="node1" presStyleIdx="1" presStyleCnt="3"/>
      <dgm:spPr/>
    </dgm:pt>
    <dgm:pt modelId="{9947EC5B-2C38-45F3-A068-5CCA0D9D5016}" type="pres">
      <dgm:prSet presAssocID="{ABD9E1CF-7F26-4D16-9E55-13719D9C7828}" presName="textBox3b" presStyleLbl="revTx" presStyleIdx="1" presStyleCnt="3">
        <dgm:presLayoutVars>
          <dgm:bulletEnabled val="1"/>
        </dgm:presLayoutVars>
      </dgm:prSet>
      <dgm:spPr/>
      <dgm:t>
        <a:bodyPr/>
        <a:lstStyle/>
        <a:p>
          <a:endParaRPr lang="en-US"/>
        </a:p>
      </dgm:t>
    </dgm:pt>
    <dgm:pt modelId="{4179D841-24A3-4166-BC7A-B6FCC1F5E5E7}" type="pres">
      <dgm:prSet presAssocID="{07CFBCC5-E856-444E-8C95-F9C0916D637F}" presName="bullet3c" presStyleLbl="node1" presStyleIdx="2" presStyleCnt="3"/>
      <dgm:spPr/>
    </dgm:pt>
    <dgm:pt modelId="{A53EBEEE-74CF-4EFC-A057-4C3D917A61F1}" type="pres">
      <dgm:prSet presAssocID="{07CFBCC5-E856-444E-8C95-F9C0916D637F}" presName="textBox3c" presStyleLbl="revTx" presStyleIdx="2" presStyleCnt="3">
        <dgm:presLayoutVars>
          <dgm:bulletEnabled val="1"/>
        </dgm:presLayoutVars>
      </dgm:prSet>
      <dgm:spPr/>
      <dgm:t>
        <a:bodyPr/>
        <a:lstStyle/>
        <a:p>
          <a:endParaRPr lang="en-US"/>
        </a:p>
      </dgm:t>
    </dgm:pt>
  </dgm:ptLst>
  <dgm:cxnLst>
    <dgm:cxn modelId="{5613B689-2BC3-477A-854F-4539C4C80956}" type="presOf" srcId="{E2C812AD-7588-4815-9A63-0A3C651A87B2}" destId="{A399A86C-2996-45DF-A3D6-55C27A428FA4}" srcOrd="0" destOrd="0" presId="urn:microsoft.com/office/officeart/2005/8/layout/arrow2"/>
    <dgm:cxn modelId="{9935E4B4-D38D-411E-8FB3-FAD1E6259AAE}" type="presOf" srcId="{ABD9E1CF-7F26-4D16-9E55-13719D9C7828}" destId="{9947EC5B-2C38-45F3-A068-5CCA0D9D5016}" srcOrd="0" destOrd="0" presId="urn:microsoft.com/office/officeart/2005/8/layout/arrow2"/>
    <dgm:cxn modelId="{F31A4F8B-9B29-4B0E-A196-5AB4F0D39570}" srcId="{62A04359-3211-4F43-B615-025C9739372A}" destId="{E2C812AD-7588-4815-9A63-0A3C651A87B2}" srcOrd="0" destOrd="0" parTransId="{0E5793F1-0222-43C0-8331-BB65CFA1B239}" sibTransId="{012672F9-A791-4C56-89C7-6201C61BEB55}"/>
    <dgm:cxn modelId="{8F8ADAED-90A0-4654-B9E9-6209BDB67A6A}" type="presOf" srcId="{62A04359-3211-4F43-B615-025C9739372A}" destId="{021A142D-564D-46E4-8FA6-EBF5F22B7FCB}" srcOrd="0" destOrd="0" presId="urn:microsoft.com/office/officeart/2005/8/layout/arrow2"/>
    <dgm:cxn modelId="{7B823499-9468-4AE3-905F-A910F9C96E63}" type="presOf" srcId="{07CFBCC5-E856-444E-8C95-F9C0916D637F}" destId="{A53EBEEE-74CF-4EFC-A057-4C3D917A61F1}" srcOrd="0" destOrd="0" presId="urn:microsoft.com/office/officeart/2005/8/layout/arrow2"/>
    <dgm:cxn modelId="{C30975EF-1807-4A54-A8FA-DAA6332C5006}" srcId="{62A04359-3211-4F43-B615-025C9739372A}" destId="{ABD9E1CF-7F26-4D16-9E55-13719D9C7828}" srcOrd="1" destOrd="0" parTransId="{65AE093E-E083-4066-A870-7975EF47A683}" sibTransId="{AD833851-AA94-4AEB-90C2-0CDED20114C8}"/>
    <dgm:cxn modelId="{A528189A-A9C6-4358-8D65-4060C2AD979A}" srcId="{62A04359-3211-4F43-B615-025C9739372A}" destId="{07CFBCC5-E856-444E-8C95-F9C0916D637F}" srcOrd="2" destOrd="0" parTransId="{A885C03D-E1E8-483D-891C-5B4BE4D5EC0E}" sibTransId="{C2F20BA4-A4C4-4E04-9AE8-08F97E649B59}"/>
    <dgm:cxn modelId="{D2CE99A0-2D1A-4636-BB47-84D27EC8D095}" type="presParOf" srcId="{021A142D-564D-46E4-8FA6-EBF5F22B7FCB}" destId="{259B8691-C069-4C31-BC83-68BF3AE3A8B6}" srcOrd="0" destOrd="0" presId="urn:microsoft.com/office/officeart/2005/8/layout/arrow2"/>
    <dgm:cxn modelId="{4E0D7413-611A-4822-9874-776987081C54}" type="presParOf" srcId="{021A142D-564D-46E4-8FA6-EBF5F22B7FCB}" destId="{6EBCA0D7-F822-4350-960A-FD07B61A7142}" srcOrd="1" destOrd="0" presId="urn:microsoft.com/office/officeart/2005/8/layout/arrow2"/>
    <dgm:cxn modelId="{FA155CB5-9B1B-4084-8E06-CD7551D4C9D8}" type="presParOf" srcId="{6EBCA0D7-F822-4350-960A-FD07B61A7142}" destId="{C368857E-37B3-484F-A7A5-85A01FC7A92B}" srcOrd="0" destOrd="0" presId="urn:microsoft.com/office/officeart/2005/8/layout/arrow2"/>
    <dgm:cxn modelId="{D5239772-A553-45B9-8722-55D9983B8376}" type="presParOf" srcId="{6EBCA0D7-F822-4350-960A-FD07B61A7142}" destId="{A399A86C-2996-45DF-A3D6-55C27A428FA4}" srcOrd="1" destOrd="0" presId="urn:microsoft.com/office/officeart/2005/8/layout/arrow2"/>
    <dgm:cxn modelId="{B6CA55A6-4F8C-4C21-909F-C570778EC812}" type="presParOf" srcId="{6EBCA0D7-F822-4350-960A-FD07B61A7142}" destId="{180FB5FE-643A-4A10-8174-3943A519B6BD}" srcOrd="2" destOrd="0" presId="urn:microsoft.com/office/officeart/2005/8/layout/arrow2"/>
    <dgm:cxn modelId="{673F9A17-EB76-4A77-9D14-18E7E3EAFEB9}" type="presParOf" srcId="{6EBCA0D7-F822-4350-960A-FD07B61A7142}" destId="{9947EC5B-2C38-45F3-A068-5CCA0D9D5016}" srcOrd="3" destOrd="0" presId="urn:microsoft.com/office/officeart/2005/8/layout/arrow2"/>
    <dgm:cxn modelId="{6709B497-9CC2-4FE6-B85A-59940F8B0FC2}" type="presParOf" srcId="{6EBCA0D7-F822-4350-960A-FD07B61A7142}" destId="{4179D841-24A3-4166-BC7A-B6FCC1F5E5E7}" srcOrd="4" destOrd="0" presId="urn:microsoft.com/office/officeart/2005/8/layout/arrow2"/>
    <dgm:cxn modelId="{E68357EC-F3AE-4983-878C-B952B776A8DF}" type="presParOf" srcId="{6EBCA0D7-F822-4350-960A-FD07B61A7142}" destId="{A53EBEEE-74CF-4EFC-A057-4C3D917A61F1}"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B8691-C069-4C31-BC83-68BF3AE3A8B6}">
      <dsp:nvSpPr>
        <dsp:cNvPr id="0" name=""/>
        <dsp:cNvSpPr/>
      </dsp:nvSpPr>
      <dsp:spPr>
        <a:xfrm>
          <a:off x="0" y="126999"/>
          <a:ext cx="6096000" cy="3810000"/>
        </a:xfrm>
        <a:prstGeom prst="swooshArrow">
          <a:avLst>
            <a:gd name="adj1" fmla="val 25000"/>
            <a:gd name="adj2" fmla="val 25000"/>
          </a:avLst>
        </a:prstGeom>
        <a:gradFill rotWithShape="0">
          <a:gsLst>
            <a:gs pos="0">
              <a:schemeClr val="accent5">
                <a:tint val="40000"/>
                <a:hueOff val="0"/>
                <a:satOff val="0"/>
                <a:lumOff val="0"/>
                <a:alphaOff val="0"/>
                <a:shade val="51000"/>
                <a:satMod val="130000"/>
              </a:schemeClr>
            </a:gs>
            <a:gs pos="80000">
              <a:schemeClr val="accent5">
                <a:tint val="40000"/>
                <a:hueOff val="0"/>
                <a:satOff val="0"/>
                <a:lumOff val="0"/>
                <a:alphaOff val="0"/>
                <a:shade val="93000"/>
                <a:satMod val="130000"/>
              </a:schemeClr>
            </a:gs>
            <a:gs pos="100000">
              <a:schemeClr val="accent5">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368857E-37B3-484F-A7A5-85A01FC7A92B}">
      <dsp:nvSpPr>
        <dsp:cNvPr id="0" name=""/>
        <dsp:cNvSpPr/>
      </dsp:nvSpPr>
      <dsp:spPr>
        <a:xfrm>
          <a:off x="774192" y="2756661"/>
          <a:ext cx="158496" cy="1584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399A86C-2996-45DF-A3D6-55C27A428FA4}">
      <dsp:nvSpPr>
        <dsp:cNvPr id="0" name=""/>
        <dsp:cNvSpPr/>
      </dsp:nvSpPr>
      <dsp:spPr>
        <a:xfrm>
          <a:off x="853440"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l" defTabSz="1200150">
            <a:lnSpc>
              <a:spcPct val="90000"/>
            </a:lnSpc>
            <a:spcBef>
              <a:spcPct val="0"/>
            </a:spcBef>
            <a:spcAft>
              <a:spcPct val="35000"/>
            </a:spcAft>
          </a:pPr>
          <a:r>
            <a:rPr lang="ro-RO" sz="2700" kern="1200" dirty="0" smtClean="0"/>
            <a:t>Simplu</a:t>
          </a:r>
          <a:endParaRPr lang="en-US" sz="2700" kern="1200" dirty="0"/>
        </a:p>
      </dsp:txBody>
      <dsp:txXfrm>
        <a:off x="853440" y="2835910"/>
        <a:ext cx="1420368" cy="1101090"/>
      </dsp:txXfrm>
    </dsp:sp>
    <dsp:sp modelId="{180FB5FE-643A-4A10-8174-3943A519B6BD}">
      <dsp:nvSpPr>
        <dsp:cNvPr id="0" name=""/>
        <dsp:cNvSpPr/>
      </dsp:nvSpPr>
      <dsp:spPr>
        <a:xfrm>
          <a:off x="2173224" y="1721103"/>
          <a:ext cx="286512" cy="286512"/>
        </a:xfrm>
        <a:prstGeom prst="ellipse">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947EC5B-2C38-45F3-A068-5CCA0D9D5016}">
      <dsp:nvSpPr>
        <dsp:cNvPr id="0" name=""/>
        <dsp:cNvSpPr/>
      </dsp:nvSpPr>
      <dsp:spPr>
        <a:xfrm>
          <a:off x="2316480" y="1864359"/>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l" defTabSz="1200150">
            <a:lnSpc>
              <a:spcPct val="90000"/>
            </a:lnSpc>
            <a:spcBef>
              <a:spcPct val="0"/>
            </a:spcBef>
            <a:spcAft>
              <a:spcPct val="35000"/>
            </a:spcAft>
          </a:pPr>
          <a:r>
            <a:rPr lang="ro-RO" sz="2700" kern="1200" dirty="0" smtClean="0"/>
            <a:t>Moderat</a:t>
          </a:r>
          <a:endParaRPr lang="en-US" sz="2700" kern="1200" dirty="0"/>
        </a:p>
      </dsp:txBody>
      <dsp:txXfrm>
        <a:off x="2316480" y="1864359"/>
        <a:ext cx="1463040" cy="2072640"/>
      </dsp:txXfrm>
    </dsp:sp>
    <dsp:sp modelId="{4179D841-24A3-4166-BC7A-B6FCC1F5E5E7}">
      <dsp:nvSpPr>
        <dsp:cNvPr id="0" name=""/>
        <dsp:cNvSpPr/>
      </dsp:nvSpPr>
      <dsp:spPr>
        <a:xfrm>
          <a:off x="3855720" y="1090929"/>
          <a:ext cx="396240" cy="396240"/>
        </a:xfrm>
        <a:prstGeom prst="ellipse">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53EBEEE-74CF-4EFC-A057-4C3D917A61F1}">
      <dsp:nvSpPr>
        <dsp:cNvPr id="0" name=""/>
        <dsp:cNvSpPr/>
      </dsp:nvSpPr>
      <dsp:spPr>
        <a:xfrm>
          <a:off x="4053840" y="1289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l" defTabSz="1200150">
            <a:lnSpc>
              <a:spcPct val="90000"/>
            </a:lnSpc>
            <a:spcBef>
              <a:spcPct val="0"/>
            </a:spcBef>
            <a:spcAft>
              <a:spcPct val="35000"/>
            </a:spcAft>
          </a:pPr>
          <a:r>
            <a:rPr lang="ro-RO" sz="2700" kern="1200" dirty="0" smtClean="0"/>
            <a:t>Complex</a:t>
          </a:r>
          <a:endParaRPr lang="en-US" sz="2700" kern="1200" dirty="0"/>
        </a:p>
      </dsp:txBody>
      <dsp:txXfrm>
        <a:off x="4053840" y="1289049"/>
        <a:ext cx="1463040" cy="2647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B8691-C069-4C31-BC83-68BF3AE3A8B6}">
      <dsp:nvSpPr>
        <dsp:cNvPr id="0" name=""/>
        <dsp:cNvSpPr/>
      </dsp:nvSpPr>
      <dsp:spPr>
        <a:xfrm>
          <a:off x="0" y="126999"/>
          <a:ext cx="6096000" cy="3810000"/>
        </a:xfrm>
        <a:prstGeom prst="swooshArrow">
          <a:avLst>
            <a:gd name="adj1" fmla="val 25000"/>
            <a:gd name="adj2" fmla="val 25000"/>
          </a:avLst>
        </a:prstGeom>
        <a:gradFill rotWithShape="0">
          <a:gsLst>
            <a:gs pos="0">
              <a:schemeClr val="accent5">
                <a:tint val="40000"/>
                <a:hueOff val="0"/>
                <a:satOff val="0"/>
                <a:lumOff val="0"/>
                <a:alphaOff val="0"/>
                <a:shade val="51000"/>
                <a:satMod val="130000"/>
              </a:schemeClr>
            </a:gs>
            <a:gs pos="80000">
              <a:schemeClr val="accent5">
                <a:tint val="40000"/>
                <a:hueOff val="0"/>
                <a:satOff val="0"/>
                <a:lumOff val="0"/>
                <a:alphaOff val="0"/>
                <a:shade val="93000"/>
                <a:satMod val="130000"/>
              </a:schemeClr>
            </a:gs>
            <a:gs pos="100000">
              <a:schemeClr val="accent5">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368857E-37B3-484F-A7A5-85A01FC7A92B}">
      <dsp:nvSpPr>
        <dsp:cNvPr id="0" name=""/>
        <dsp:cNvSpPr/>
      </dsp:nvSpPr>
      <dsp:spPr>
        <a:xfrm>
          <a:off x="774192" y="2756661"/>
          <a:ext cx="158496" cy="1584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399A86C-2996-45DF-A3D6-55C27A428FA4}">
      <dsp:nvSpPr>
        <dsp:cNvPr id="0" name=""/>
        <dsp:cNvSpPr/>
      </dsp:nvSpPr>
      <dsp:spPr>
        <a:xfrm>
          <a:off x="853440"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l" defTabSz="1289050">
            <a:lnSpc>
              <a:spcPct val="90000"/>
            </a:lnSpc>
            <a:spcBef>
              <a:spcPct val="0"/>
            </a:spcBef>
            <a:spcAft>
              <a:spcPct val="35000"/>
            </a:spcAft>
          </a:pPr>
          <a:r>
            <a:rPr lang="ro-RO" sz="2900" kern="1200" dirty="0" smtClean="0"/>
            <a:t>Rigid</a:t>
          </a:r>
          <a:endParaRPr lang="en-US" sz="2900" kern="1200" dirty="0"/>
        </a:p>
      </dsp:txBody>
      <dsp:txXfrm>
        <a:off x="853440" y="2835910"/>
        <a:ext cx="1420368" cy="1101090"/>
      </dsp:txXfrm>
    </dsp:sp>
    <dsp:sp modelId="{180FB5FE-643A-4A10-8174-3943A519B6BD}">
      <dsp:nvSpPr>
        <dsp:cNvPr id="0" name=""/>
        <dsp:cNvSpPr/>
      </dsp:nvSpPr>
      <dsp:spPr>
        <a:xfrm>
          <a:off x="2173224" y="1721103"/>
          <a:ext cx="286512" cy="286512"/>
        </a:xfrm>
        <a:prstGeom prst="ellipse">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947EC5B-2C38-45F3-A068-5CCA0D9D5016}">
      <dsp:nvSpPr>
        <dsp:cNvPr id="0" name=""/>
        <dsp:cNvSpPr/>
      </dsp:nvSpPr>
      <dsp:spPr>
        <a:xfrm>
          <a:off x="2316480" y="1864359"/>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l" defTabSz="1289050">
            <a:lnSpc>
              <a:spcPct val="90000"/>
            </a:lnSpc>
            <a:spcBef>
              <a:spcPct val="0"/>
            </a:spcBef>
            <a:spcAft>
              <a:spcPct val="35000"/>
            </a:spcAft>
          </a:pPr>
          <a:r>
            <a:rPr lang="ro-RO" sz="2900" kern="1200" dirty="0" smtClean="0"/>
            <a:t>Moderat</a:t>
          </a:r>
          <a:endParaRPr lang="en-US" sz="2900" kern="1200" dirty="0"/>
        </a:p>
      </dsp:txBody>
      <dsp:txXfrm>
        <a:off x="2316480" y="1864359"/>
        <a:ext cx="1463040" cy="2072640"/>
      </dsp:txXfrm>
    </dsp:sp>
    <dsp:sp modelId="{4179D841-24A3-4166-BC7A-B6FCC1F5E5E7}">
      <dsp:nvSpPr>
        <dsp:cNvPr id="0" name=""/>
        <dsp:cNvSpPr/>
      </dsp:nvSpPr>
      <dsp:spPr>
        <a:xfrm>
          <a:off x="3855720" y="1090929"/>
          <a:ext cx="396240" cy="396240"/>
        </a:xfrm>
        <a:prstGeom prst="ellipse">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53EBEEE-74CF-4EFC-A057-4C3D917A61F1}">
      <dsp:nvSpPr>
        <dsp:cNvPr id="0" name=""/>
        <dsp:cNvSpPr/>
      </dsp:nvSpPr>
      <dsp:spPr>
        <a:xfrm>
          <a:off x="4053840" y="1289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l" defTabSz="1289050">
            <a:lnSpc>
              <a:spcPct val="90000"/>
            </a:lnSpc>
            <a:spcBef>
              <a:spcPct val="0"/>
            </a:spcBef>
            <a:spcAft>
              <a:spcPct val="35000"/>
            </a:spcAft>
          </a:pPr>
          <a:r>
            <a:rPr lang="en-US" sz="2900" kern="1200" dirty="0" err="1" smtClean="0"/>
            <a:t>Flexibil</a:t>
          </a:r>
          <a:endParaRPr lang="en-US" sz="2900" kern="1200" dirty="0"/>
        </a:p>
      </dsp:txBody>
      <dsp:txXfrm>
        <a:off x="4053840" y="1289049"/>
        <a:ext cx="1463040" cy="2647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B8691-C069-4C31-BC83-68BF3AE3A8B6}">
      <dsp:nvSpPr>
        <dsp:cNvPr id="0" name=""/>
        <dsp:cNvSpPr/>
      </dsp:nvSpPr>
      <dsp:spPr>
        <a:xfrm>
          <a:off x="0" y="126999"/>
          <a:ext cx="6096000" cy="3810000"/>
        </a:xfrm>
        <a:prstGeom prst="swooshArrow">
          <a:avLst>
            <a:gd name="adj1" fmla="val 25000"/>
            <a:gd name="adj2" fmla="val 25000"/>
          </a:avLst>
        </a:prstGeom>
        <a:gradFill rotWithShape="0">
          <a:gsLst>
            <a:gs pos="0">
              <a:schemeClr val="accent5">
                <a:tint val="40000"/>
                <a:hueOff val="0"/>
                <a:satOff val="0"/>
                <a:lumOff val="0"/>
                <a:alphaOff val="0"/>
                <a:shade val="51000"/>
                <a:satMod val="130000"/>
              </a:schemeClr>
            </a:gs>
            <a:gs pos="80000">
              <a:schemeClr val="accent5">
                <a:tint val="40000"/>
                <a:hueOff val="0"/>
                <a:satOff val="0"/>
                <a:lumOff val="0"/>
                <a:alphaOff val="0"/>
                <a:shade val="93000"/>
                <a:satMod val="130000"/>
              </a:schemeClr>
            </a:gs>
            <a:gs pos="100000">
              <a:schemeClr val="accent5">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368857E-37B3-484F-A7A5-85A01FC7A92B}">
      <dsp:nvSpPr>
        <dsp:cNvPr id="0" name=""/>
        <dsp:cNvSpPr/>
      </dsp:nvSpPr>
      <dsp:spPr>
        <a:xfrm>
          <a:off x="774192" y="2756661"/>
          <a:ext cx="158496" cy="1584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399A86C-2996-45DF-A3D6-55C27A428FA4}">
      <dsp:nvSpPr>
        <dsp:cNvPr id="0" name=""/>
        <dsp:cNvSpPr/>
      </dsp:nvSpPr>
      <dsp:spPr>
        <a:xfrm>
          <a:off x="853440"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l" defTabSz="1289050">
            <a:lnSpc>
              <a:spcPct val="90000"/>
            </a:lnSpc>
            <a:spcBef>
              <a:spcPct val="0"/>
            </a:spcBef>
            <a:spcAft>
              <a:spcPct val="35000"/>
            </a:spcAft>
          </a:pPr>
          <a:r>
            <a:rPr lang="ro-RO" sz="2900" kern="1200" dirty="0" smtClean="0"/>
            <a:t>Uşor</a:t>
          </a:r>
          <a:endParaRPr lang="en-US" sz="2900" kern="1200" dirty="0"/>
        </a:p>
      </dsp:txBody>
      <dsp:txXfrm>
        <a:off x="853440" y="2835910"/>
        <a:ext cx="1420368" cy="1101090"/>
      </dsp:txXfrm>
    </dsp:sp>
    <dsp:sp modelId="{180FB5FE-643A-4A10-8174-3943A519B6BD}">
      <dsp:nvSpPr>
        <dsp:cNvPr id="0" name=""/>
        <dsp:cNvSpPr/>
      </dsp:nvSpPr>
      <dsp:spPr>
        <a:xfrm>
          <a:off x="2173224" y="1721103"/>
          <a:ext cx="286512" cy="286512"/>
        </a:xfrm>
        <a:prstGeom prst="ellipse">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947EC5B-2C38-45F3-A068-5CCA0D9D5016}">
      <dsp:nvSpPr>
        <dsp:cNvPr id="0" name=""/>
        <dsp:cNvSpPr/>
      </dsp:nvSpPr>
      <dsp:spPr>
        <a:xfrm>
          <a:off x="2316480" y="1864359"/>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l" defTabSz="1289050">
            <a:lnSpc>
              <a:spcPct val="90000"/>
            </a:lnSpc>
            <a:spcBef>
              <a:spcPct val="0"/>
            </a:spcBef>
            <a:spcAft>
              <a:spcPct val="35000"/>
            </a:spcAft>
          </a:pPr>
          <a:r>
            <a:rPr lang="ro-RO" sz="2900" kern="1200" dirty="0" smtClean="0"/>
            <a:t>Moderat</a:t>
          </a:r>
          <a:endParaRPr lang="en-US" sz="2900" kern="1200" dirty="0"/>
        </a:p>
      </dsp:txBody>
      <dsp:txXfrm>
        <a:off x="2316480" y="1864359"/>
        <a:ext cx="1463040" cy="2072640"/>
      </dsp:txXfrm>
    </dsp:sp>
    <dsp:sp modelId="{4179D841-24A3-4166-BC7A-B6FCC1F5E5E7}">
      <dsp:nvSpPr>
        <dsp:cNvPr id="0" name=""/>
        <dsp:cNvSpPr/>
      </dsp:nvSpPr>
      <dsp:spPr>
        <a:xfrm>
          <a:off x="3855720" y="1090929"/>
          <a:ext cx="396240" cy="396240"/>
        </a:xfrm>
        <a:prstGeom prst="ellipse">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53EBEEE-74CF-4EFC-A057-4C3D917A61F1}">
      <dsp:nvSpPr>
        <dsp:cNvPr id="0" name=""/>
        <dsp:cNvSpPr/>
      </dsp:nvSpPr>
      <dsp:spPr>
        <a:xfrm>
          <a:off x="4053840" y="1289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l" defTabSz="1289050">
            <a:lnSpc>
              <a:spcPct val="90000"/>
            </a:lnSpc>
            <a:spcBef>
              <a:spcPct val="0"/>
            </a:spcBef>
            <a:spcAft>
              <a:spcPct val="35000"/>
            </a:spcAft>
          </a:pPr>
          <a:r>
            <a:rPr lang="ro-RO" sz="2900" kern="1200" dirty="0" smtClean="0"/>
            <a:t>Dificil</a:t>
          </a:r>
          <a:endParaRPr lang="en-US" sz="2900" kern="1200" dirty="0"/>
        </a:p>
      </dsp:txBody>
      <dsp:txXfrm>
        <a:off x="4053840" y="1289049"/>
        <a:ext cx="1463040" cy="2647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B8691-C069-4C31-BC83-68BF3AE3A8B6}">
      <dsp:nvSpPr>
        <dsp:cNvPr id="0" name=""/>
        <dsp:cNvSpPr/>
      </dsp:nvSpPr>
      <dsp:spPr>
        <a:xfrm>
          <a:off x="0" y="126999"/>
          <a:ext cx="6096000" cy="3810000"/>
        </a:xfrm>
        <a:prstGeom prst="swooshArrow">
          <a:avLst>
            <a:gd name="adj1" fmla="val 25000"/>
            <a:gd name="adj2" fmla="val 25000"/>
          </a:avLst>
        </a:prstGeom>
        <a:gradFill rotWithShape="0">
          <a:gsLst>
            <a:gs pos="0">
              <a:schemeClr val="accent5">
                <a:tint val="40000"/>
                <a:hueOff val="0"/>
                <a:satOff val="0"/>
                <a:lumOff val="0"/>
                <a:alphaOff val="0"/>
                <a:shade val="51000"/>
                <a:satMod val="130000"/>
              </a:schemeClr>
            </a:gs>
            <a:gs pos="80000">
              <a:schemeClr val="accent5">
                <a:tint val="40000"/>
                <a:hueOff val="0"/>
                <a:satOff val="0"/>
                <a:lumOff val="0"/>
                <a:alphaOff val="0"/>
                <a:shade val="93000"/>
                <a:satMod val="130000"/>
              </a:schemeClr>
            </a:gs>
            <a:gs pos="100000">
              <a:schemeClr val="accent5">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368857E-37B3-484F-A7A5-85A01FC7A92B}">
      <dsp:nvSpPr>
        <dsp:cNvPr id="0" name=""/>
        <dsp:cNvSpPr/>
      </dsp:nvSpPr>
      <dsp:spPr>
        <a:xfrm>
          <a:off x="774192" y="2756661"/>
          <a:ext cx="158496" cy="15849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399A86C-2996-45DF-A3D6-55C27A428FA4}">
      <dsp:nvSpPr>
        <dsp:cNvPr id="0" name=""/>
        <dsp:cNvSpPr/>
      </dsp:nvSpPr>
      <dsp:spPr>
        <a:xfrm>
          <a:off x="853440"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l" defTabSz="933450">
            <a:lnSpc>
              <a:spcPct val="90000"/>
            </a:lnSpc>
            <a:spcBef>
              <a:spcPct val="0"/>
            </a:spcBef>
            <a:spcAft>
              <a:spcPct val="35000"/>
            </a:spcAft>
          </a:pPr>
          <a:r>
            <a:rPr lang="ro-RO" sz="2100" kern="1200" dirty="0" smtClean="0"/>
            <a:t>Hobby</a:t>
          </a:r>
          <a:endParaRPr lang="en-US" sz="2100" kern="1200" dirty="0"/>
        </a:p>
      </dsp:txBody>
      <dsp:txXfrm>
        <a:off x="853440" y="2835910"/>
        <a:ext cx="1420368" cy="1101090"/>
      </dsp:txXfrm>
    </dsp:sp>
    <dsp:sp modelId="{180FB5FE-643A-4A10-8174-3943A519B6BD}">
      <dsp:nvSpPr>
        <dsp:cNvPr id="0" name=""/>
        <dsp:cNvSpPr/>
      </dsp:nvSpPr>
      <dsp:spPr>
        <a:xfrm>
          <a:off x="2173224" y="1721103"/>
          <a:ext cx="286512" cy="286512"/>
        </a:xfrm>
        <a:prstGeom prst="ellipse">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947EC5B-2C38-45F3-A068-5CCA0D9D5016}">
      <dsp:nvSpPr>
        <dsp:cNvPr id="0" name=""/>
        <dsp:cNvSpPr/>
      </dsp:nvSpPr>
      <dsp:spPr>
        <a:xfrm>
          <a:off x="2316480" y="1864359"/>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l" defTabSz="933450">
            <a:lnSpc>
              <a:spcPct val="90000"/>
            </a:lnSpc>
            <a:spcBef>
              <a:spcPct val="0"/>
            </a:spcBef>
            <a:spcAft>
              <a:spcPct val="35000"/>
            </a:spcAft>
          </a:pPr>
          <a:r>
            <a:rPr lang="ro-RO" sz="2100" kern="1200" dirty="0" smtClean="0"/>
            <a:t>Semi-profesional</a:t>
          </a:r>
          <a:endParaRPr lang="en-US" sz="2100" kern="1200" dirty="0"/>
        </a:p>
      </dsp:txBody>
      <dsp:txXfrm>
        <a:off x="2316480" y="1864359"/>
        <a:ext cx="1463040" cy="2072640"/>
      </dsp:txXfrm>
    </dsp:sp>
    <dsp:sp modelId="{4179D841-24A3-4166-BC7A-B6FCC1F5E5E7}">
      <dsp:nvSpPr>
        <dsp:cNvPr id="0" name=""/>
        <dsp:cNvSpPr/>
      </dsp:nvSpPr>
      <dsp:spPr>
        <a:xfrm>
          <a:off x="3855720" y="1090929"/>
          <a:ext cx="396240" cy="396240"/>
        </a:xfrm>
        <a:prstGeom prst="ellipse">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53EBEEE-74CF-4EFC-A057-4C3D917A61F1}">
      <dsp:nvSpPr>
        <dsp:cNvPr id="0" name=""/>
        <dsp:cNvSpPr/>
      </dsp:nvSpPr>
      <dsp:spPr>
        <a:xfrm>
          <a:off x="4053840" y="1289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l" defTabSz="933450">
            <a:lnSpc>
              <a:spcPct val="90000"/>
            </a:lnSpc>
            <a:spcBef>
              <a:spcPct val="0"/>
            </a:spcBef>
            <a:spcAft>
              <a:spcPct val="35000"/>
            </a:spcAft>
          </a:pPr>
          <a:r>
            <a:rPr lang="ro-RO" sz="2100" kern="1200" dirty="0" smtClean="0"/>
            <a:t>Profesional</a:t>
          </a:r>
          <a:endParaRPr lang="en-US" sz="2100" kern="1200" dirty="0"/>
        </a:p>
      </dsp:txBody>
      <dsp:txXfrm>
        <a:off x="4053840" y="1289049"/>
        <a:ext cx="1463040" cy="264795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17DD0-A3EE-4555-BC79-F890E94CF536}" type="datetimeFigureOut">
              <a:rPr lang="en-US" smtClean="0"/>
              <a:t>9/18/2020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17AEF-08C4-4BDD-B533-A2746CA25D65}" type="slidenum">
              <a:rPr lang="en-US" smtClean="0"/>
              <a:t>‹#›</a:t>
            </a:fld>
            <a:endParaRPr lang="en-US"/>
          </a:p>
        </p:txBody>
      </p:sp>
    </p:spTree>
    <p:extLst>
      <p:ext uri="{BB962C8B-B14F-4D97-AF65-F5344CB8AC3E}">
        <p14:creationId xmlns:p14="http://schemas.microsoft.com/office/powerpoint/2010/main" val="20501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27717AEF-08C4-4BDD-B533-A2746CA25D65}" type="slidenum">
              <a:rPr lang="en-US" smtClean="0"/>
              <a:t>1</a:t>
            </a:fld>
            <a:endParaRPr lang="en-US"/>
          </a:p>
        </p:txBody>
      </p:sp>
    </p:spTree>
    <p:extLst>
      <p:ext uri="{BB962C8B-B14F-4D97-AF65-F5344CB8AC3E}">
        <p14:creationId xmlns:p14="http://schemas.microsoft.com/office/powerpoint/2010/main" val="179945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o-RO" sz="1200" u="sng" kern="1200" dirty="0" smtClean="0">
                <a:solidFill>
                  <a:schemeClr val="tx1"/>
                </a:solidFill>
                <a:effectLst/>
                <a:latin typeface="+mn-lt"/>
                <a:ea typeface="+mn-ea"/>
                <a:cs typeface="+mn-cs"/>
              </a:rPr>
              <a:t>Proiectarea funcţională</a:t>
            </a:r>
            <a:r>
              <a:rPr lang="ro-RO" sz="1200" kern="1200" dirty="0" smtClean="0">
                <a:solidFill>
                  <a:schemeClr val="tx1"/>
                </a:solidFill>
                <a:effectLst/>
                <a:latin typeface="+mn-lt"/>
                <a:ea typeface="+mn-ea"/>
                <a:cs typeface="+mn-cs"/>
              </a:rPr>
              <a:t>: constă în alegerea componentelor necesare aplicaţiei şi determinarea modului de interconectare a acestora. Rezultatul proiectării funcţionale îl reprezintă o schemă electronică. În această etapă calculatorul poate fi utilizat pentru descrierea, sinteza şi simularea schemei electronice, utilizând programe din categoria CAE (</a:t>
            </a:r>
            <a:r>
              <a:rPr lang="ro-RO" sz="1200" i="1" kern="1200" dirty="0" smtClean="0">
                <a:solidFill>
                  <a:schemeClr val="tx1"/>
                </a:solidFill>
                <a:effectLst/>
                <a:latin typeface="+mn-lt"/>
                <a:ea typeface="+mn-ea"/>
                <a:cs typeface="+mn-cs"/>
              </a:rPr>
              <a:t> Computer Aided Engineering</a:t>
            </a:r>
            <a:r>
              <a:rPr lang="ro-RO" sz="1200" kern="1200" dirty="0" smtClean="0">
                <a:solidFill>
                  <a:schemeClr val="tx1"/>
                </a:solidFill>
                <a:effectLst/>
                <a:latin typeface="+mn-lt"/>
                <a:ea typeface="+mn-ea"/>
                <a:cs typeface="+mn-cs"/>
              </a:rPr>
              <a:t>).</a:t>
            </a:r>
          </a:p>
          <a:p>
            <a:pPr lvl="0"/>
            <a:r>
              <a:rPr lang="ro-RO" sz="1200" u="sng" kern="1200" dirty="0" smtClean="0">
                <a:solidFill>
                  <a:schemeClr val="tx1"/>
                </a:solidFill>
                <a:effectLst/>
                <a:latin typeface="+mn-lt"/>
                <a:ea typeface="+mn-ea"/>
                <a:cs typeface="+mn-cs"/>
              </a:rPr>
              <a:t>Concepţia echipamentului</a:t>
            </a:r>
            <a:r>
              <a:rPr lang="ro-RO" sz="1200" kern="1200" dirty="0" smtClean="0">
                <a:solidFill>
                  <a:schemeClr val="tx1"/>
                </a:solidFill>
                <a:effectLst/>
                <a:latin typeface="+mn-lt"/>
                <a:ea typeface="+mn-ea"/>
                <a:cs typeface="+mn-cs"/>
              </a:rPr>
              <a:t>: alegerea componentelor din cataloagele producătorilor, apoi în funcţie de gabaritul acestora şi cerinţele specifice aplicaţiei, alegerea carcasei echipamentului şi proiectarea panourilor de interfaţă. Programe de tip CAD ( </a:t>
            </a:r>
            <a:r>
              <a:rPr lang="ro-RO" sz="1200" i="1" kern="1200" dirty="0" smtClean="0">
                <a:solidFill>
                  <a:schemeClr val="tx1"/>
                </a:solidFill>
                <a:effectLst/>
                <a:latin typeface="+mn-lt"/>
                <a:ea typeface="+mn-ea"/>
                <a:cs typeface="+mn-cs"/>
              </a:rPr>
              <a:t>Computer Aided Design </a:t>
            </a:r>
            <a:r>
              <a:rPr lang="ro-RO" sz="1200" kern="1200" dirty="0" smtClean="0">
                <a:solidFill>
                  <a:schemeClr val="tx1"/>
                </a:solidFill>
                <a:effectLst/>
                <a:latin typeface="+mn-lt"/>
                <a:ea typeface="+mn-ea"/>
                <a:cs typeface="+mn-cs"/>
              </a:rPr>
              <a:t>) orientate pe procesări geometrice (AutoCad, Catia, etc) sunt deosebit de utile în această etapă.</a:t>
            </a:r>
          </a:p>
          <a:p>
            <a:pPr lvl="0"/>
            <a:r>
              <a:rPr lang="ro-RO" sz="1200" u="sng" kern="1200" dirty="0" smtClean="0">
                <a:solidFill>
                  <a:schemeClr val="tx1"/>
                </a:solidFill>
                <a:effectLst/>
                <a:latin typeface="+mn-lt"/>
                <a:ea typeface="+mn-ea"/>
                <a:cs typeface="+mn-cs"/>
              </a:rPr>
              <a:t>Proiectarea cablajului imprimat</a:t>
            </a:r>
            <a:r>
              <a:rPr lang="ro-RO" sz="1200" kern="1200" dirty="0" smtClean="0">
                <a:solidFill>
                  <a:schemeClr val="tx1"/>
                </a:solidFill>
                <a:effectLst/>
                <a:latin typeface="+mn-lt"/>
                <a:ea typeface="+mn-ea"/>
                <a:cs typeface="+mn-cs"/>
              </a:rPr>
              <a:t>: alocarea pe cablaj a unui spaţiu corespunzător fiecărei componente din schema electronică şi interconectarea acestora prin trasee conductoare dispuse pe unul sau mai multe niveluri, paduri şi via. În această etapă este critică utilizarea unui software de tip CAD dedicat proiectării PCB, care să preia </a:t>
            </a:r>
            <a:r>
              <a:rPr lang="ro-RO" sz="1200" i="1" kern="1200" dirty="0" smtClean="0">
                <a:solidFill>
                  <a:schemeClr val="tx1"/>
                </a:solidFill>
                <a:effectLst/>
                <a:latin typeface="+mn-lt"/>
                <a:ea typeface="+mn-ea"/>
                <a:cs typeface="+mn-cs"/>
              </a:rPr>
              <a:t>cel puţin</a:t>
            </a:r>
            <a:r>
              <a:rPr lang="ro-RO" sz="1200" kern="1200" dirty="0" smtClean="0">
                <a:solidFill>
                  <a:schemeClr val="tx1"/>
                </a:solidFill>
                <a:effectLst/>
                <a:latin typeface="+mn-lt"/>
                <a:ea typeface="+mn-ea"/>
                <a:cs typeface="+mn-cs"/>
              </a:rPr>
              <a:t> operaţia de generare la scară a desenelor de cablaj.</a:t>
            </a:r>
          </a:p>
          <a:p>
            <a:pPr lvl="0"/>
            <a:r>
              <a:rPr lang="ro-RO" sz="1200" u="sng" kern="1200" dirty="0" smtClean="0">
                <a:solidFill>
                  <a:schemeClr val="tx1"/>
                </a:solidFill>
                <a:effectLst/>
                <a:latin typeface="+mn-lt"/>
                <a:ea typeface="+mn-ea"/>
                <a:cs typeface="+mn-cs"/>
              </a:rPr>
              <a:t>Analiza modulului virtual</a:t>
            </a:r>
            <a:r>
              <a:rPr lang="ro-RO" sz="1200" kern="1200" dirty="0" smtClean="0">
                <a:solidFill>
                  <a:schemeClr val="tx1"/>
                </a:solidFill>
                <a:effectLst/>
                <a:latin typeface="+mn-lt"/>
                <a:ea typeface="+mn-ea"/>
                <a:cs typeface="+mn-cs"/>
              </a:rPr>
              <a:t>: este o etapă ce se poate realiza exclusiv cu ajutorul calculatorului, ce constă în estimarea parametrilor electrici, electromagnetici, termici şi mecanici </a:t>
            </a:r>
            <a:r>
              <a:rPr lang="ro-RO" sz="1200" i="1" kern="1200" dirty="0" smtClean="0">
                <a:solidFill>
                  <a:schemeClr val="tx1"/>
                </a:solidFill>
                <a:effectLst/>
                <a:latin typeface="+mn-lt"/>
                <a:ea typeface="+mn-ea"/>
                <a:cs typeface="+mn-cs"/>
              </a:rPr>
              <a:t>reali</a:t>
            </a:r>
            <a:r>
              <a:rPr lang="ro-RO" sz="1200" kern="1200" dirty="0" smtClean="0">
                <a:solidFill>
                  <a:schemeClr val="tx1"/>
                </a:solidFill>
                <a:effectLst/>
                <a:latin typeface="+mn-lt"/>
                <a:ea typeface="+mn-ea"/>
                <a:cs typeface="+mn-cs"/>
              </a:rPr>
              <a:t>, luând în considerare nu doar efectele </a:t>
            </a:r>
            <a:r>
              <a:rPr lang="ro-RO" sz="1200" i="1" kern="1200" dirty="0" smtClean="0">
                <a:solidFill>
                  <a:schemeClr val="tx1"/>
                </a:solidFill>
                <a:effectLst/>
                <a:latin typeface="+mn-lt"/>
                <a:ea typeface="+mn-ea"/>
                <a:cs typeface="+mn-cs"/>
              </a:rPr>
              <a:t>urmărite</a:t>
            </a:r>
            <a:r>
              <a:rPr lang="ro-RO" sz="1200" kern="1200" dirty="0" smtClean="0">
                <a:solidFill>
                  <a:schemeClr val="tx1"/>
                </a:solidFill>
                <a:effectLst/>
                <a:latin typeface="+mn-lt"/>
                <a:ea typeface="+mn-ea"/>
                <a:cs typeface="+mn-cs"/>
              </a:rPr>
              <a:t> ale structurii de interconectare, ci şi cele </a:t>
            </a:r>
            <a:r>
              <a:rPr lang="ro-RO" sz="1200" i="1" kern="1200" dirty="0" smtClean="0">
                <a:solidFill>
                  <a:schemeClr val="tx1"/>
                </a:solidFill>
                <a:effectLst/>
                <a:latin typeface="+mn-lt"/>
                <a:ea typeface="+mn-ea"/>
                <a:cs typeface="+mn-cs"/>
              </a:rPr>
              <a:t>parazite</a:t>
            </a:r>
            <a:r>
              <a:rPr lang="ro-RO" sz="1200" kern="1200" dirty="0" smtClean="0">
                <a:solidFill>
                  <a:schemeClr val="tx1"/>
                </a:solidFill>
                <a:effectLst/>
                <a:latin typeface="+mn-lt"/>
                <a:ea typeface="+mn-ea"/>
                <a:cs typeface="+mn-cs"/>
              </a:rPr>
              <a:t>, legate de cuplaje, reflexii, radiaţii, etc. Această etapă le validează pe cele anterioare şi permite estimarea fiabilităţii şi predicţia timpului de viaţă al viitorului produs.</a:t>
            </a:r>
          </a:p>
          <a:p>
            <a:pPr lvl="0"/>
            <a:r>
              <a:rPr lang="ro-RO" sz="1200" u="sng" kern="1200" dirty="0" smtClean="0">
                <a:solidFill>
                  <a:schemeClr val="tx1"/>
                </a:solidFill>
                <a:effectLst/>
                <a:latin typeface="+mn-lt"/>
                <a:ea typeface="+mn-ea"/>
                <a:cs typeface="+mn-cs"/>
              </a:rPr>
              <a:t>Generarea fişierelor de fabricaţie</a:t>
            </a:r>
            <a:r>
              <a:rPr lang="ro-RO" sz="1200" kern="1200" dirty="0" smtClean="0">
                <a:solidFill>
                  <a:schemeClr val="tx1"/>
                </a:solidFill>
                <a:effectLst/>
                <a:latin typeface="+mn-lt"/>
                <a:ea typeface="+mn-ea"/>
                <a:cs typeface="+mn-cs"/>
              </a:rPr>
              <a:t> (</a:t>
            </a:r>
            <a:r>
              <a:rPr lang="ro-RO" sz="1200" i="1" kern="1200" dirty="0" smtClean="0">
                <a:solidFill>
                  <a:schemeClr val="tx1"/>
                </a:solidFill>
                <a:effectLst/>
                <a:latin typeface="+mn-lt"/>
                <a:ea typeface="+mn-ea"/>
                <a:cs typeface="+mn-cs"/>
              </a:rPr>
              <a:t>CAM = Computer Aided Manufacture</a:t>
            </a:r>
            <a:r>
              <a:rPr lang="ro-RO" sz="1200" kern="1200" dirty="0" smtClean="0">
                <a:solidFill>
                  <a:schemeClr val="tx1"/>
                </a:solidFill>
                <a:effectLst/>
                <a:latin typeface="+mn-lt"/>
                <a:ea typeface="+mn-ea"/>
                <a:cs typeface="+mn-cs"/>
              </a:rPr>
              <a:t>): ţinând cont de faptul că marea majoritate a utilajelor implicate în fabricarea cablajelor imprimate sunt automatizate şi comandate de către calculator, este necesară transcrierea informaţiilor proiectului într-un format independent de software-ul utilizat şi care poate fi înţeles de către calculatoarele de proces, prin generarea unor fişiere specifice (de tip listă-de-comenzi).</a:t>
            </a:r>
          </a:p>
          <a:p>
            <a:endParaRPr lang="ro-RO" dirty="0"/>
          </a:p>
        </p:txBody>
      </p:sp>
      <p:sp>
        <p:nvSpPr>
          <p:cNvPr id="4" name="Slide Number Placeholder 3"/>
          <p:cNvSpPr>
            <a:spLocks noGrp="1"/>
          </p:cNvSpPr>
          <p:nvPr>
            <p:ph type="sldNum" sz="quarter" idx="10"/>
          </p:nvPr>
        </p:nvSpPr>
        <p:spPr/>
        <p:txBody>
          <a:bodyPr/>
          <a:lstStyle/>
          <a:p>
            <a:fld id="{27717AEF-08C4-4BDD-B533-A2746CA25D65}" type="slidenum">
              <a:rPr lang="en-US" smtClean="0"/>
              <a:t>6</a:t>
            </a:fld>
            <a:endParaRPr lang="en-US"/>
          </a:p>
        </p:txBody>
      </p:sp>
    </p:spTree>
    <p:extLst>
      <p:ext uri="{BB962C8B-B14F-4D97-AF65-F5344CB8AC3E}">
        <p14:creationId xmlns:p14="http://schemas.microsoft.com/office/powerpoint/2010/main" val="2335704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o-RO" sz="1200" u="sng" kern="1200" dirty="0" smtClean="0">
                <a:solidFill>
                  <a:schemeClr val="tx1"/>
                </a:solidFill>
                <a:effectLst/>
                <a:latin typeface="+mn-lt"/>
                <a:ea typeface="+mn-ea"/>
                <a:cs typeface="+mn-cs"/>
              </a:rPr>
              <a:t>Proiectarea funcţională</a:t>
            </a:r>
            <a:r>
              <a:rPr lang="ro-RO" sz="1200" kern="1200" dirty="0" smtClean="0">
                <a:solidFill>
                  <a:schemeClr val="tx1"/>
                </a:solidFill>
                <a:effectLst/>
                <a:latin typeface="+mn-lt"/>
                <a:ea typeface="+mn-ea"/>
                <a:cs typeface="+mn-cs"/>
              </a:rPr>
              <a:t>: constă în alegerea componentelor necesare aplicaţiei şi determinarea modului de interconectare a acestora. Rezultatul proiectării funcţionale îl reprezintă o schemă electronică. În această etapă calculatorul poate fi utilizat pentru descrierea, sinteza şi simularea schemei electronice, utilizând programe din categoria CAE (</a:t>
            </a:r>
            <a:r>
              <a:rPr lang="ro-RO" sz="1200" i="1" kern="1200" dirty="0" smtClean="0">
                <a:solidFill>
                  <a:schemeClr val="tx1"/>
                </a:solidFill>
                <a:effectLst/>
                <a:latin typeface="+mn-lt"/>
                <a:ea typeface="+mn-ea"/>
                <a:cs typeface="+mn-cs"/>
              </a:rPr>
              <a:t> Computer Aided Engineering</a:t>
            </a:r>
            <a:r>
              <a:rPr lang="ro-RO" sz="1200" kern="1200" dirty="0" smtClean="0">
                <a:solidFill>
                  <a:schemeClr val="tx1"/>
                </a:solidFill>
                <a:effectLst/>
                <a:latin typeface="+mn-lt"/>
                <a:ea typeface="+mn-ea"/>
                <a:cs typeface="+mn-cs"/>
              </a:rPr>
              <a:t>).</a:t>
            </a:r>
          </a:p>
          <a:p>
            <a:pPr lvl="0"/>
            <a:r>
              <a:rPr lang="ro-RO" sz="1200" u="sng" kern="1200" dirty="0" smtClean="0">
                <a:solidFill>
                  <a:schemeClr val="tx1"/>
                </a:solidFill>
                <a:effectLst/>
                <a:latin typeface="+mn-lt"/>
                <a:ea typeface="+mn-ea"/>
                <a:cs typeface="+mn-cs"/>
              </a:rPr>
              <a:t>Concepţia echipamentului</a:t>
            </a:r>
            <a:r>
              <a:rPr lang="ro-RO" sz="1200" kern="1200" dirty="0" smtClean="0">
                <a:solidFill>
                  <a:schemeClr val="tx1"/>
                </a:solidFill>
                <a:effectLst/>
                <a:latin typeface="+mn-lt"/>
                <a:ea typeface="+mn-ea"/>
                <a:cs typeface="+mn-cs"/>
              </a:rPr>
              <a:t>: alegerea componentelor din cataloagele producătorilor, apoi în funcţie de gabaritul acestora şi cerinţele specifice aplicaţiei, alegerea carcasei echipamentului şi proiectarea panourilor de interfaţă. Programe de tip CAD ( </a:t>
            </a:r>
            <a:r>
              <a:rPr lang="ro-RO" sz="1200" i="1" kern="1200" dirty="0" smtClean="0">
                <a:solidFill>
                  <a:schemeClr val="tx1"/>
                </a:solidFill>
                <a:effectLst/>
                <a:latin typeface="+mn-lt"/>
                <a:ea typeface="+mn-ea"/>
                <a:cs typeface="+mn-cs"/>
              </a:rPr>
              <a:t>Computer Aided Design </a:t>
            </a:r>
            <a:r>
              <a:rPr lang="ro-RO" sz="1200" kern="1200" dirty="0" smtClean="0">
                <a:solidFill>
                  <a:schemeClr val="tx1"/>
                </a:solidFill>
                <a:effectLst/>
                <a:latin typeface="+mn-lt"/>
                <a:ea typeface="+mn-ea"/>
                <a:cs typeface="+mn-cs"/>
              </a:rPr>
              <a:t>) orientate pe procesări geometrice (AutoCad, Catia, etc) sunt deosebit de utile în această etapă.</a:t>
            </a:r>
          </a:p>
          <a:p>
            <a:pPr lvl="0"/>
            <a:r>
              <a:rPr lang="ro-RO" sz="1200" u="sng" kern="1200" dirty="0" smtClean="0">
                <a:solidFill>
                  <a:schemeClr val="tx1"/>
                </a:solidFill>
                <a:effectLst/>
                <a:latin typeface="+mn-lt"/>
                <a:ea typeface="+mn-ea"/>
                <a:cs typeface="+mn-cs"/>
              </a:rPr>
              <a:t>Proiectarea cablajului imprimat</a:t>
            </a:r>
            <a:r>
              <a:rPr lang="ro-RO" sz="1200" kern="1200" dirty="0" smtClean="0">
                <a:solidFill>
                  <a:schemeClr val="tx1"/>
                </a:solidFill>
                <a:effectLst/>
                <a:latin typeface="+mn-lt"/>
                <a:ea typeface="+mn-ea"/>
                <a:cs typeface="+mn-cs"/>
              </a:rPr>
              <a:t>: alocarea pe cablaj a unui spaţiu corespunzător fiecărei componente din schema electronică şi interconectarea acestora prin trasee conductoare dispuse pe unul sau mai multe niveluri, paduri şi via. În această etapă este critică utilizarea unui software de tip CAD dedicat proiectării PCB, care să preia </a:t>
            </a:r>
            <a:r>
              <a:rPr lang="ro-RO" sz="1200" i="1" kern="1200" dirty="0" smtClean="0">
                <a:solidFill>
                  <a:schemeClr val="tx1"/>
                </a:solidFill>
                <a:effectLst/>
                <a:latin typeface="+mn-lt"/>
                <a:ea typeface="+mn-ea"/>
                <a:cs typeface="+mn-cs"/>
              </a:rPr>
              <a:t>cel puţin</a:t>
            </a:r>
            <a:r>
              <a:rPr lang="ro-RO" sz="1200" kern="1200" dirty="0" smtClean="0">
                <a:solidFill>
                  <a:schemeClr val="tx1"/>
                </a:solidFill>
                <a:effectLst/>
                <a:latin typeface="+mn-lt"/>
                <a:ea typeface="+mn-ea"/>
                <a:cs typeface="+mn-cs"/>
              </a:rPr>
              <a:t> operaţia de generare la scară a desenelor de cablaj.</a:t>
            </a:r>
          </a:p>
          <a:p>
            <a:pPr lvl="0"/>
            <a:r>
              <a:rPr lang="ro-RO" sz="1200" u="sng" kern="1200" dirty="0" smtClean="0">
                <a:solidFill>
                  <a:schemeClr val="tx1"/>
                </a:solidFill>
                <a:effectLst/>
                <a:latin typeface="+mn-lt"/>
                <a:ea typeface="+mn-ea"/>
                <a:cs typeface="+mn-cs"/>
              </a:rPr>
              <a:t>Analiza modulului virtual</a:t>
            </a:r>
            <a:r>
              <a:rPr lang="ro-RO" sz="1200" kern="1200" dirty="0" smtClean="0">
                <a:solidFill>
                  <a:schemeClr val="tx1"/>
                </a:solidFill>
                <a:effectLst/>
                <a:latin typeface="+mn-lt"/>
                <a:ea typeface="+mn-ea"/>
                <a:cs typeface="+mn-cs"/>
              </a:rPr>
              <a:t>: este o etapă ce se poate realiza exclusiv cu ajutorul calculatorului, ce constă în estimarea parametrilor electrici, electromagnetici, termici şi mecanici </a:t>
            </a:r>
            <a:r>
              <a:rPr lang="ro-RO" sz="1200" i="1" kern="1200" dirty="0" smtClean="0">
                <a:solidFill>
                  <a:schemeClr val="tx1"/>
                </a:solidFill>
                <a:effectLst/>
                <a:latin typeface="+mn-lt"/>
                <a:ea typeface="+mn-ea"/>
                <a:cs typeface="+mn-cs"/>
              </a:rPr>
              <a:t>reali</a:t>
            </a:r>
            <a:r>
              <a:rPr lang="ro-RO" sz="1200" kern="1200" dirty="0" smtClean="0">
                <a:solidFill>
                  <a:schemeClr val="tx1"/>
                </a:solidFill>
                <a:effectLst/>
                <a:latin typeface="+mn-lt"/>
                <a:ea typeface="+mn-ea"/>
                <a:cs typeface="+mn-cs"/>
              </a:rPr>
              <a:t>, luând în considerare nu doar efectele </a:t>
            </a:r>
            <a:r>
              <a:rPr lang="ro-RO" sz="1200" i="1" kern="1200" dirty="0" smtClean="0">
                <a:solidFill>
                  <a:schemeClr val="tx1"/>
                </a:solidFill>
                <a:effectLst/>
                <a:latin typeface="+mn-lt"/>
                <a:ea typeface="+mn-ea"/>
                <a:cs typeface="+mn-cs"/>
              </a:rPr>
              <a:t>urmărite</a:t>
            </a:r>
            <a:r>
              <a:rPr lang="ro-RO" sz="1200" kern="1200" dirty="0" smtClean="0">
                <a:solidFill>
                  <a:schemeClr val="tx1"/>
                </a:solidFill>
                <a:effectLst/>
                <a:latin typeface="+mn-lt"/>
                <a:ea typeface="+mn-ea"/>
                <a:cs typeface="+mn-cs"/>
              </a:rPr>
              <a:t> ale structurii de interconectare, ci şi cele </a:t>
            </a:r>
            <a:r>
              <a:rPr lang="ro-RO" sz="1200" i="1" kern="1200" dirty="0" smtClean="0">
                <a:solidFill>
                  <a:schemeClr val="tx1"/>
                </a:solidFill>
                <a:effectLst/>
                <a:latin typeface="+mn-lt"/>
                <a:ea typeface="+mn-ea"/>
                <a:cs typeface="+mn-cs"/>
              </a:rPr>
              <a:t>parazite</a:t>
            </a:r>
            <a:r>
              <a:rPr lang="ro-RO" sz="1200" kern="1200" dirty="0" smtClean="0">
                <a:solidFill>
                  <a:schemeClr val="tx1"/>
                </a:solidFill>
                <a:effectLst/>
                <a:latin typeface="+mn-lt"/>
                <a:ea typeface="+mn-ea"/>
                <a:cs typeface="+mn-cs"/>
              </a:rPr>
              <a:t>, legate de cuplaje, reflexii, radiaţii, etc. Această etapă le validează pe cele anterioare şi permite estimarea fiabilităţii şi predicţia timpului de viaţă al viitorului produs.</a:t>
            </a:r>
          </a:p>
          <a:p>
            <a:pPr lvl="0"/>
            <a:r>
              <a:rPr lang="ro-RO" sz="1200" u="sng" kern="1200" dirty="0" smtClean="0">
                <a:solidFill>
                  <a:schemeClr val="tx1"/>
                </a:solidFill>
                <a:effectLst/>
                <a:latin typeface="+mn-lt"/>
                <a:ea typeface="+mn-ea"/>
                <a:cs typeface="+mn-cs"/>
              </a:rPr>
              <a:t>Generarea fişierelor de fabricaţie</a:t>
            </a:r>
            <a:r>
              <a:rPr lang="ro-RO" sz="1200" kern="1200" dirty="0" smtClean="0">
                <a:solidFill>
                  <a:schemeClr val="tx1"/>
                </a:solidFill>
                <a:effectLst/>
                <a:latin typeface="+mn-lt"/>
                <a:ea typeface="+mn-ea"/>
                <a:cs typeface="+mn-cs"/>
              </a:rPr>
              <a:t> (</a:t>
            </a:r>
            <a:r>
              <a:rPr lang="ro-RO" sz="1200" i="1" kern="1200" dirty="0" smtClean="0">
                <a:solidFill>
                  <a:schemeClr val="tx1"/>
                </a:solidFill>
                <a:effectLst/>
                <a:latin typeface="+mn-lt"/>
                <a:ea typeface="+mn-ea"/>
                <a:cs typeface="+mn-cs"/>
              </a:rPr>
              <a:t>CAM = Computer Aided Manufacture</a:t>
            </a:r>
            <a:r>
              <a:rPr lang="ro-RO" sz="1200" kern="1200" dirty="0" smtClean="0">
                <a:solidFill>
                  <a:schemeClr val="tx1"/>
                </a:solidFill>
                <a:effectLst/>
                <a:latin typeface="+mn-lt"/>
                <a:ea typeface="+mn-ea"/>
                <a:cs typeface="+mn-cs"/>
              </a:rPr>
              <a:t>): ţinând cont de faptul că marea majoritate a utilajelor implicate în fabricarea cablajelor imprimate sunt automatizate şi comandate de către calculator, este necesară transcrierea informaţiilor proiectului într-un format independent de software-ul utilizat şi care poate fi înţeles de către calculatoarele de proces, prin generarea unor fişiere specifice (de tip listă-de-comenzi).</a:t>
            </a:r>
          </a:p>
          <a:p>
            <a:endParaRPr lang="ro-RO" dirty="0"/>
          </a:p>
        </p:txBody>
      </p:sp>
      <p:sp>
        <p:nvSpPr>
          <p:cNvPr id="4" name="Slide Number Placeholder 3"/>
          <p:cNvSpPr>
            <a:spLocks noGrp="1"/>
          </p:cNvSpPr>
          <p:nvPr>
            <p:ph type="sldNum" sz="quarter" idx="10"/>
          </p:nvPr>
        </p:nvSpPr>
        <p:spPr/>
        <p:txBody>
          <a:bodyPr/>
          <a:lstStyle/>
          <a:p>
            <a:fld id="{27717AEF-08C4-4BDD-B533-A2746CA25D65}" type="slidenum">
              <a:rPr lang="en-US" smtClean="0"/>
              <a:t>7</a:t>
            </a:fld>
            <a:endParaRPr lang="en-US"/>
          </a:p>
        </p:txBody>
      </p:sp>
    </p:spTree>
    <p:extLst>
      <p:ext uri="{BB962C8B-B14F-4D97-AF65-F5344CB8AC3E}">
        <p14:creationId xmlns:p14="http://schemas.microsoft.com/office/powerpoint/2010/main" val="2335704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It is possible to set up analysis for later simulation. Analysis command will be included in spice netlist.</a:t>
            </a:r>
            <a:endParaRPr lang="ro-RO"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F78755-9FA8-434A-9637-9E0E739351AA}" type="slidenum">
              <a:rPr lang="ro-RO" altLang="en-US" smtClean="0"/>
              <a:pPr eaLnBrk="1" hangingPunct="1"/>
              <a:t>25</a:t>
            </a:fld>
            <a:endParaRPr lang="ro-RO"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E9EC146-310D-4871-B127-B3FF35A3ED60}" type="slidenum">
              <a:rPr lang="en-US" smtClean="0"/>
              <a:pPr eaLnBrk="1" hangingPunct="1"/>
              <a:t>27</a:t>
            </a:fld>
            <a:endParaRPr lang="en-US" smtClean="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 printed circuit board, or </a:t>
            </a:r>
            <a:r>
              <a:rPr lang="en-US" b="1" smtClean="0"/>
              <a:t>PCB</a:t>
            </a:r>
            <a:r>
              <a:rPr lang="en-US" smtClean="0"/>
              <a:t>, is used to mechanically support and electrically connect electronic components using conductive pathways, tracks or signal traces etched from copper sheets laminated onto a non-conductive substrate. It is also referred to as printed wiring board (PWB) or etched wiring board. A PCB populated with electronic components is a printed circuit assembly (PCA), also known as a printed circuit board assembly (PCBA).</a:t>
            </a:r>
          </a:p>
          <a:p>
            <a:pPr eaLnBrk="1" hangingPunct="1">
              <a:spcBef>
                <a:spcPct val="0"/>
              </a:spcBef>
            </a:pPr>
            <a:endParaRPr lang="ro-RO"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 PCB consists of two basic parts: a substrate (the board) and printed wires (the copper traces). The substrate provides a structure</a:t>
            </a:r>
            <a:r>
              <a:rPr lang="ro-RO" smtClean="0"/>
              <a:t> </a:t>
            </a:r>
            <a:r>
              <a:rPr lang="en-US" smtClean="0"/>
              <a:t>that physically holds the circuit components and printed wires in place and provides electrical insulation between conductive parts.</a:t>
            </a:r>
            <a:r>
              <a:rPr lang="ro-RO" smtClean="0"/>
              <a:t> </a:t>
            </a:r>
          </a:p>
          <a:p>
            <a:pPr eaLnBrk="1" hangingPunct="1">
              <a:spcBef>
                <a:spcPct val="0"/>
              </a:spcBef>
            </a:pPr>
            <a:r>
              <a:rPr lang="en-US" smtClean="0"/>
              <a:t>Here is presented a piece of PCB and an layout for PCB</a:t>
            </a:r>
            <a:endParaRPr lang="ro-RO"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7345721-0438-4FFE-803B-F8E0B81E6C23}" type="slidenum">
              <a:rPr lang="ro-RO" smtClean="0"/>
              <a:pPr eaLnBrk="1" hangingPunct="1"/>
              <a:t>30</a:t>
            </a:fld>
            <a:endParaRPr lang="ro-RO"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999A28-AB41-4F82-8AB7-2C116060B68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7551F-8C0C-4729-A47A-99337BDF170D}" type="slidenum">
              <a:rPr lang="en-US" smtClean="0"/>
              <a:t>‹#›</a:t>
            </a:fld>
            <a:endParaRPr lang="en-US"/>
          </a:p>
        </p:txBody>
      </p:sp>
    </p:spTree>
    <p:extLst>
      <p:ext uri="{BB962C8B-B14F-4D97-AF65-F5344CB8AC3E}">
        <p14:creationId xmlns:p14="http://schemas.microsoft.com/office/powerpoint/2010/main" val="158736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99A28-AB41-4F82-8AB7-2C116060B68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7551F-8C0C-4729-A47A-99337BDF170D}" type="slidenum">
              <a:rPr lang="en-US" smtClean="0"/>
              <a:t>‹#›</a:t>
            </a:fld>
            <a:endParaRPr lang="en-US"/>
          </a:p>
        </p:txBody>
      </p:sp>
    </p:spTree>
    <p:extLst>
      <p:ext uri="{BB962C8B-B14F-4D97-AF65-F5344CB8AC3E}">
        <p14:creationId xmlns:p14="http://schemas.microsoft.com/office/powerpoint/2010/main" val="136543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99A28-AB41-4F82-8AB7-2C116060B68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7551F-8C0C-4729-A47A-99337BDF170D}" type="slidenum">
              <a:rPr lang="en-US" smtClean="0"/>
              <a:t>‹#›</a:t>
            </a:fld>
            <a:endParaRPr lang="en-US"/>
          </a:p>
        </p:txBody>
      </p:sp>
    </p:spTree>
    <p:extLst>
      <p:ext uri="{BB962C8B-B14F-4D97-AF65-F5344CB8AC3E}">
        <p14:creationId xmlns:p14="http://schemas.microsoft.com/office/powerpoint/2010/main" val="355894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99A28-AB41-4F82-8AB7-2C116060B68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7551F-8C0C-4729-A47A-99337BDF170D}" type="slidenum">
              <a:rPr lang="en-US" smtClean="0"/>
              <a:t>‹#›</a:t>
            </a:fld>
            <a:endParaRPr lang="en-US"/>
          </a:p>
        </p:txBody>
      </p:sp>
    </p:spTree>
    <p:extLst>
      <p:ext uri="{BB962C8B-B14F-4D97-AF65-F5344CB8AC3E}">
        <p14:creationId xmlns:p14="http://schemas.microsoft.com/office/powerpoint/2010/main" val="377129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999A28-AB41-4F82-8AB7-2C116060B68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7551F-8C0C-4729-A47A-99337BDF170D}" type="slidenum">
              <a:rPr lang="en-US" smtClean="0"/>
              <a:t>‹#›</a:t>
            </a:fld>
            <a:endParaRPr lang="en-US"/>
          </a:p>
        </p:txBody>
      </p:sp>
    </p:spTree>
    <p:extLst>
      <p:ext uri="{BB962C8B-B14F-4D97-AF65-F5344CB8AC3E}">
        <p14:creationId xmlns:p14="http://schemas.microsoft.com/office/powerpoint/2010/main" val="232269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999A28-AB41-4F82-8AB7-2C116060B686}"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7551F-8C0C-4729-A47A-99337BDF170D}" type="slidenum">
              <a:rPr lang="en-US" smtClean="0"/>
              <a:t>‹#›</a:t>
            </a:fld>
            <a:endParaRPr lang="en-US"/>
          </a:p>
        </p:txBody>
      </p:sp>
    </p:spTree>
    <p:extLst>
      <p:ext uri="{BB962C8B-B14F-4D97-AF65-F5344CB8AC3E}">
        <p14:creationId xmlns:p14="http://schemas.microsoft.com/office/powerpoint/2010/main" val="86605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999A28-AB41-4F82-8AB7-2C116060B686}" type="datetimeFigureOut">
              <a:rPr lang="en-US" smtClean="0"/>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7551F-8C0C-4729-A47A-99337BDF170D}" type="slidenum">
              <a:rPr lang="en-US" smtClean="0"/>
              <a:t>‹#›</a:t>
            </a:fld>
            <a:endParaRPr lang="en-US"/>
          </a:p>
        </p:txBody>
      </p:sp>
    </p:spTree>
    <p:extLst>
      <p:ext uri="{BB962C8B-B14F-4D97-AF65-F5344CB8AC3E}">
        <p14:creationId xmlns:p14="http://schemas.microsoft.com/office/powerpoint/2010/main" val="42191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999A28-AB41-4F82-8AB7-2C116060B686}" type="datetimeFigureOut">
              <a:rPr lang="en-US" smtClean="0"/>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7551F-8C0C-4729-A47A-99337BDF170D}" type="slidenum">
              <a:rPr lang="en-US" smtClean="0"/>
              <a:t>‹#›</a:t>
            </a:fld>
            <a:endParaRPr lang="en-US"/>
          </a:p>
        </p:txBody>
      </p:sp>
    </p:spTree>
    <p:extLst>
      <p:ext uri="{BB962C8B-B14F-4D97-AF65-F5344CB8AC3E}">
        <p14:creationId xmlns:p14="http://schemas.microsoft.com/office/powerpoint/2010/main" val="327210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99A28-AB41-4F82-8AB7-2C116060B686}" type="datetimeFigureOut">
              <a:rPr lang="en-US" smtClean="0"/>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E7551F-8C0C-4729-A47A-99337BDF170D}" type="slidenum">
              <a:rPr lang="en-US" smtClean="0"/>
              <a:t>‹#›</a:t>
            </a:fld>
            <a:endParaRPr lang="en-US"/>
          </a:p>
        </p:txBody>
      </p:sp>
    </p:spTree>
    <p:extLst>
      <p:ext uri="{BB962C8B-B14F-4D97-AF65-F5344CB8AC3E}">
        <p14:creationId xmlns:p14="http://schemas.microsoft.com/office/powerpoint/2010/main" val="255177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99A28-AB41-4F82-8AB7-2C116060B686}"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7551F-8C0C-4729-A47A-99337BDF170D}" type="slidenum">
              <a:rPr lang="en-US" smtClean="0"/>
              <a:t>‹#›</a:t>
            </a:fld>
            <a:endParaRPr lang="en-US"/>
          </a:p>
        </p:txBody>
      </p:sp>
    </p:spTree>
    <p:extLst>
      <p:ext uri="{BB962C8B-B14F-4D97-AF65-F5344CB8AC3E}">
        <p14:creationId xmlns:p14="http://schemas.microsoft.com/office/powerpoint/2010/main" val="356591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99A28-AB41-4F82-8AB7-2C116060B686}"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7551F-8C0C-4729-A47A-99337BDF170D}" type="slidenum">
              <a:rPr lang="en-US" smtClean="0"/>
              <a:t>‹#›</a:t>
            </a:fld>
            <a:endParaRPr lang="en-US"/>
          </a:p>
        </p:txBody>
      </p:sp>
    </p:spTree>
    <p:extLst>
      <p:ext uri="{BB962C8B-B14F-4D97-AF65-F5344CB8AC3E}">
        <p14:creationId xmlns:p14="http://schemas.microsoft.com/office/powerpoint/2010/main" val="331505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99A28-AB41-4F82-8AB7-2C116060B686}" type="datetimeFigureOut">
              <a:rPr lang="en-US" smtClean="0"/>
              <a:t>9/18/2020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7551F-8C0C-4729-A47A-99337BDF170D}" type="slidenum">
              <a:rPr lang="en-US" smtClean="0"/>
              <a:t>‹#›</a:t>
            </a:fld>
            <a:endParaRPr lang="en-US"/>
          </a:p>
        </p:txBody>
      </p:sp>
    </p:spTree>
    <p:extLst>
      <p:ext uri="{BB962C8B-B14F-4D97-AF65-F5344CB8AC3E}">
        <p14:creationId xmlns:p14="http://schemas.microsoft.com/office/powerpoint/2010/main" val="55516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2167" y="152400"/>
            <a:ext cx="8991600" cy="4038600"/>
          </a:xfrm>
        </p:spPr>
        <p:txBody>
          <a:bodyPr>
            <a:normAutofit fontScale="90000"/>
          </a:bodyPr>
          <a:lstStyle/>
          <a:p>
            <a:r>
              <a:rPr lang="en-US" altLang="en-US" dirty="0" err="1" smtClean="0">
                <a:solidFill>
                  <a:srgbClr val="0070C0"/>
                </a:solidFill>
              </a:rPr>
              <a:t>Grafica</a:t>
            </a:r>
            <a:r>
              <a:rPr lang="en-US" altLang="en-US" dirty="0" smtClean="0">
                <a:solidFill>
                  <a:srgbClr val="0070C0"/>
                </a:solidFill>
              </a:rPr>
              <a:t> </a:t>
            </a:r>
            <a:r>
              <a:rPr lang="en-US" altLang="en-US" dirty="0" err="1" smtClean="0">
                <a:solidFill>
                  <a:srgbClr val="0070C0"/>
                </a:solidFill>
              </a:rPr>
              <a:t>si</a:t>
            </a:r>
            <a:r>
              <a:rPr lang="en-US" altLang="en-US" dirty="0" smtClean="0">
                <a:solidFill>
                  <a:srgbClr val="0070C0"/>
                </a:solidFill>
              </a:rPr>
              <a:t> Design-</a:t>
            </a:r>
            <a:r>
              <a:rPr lang="en-US" altLang="en-US" dirty="0" err="1" smtClean="0">
                <a:solidFill>
                  <a:srgbClr val="0070C0"/>
                </a:solidFill>
              </a:rPr>
              <a:t>ul</a:t>
            </a:r>
            <a:r>
              <a:rPr lang="en-US" altLang="en-US" dirty="0" smtClean="0">
                <a:solidFill>
                  <a:srgbClr val="0070C0"/>
                </a:solidFill>
              </a:rPr>
              <a:t> </a:t>
            </a:r>
            <a:r>
              <a:rPr lang="en-US" altLang="en-US" dirty="0" err="1" smtClean="0">
                <a:solidFill>
                  <a:srgbClr val="0070C0"/>
                </a:solidFill>
              </a:rPr>
              <a:t>Circuitelor</a:t>
            </a:r>
            <a:r>
              <a:rPr lang="en-US" altLang="en-US" dirty="0" smtClean="0">
                <a:solidFill>
                  <a:srgbClr val="0070C0"/>
                </a:solidFill>
              </a:rPr>
              <a:t> </a:t>
            </a:r>
            <a:r>
              <a:rPr lang="en-US" altLang="en-US" dirty="0" err="1" smtClean="0">
                <a:solidFill>
                  <a:srgbClr val="0070C0"/>
                </a:solidFill>
              </a:rPr>
              <a:t>Electronice</a:t>
            </a:r>
            <a:r>
              <a:rPr lang="en-US" altLang="en-US" dirty="0" smtClean="0">
                <a:solidFill>
                  <a:srgbClr val="0070C0"/>
                </a:solidFill>
              </a:rPr>
              <a:t> </a:t>
            </a:r>
            <a:br>
              <a:rPr lang="en-US" altLang="en-US" dirty="0" smtClean="0">
                <a:solidFill>
                  <a:srgbClr val="0070C0"/>
                </a:solidFill>
              </a:rPr>
            </a:br>
            <a:r>
              <a:rPr lang="en-US" altLang="en-US" dirty="0" smtClean="0">
                <a:solidFill>
                  <a:srgbClr val="0070C0"/>
                </a:solidFill>
              </a:rPr>
              <a:t>(</a:t>
            </a:r>
            <a:r>
              <a:rPr lang="en-US" altLang="en-US" dirty="0" smtClean="0">
                <a:solidFill>
                  <a:srgbClr val="FF0000"/>
                </a:solidFill>
              </a:rPr>
              <a:t>GDCE</a:t>
            </a:r>
            <a:r>
              <a:rPr lang="en-US" altLang="en-US" dirty="0" smtClean="0">
                <a:solidFill>
                  <a:srgbClr val="0070C0"/>
                </a:solidFill>
              </a:rPr>
              <a:t>)</a:t>
            </a:r>
            <a:br>
              <a:rPr lang="en-US" altLang="en-US" dirty="0" smtClean="0">
                <a:solidFill>
                  <a:srgbClr val="0070C0"/>
                </a:solidFill>
              </a:rPr>
            </a:br>
            <a:r>
              <a:rPr lang="en-US" altLang="en-US" dirty="0" smtClean="0">
                <a:solidFill>
                  <a:srgbClr val="FF0000"/>
                </a:solidFill>
              </a:rPr>
              <a:t> </a:t>
            </a:r>
            <a:r>
              <a:rPr lang="en-US" altLang="en-US" dirty="0" smtClean="0">
                <a:solidFill>
                  <a:srgbClr val="0070C0"/>
                </a:solidFill>
              </a:rPr>
              <a:t>Electronic </a:t>
            </a:r>
            <a:r>
              <a:rPr lang="en-US" altLang="en-US" dirty="0">
                <a:solidFill>
                  <a:srgbClr val="0070C0"/>
                </a:solidFill>
              </a:rPr>
              <a:t>Design Automation (</a:t>
            </a:r>
            <a:r>
              <a:rPr lang="en-US" altLang="en-US" dirty="0">
                <a:solidFill>
                  <a:srgbClr val="FF0000"/>
                </a:solidFill>
              </a:rPr>
              <a:t>EDA</a:t>
            </a:r>
            <a:r>
              <a:rPr lang="en-US" altLang="en-US" dirty="0" smtClean="0">
                <a:solidFill>
                  <a:srgbClr val="0070C0"/>
                </a:solidFill>
              </a:rPr>
              <a:t>)</a:t>
            </a:r>
            <a:br>
              <a:rPr lang="en-US" altLang="en-US" dirty="0" smtClean="0">
                <a:solidFill>
                  <a:srgbClr val="0070C0"/>
                </a:solidFill>
              </a:rPr>
            </a:br>
            <a:r>
              <a:rPr lang="en-US" altLang="en-US" dirty="0" smtClean="0">
                <a:solidFill>
                  <a:srgbClr val="0070C0"/>
                </a:solidFill>
              </a:rPr>
              <a:t>Computer Aided Design (</a:t>
            </a:r>
            <a:r>
              <a:rPr lang="en-US" altLang="en-US" dirty="0" smtClean="0">
                <a:solidFill>
                  <a:srgbClr val="FF0000"/>
                </a:solidFill>
              </a:rPr>
              <a:t>CAD</a:t>
            </a:r>
            <a:r>
              <a:rPr lang="en-US" altLang="en-US" dirty="0" smtClean="0">
                <a:solidFill>
                  <a:srgbClr val="0070C0"/>
                </a:solidFill>
              </a:rPr>
              <a:t>)</a:t>
            </a:r>
            <a:br>
              <a:rPr lang="en-US" altLang="en-US" dirty="0" smtClean="0">
                <a:solidFill>
                  <a:srgbClr val="0070C0"/>
                </a:solidFill>
              </a:rPr>
            </a:br>
            <a:r>
              <a:rPr lang="en-US" altLang="en-US" dirty="0" err="1" smtClean="0">
                <a:solidFill>
                  <a:srgbClr val="0070C0"/>
                </a:solidFill>
              </a:rPr>
              <a:t>Proiectare</a:t>
            </a:r>
            <a:r>
              <a:rPr lang="en-US" altLang="en-US" dirty="0" smtClean="0">
                <a:solidFill>
                  <a:srgbClr val="0070C0"/>
                </a:solidFill>
              </a:rPr>
              <a:t> </a:t>
            </a:r>
            <a:r>
              <a:rPr lang="en-US" altLang="en-US" dirty="0" err="1" smtClean="0">
                <a:solidFill>
                  <a:srgbClr val="0070C0"/>
                </a:solidFill>
              </a:rPr>
              <a:t>Asistata</a:t>
            </a:r>
            <a:r>
              <a:rPr lang="en-US" altLang="en-US" dirty="0" smtClean="0">
                <a:solidFill>
                  <a:srgbClr val="0070C0"/>
                </a:solidFill>
              </a:rPr>
              <a:t> de Calculator (</a:t>
            </a:r>
            <a:r>
              <a:rPr lang="en-US" altLang="en-US" dirty="0" smtClean="0">
                <a:solidFill>
                  <a:srgbClr val="FF0000"/>
                </a:solidFill>
              </a:rPr>
              <a:t>PAC</a:t>
            </a:r>
            <a:r>
              <a:rPr lang="en-US" altLang="en-US" dirty="0" smtClean="0">
                <a:solidFill>
                  <a:srgbClr val="0070C0"/>
                </a:solidFill>
              </a:rPr>
              <a:t>)</a:t>
            </a:r>
          </a:p>
        </p:txBody>
      </p:sp>
      <p:sp>
        <p:nvSpPr>
          <p:cNvPr id="13315" name="Rectangle 3"/>
          <p:cNvSpPr>
            <a:spLocks noGrp="1" noChangeArrowheads="1"/>
          </p:cNvSpPr>
          <p:nvPr>
            <p:ph type="subTitle" idx="1"/>
          </p:nvPr>
        </p:nvSpPr>
        <p:spPr>
          <a:xfrm>
            <a:off x="1371600" y="4114800"/>
            <a:ext cx="6400800" cy="762000"/>
          </a:xfrm>
        </p:spPr>
        <p:txBody>
          <a:bodyPr/>
          <a:lstStyle/>
          <a:p>
            <a:pPr eaLnBrk="1" hangingPunct="1"/>
            <a:r>
              <a:rPr lang="en-US" altLang="en-US" dirty="0" smtClean="0"/>
              <a:t>Course 1</a:t>
            </a:r>
          </a:p>
        </p:txBody>
      </p:sp>
      <p:sp>
        <p:nvSpPr>
          <p:cNvPr id="4" name="Rectangle 3"/>
          <p:cNvSpPr txBox="1">
            <a:spLocks noChangeArrowheads="1"/>
          </p:cNvSpPr>
          <p:nvPr/>
        </p:nvSpPr>
        <p:spPr>
          <a:xfrm>
            <a:off x="1447800" y="5334000"/>
            <a:ext cx="6400800" cy="762000"/>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en-US" dirty="0" smtClean="0">
                <a:solidFill>
                  <a:schemeClr val="tx1"/>
                </a:solidFill>
              </a:rPr>
              <a:t>Lecturer Adrian AVRAM, Ph.D.</a:t>
            </a:r>
          </a:p>
          <a:p>
            <a:r>
              <a:rPr lang="en-US" altLang="en-US" dirty="0" smtClean="0">
                <a:solidFill>
                  <a:schemeClr val="tx1"/>
                </a:solidFill>
              </a:rPr>
              <a:t>adrian.avram@upt.ro</a:t>
            </a:r>
            <a:endParaRPr lang="en-US" altLang="en-US" dirty="0" smtClean="0"/>
          </a:p>
        </p:txBody>
      </p:sp>
    </p:spTree>
    <p:extLst>
      <p:ext uri="{BB962C8B-B14F-4D97-AF65-F5344CB8AC3E}">
        <p14:creationId xmlns:p14="http://schemas.microsoft.com/office/powerpoint/2010/main" val="1527633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676400" y="1066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rot="16200000">
            <a:off x="1482983" y="51464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Eagle</a:t>
            </a:r>
            <a:endParaRPr lang="ro-RO" dirty="0" smtClean="0">
              <a:ln>
                <a:solidFill>
                  <a:schemeClr val="accent1"/>
                </a:solidFill>
              </a:ln>
            </a:endParaRPr>
          </a:p>
        </p:txBody>
      </p:sp>
      <p:sp>
        <p:nvSpPr>
          <p:cNvPr id="4" name="TextBox 3"/>
          <p:cNvSpPr txBox="1"/>
          <p:nvPr/>
        </p:nvSpPr>
        <p:spPr>
          <a:xfrm rot="16200000">
            <a:off x="1863983" y="51464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MultiBoard</a:t>
            </a:r>
            <a:endParaRPr lang="ro-RO" dirty="0" smtClean="0">
              <a:ln>
                <a:solidFill>
                  <a:schemeClr val="accent1"/>
                </a:solidFill>
              </a:ln>
            </a:endParaRPr>
          </a:p>
        </p:txBody>
      </p:sp>
      <p:sp>
        <p:nvSpPr>
          <p:cNvPr id="5" name="TextBox 4"/>
          <p:cNvSpPr txBox="1"/>
          <p:nvPr/>
        </p:nvSpPr>
        <p:spPr>
          <a:xfrm rot="16200000">
            <a:off x="2625983" y="51464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OrCad</a:t>
            </a:r>
            <a:endParaRPr lang="ro-RO" dirty="0" smtClean="0">
              <a:ln>
                <a:solidFill>
                  <a:schemeClr val="accent1"/>
                </a:solidFill>
              </a:ln>
            </a:endParaRPr>
          </a:p>
        </p:txBody>
      </p:sp>
      <p:sp>
        <p:nvSpPr>
          <p:cNvPr id="6" name="TextBox 5"/>
          <p:cNvSpPr txBox="1"/>
          <p:nvPr/>
        </p:nvSpPr>
        <p:spPr>
          <a:xfrm rot="16200000">
            <a:off x="2244983" y="51464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CadStar</a:t>
            </a:r>
            <a:endParaRPr lang="ro-RO" dirty="0" smtClean="0">
              <a:ln>
                <a:solidFill>
                  <a:schemeClr val="accent1"/>
                </a:solidFill>
              </a:ln>
            </a:endParaRPr>
          </a:p>
        </p:txBody>
      </p:sp>
      <p:sp>
        <p:nvSpPr>
          <p:cNvPr id="7" name="TextBox 6"/>
          <p:cNvSpPr txBox="1"/>
          <p:nvPr/>
        </p:nvSpPr>
        <p:spPr>
          <a:xfrm rot="16200000">
            <a:off x="3997583" y="44606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Protel</a:t>
            </a:r>
            <a:endParaRPr lang="ro-RO" dirty="0" smtClean="0">
              <a:ln>
                <a:solidFill>
                  <a:schemeClr val="accent1"/>
                </a:solidFill>
              </a:ln>
            </a:endParaRPr>
          </a:p>
        </p:txBody>
      </p:sp>
      <p:sp>
        <p:nvSpPr>
          <p:cNvPr id="8" name="TextBox 7"/>
          <p:cNvSpPr txBox="1"/>
          <p:nvPr/>
        </p:nvSpPr>
        <p:spPr>
          <a:xfrm rot="16200000">
            <a:off x="4378583" y="4460617"/>
            <a:ext cx="1822966" cy="369332"/>
          </a:xfrm>
          <a:prstGeom prst="rect">
            <a:avLst/>
          </a:prstGeom>
          <a:noFill/>
          <a:ln>
            <a:solidFill>
              <a:schemeClr val="accent1"/>
            </a:solidFill>
          </a:ln>
        </p:spPr>
        <p:txBody>
          <a:bodyPr wrap="square" rtlCol="0">
            <a:spAutoFit/>
          </a:bodyPr>
          <a:lstStyle/>
          <a:p>
            <a:r>
              <a:rPr lang="ro-RO" dirty="0" smtClean="0">
                <a:ln>
                  <a:solidFill>
                    <a:schemeClr val="accent1"/>
                  </a:solidFill>
                </a:ln>
              </a:rPr>
              <a:t>PADS</a:t>
            </a:r>
          </a:p>
        </p:txBody>
      </p:sp>
      <p:sp>
        <p:nvSpPr>
          <p:cNvPr id="9" name="TextBox 8"/>
          <p:cNvSpPr txBox="1"/>
          <p:nvPr/>
        </p:nvSpPr>
        <p:spPr>
          <a:xfrm rot="16200000">
            <a:off x="5445383" y="3851017"/>
            <a:ext cx="1822966" cy="369332"/>
          </a:xfrm>
          <a:prstGeom prst="rect">
            <a:avLst/>
          </a:prstGeom>
          <a:noFill/>
          <a:ln>
            <a:solidFill>
              <a:schemeClr val="accent1"/>
            </a:solidFill>
          </a:ln>
        </p:spPr>
        <p:txBody>
          <a:bodyPr wrap="square" rtlCol="0">
            <a:spAutoFit/>
          </a:bodyPr>
          <a:lstStyle/>
          <a:p>
            <a:r>
              <a:rPr lang="ro-RO" dirty="0" smtClean="0">
                <a:ln>
                  <a:solidFill>
                    <a:schemeClr val="accent1"/>
                  </a:solidFill>
                </a:ln>
              </a:rPr>
              <a:t>CR-5000</a:t>
            </a:r>
          </a:p>
        </p:txBody>
      </p:sp>
      <p:sp>
        <p:nvSpPr>
          <p:cNvPr id="10" name="TextBox 9"/>
          <p:cNvSpPr txBox="1"/>
          <p:nvPr/>
        </p:nvSpPr>
        <p:spPr>
          <a:xfrm rot="16200000">
            <a:off x="5826383" y="38510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Expedition</a:t>
            </a:r>
            <a:endParaRPr lang="ro-RO" dirty="0" smtClean="0">
              <a:ln>
                <a:solidFill>
                  <a:schemeClr val="accent1"/>
                </a:solidFill>
              </a:ln>
            </a:endParaRPr>
          </a:p>
        </p:txBody>
      </p:sp>
      <p:sp>
        <p:nvSpPr>
          <p:cNvPr id="11" name="Title 2"/>
          <p:cNvSpPr txBox="1">
            <a:spLocks/>
          </p:cNvSpPr>
          <p:nvPr/>
        </p:nvSpPr>
        <p:spPr>
          <a:xfrm>
            <a:off x="413266" y="381000"/>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ro-RO" sz="3600" b="1" i="0" u="none" strike="noStrike" kern="1200" cap="none" spc="0" normalizeH="0" baseline="0" noProof="0" dirty="0" smtClean="0">
                <a:ln>
                  <a:noFill/>
                </a:ln>
                <a:solidFill>
                  <a:srgbClr val="0070C0"/>
                </a:solidFill>
                <a:effectLst/>
                <a:uLnTx/>
                <a:uFillTx/>
                <a:latin typeface="+mj-lt"/>
                <a:ea typeface="+mj-ea"/>
                <a:cs typeface="+mj-cs"/>
              </a:rPr>
              <a:t>Clas</a:t>
            </a:r>
            <a:r>
              <a:rPr kumimoji="0" lang="en-US" sz="3600" b="1" i="0" u="none" strike="noStrike" kern="1200" cap="none" spc="0" normalizeH="0" baseline="0" noProof="0" dirty="0" smtClean="0">
                <a:ln>
                  <a:noFill/>
                </a:ln>
                <a:solidFill>
                  <a:srgbClr val="0070C0"/>
                </a:solidFill>
                <a:effectLst/>
                <a:uLnTx/>
                <a:uFillTx/>
                <a:latin typeface="+mj-lt"/>
                <a:ea typeface="+mj-ea"/>
                <a:cs typeface="+mj-cs"/>
              </a:rPr>
              <a:t>s</a:t>
            </a:r>
            <a:r>
              <a:rPr kumimoji="0" lang="ro-RO" sz="3600" b="1" i="0" u="none" strike="noStrike" kern="1200" cap="none" spc="0" normalizeH="0" baseline="0" noProof="0" dirty="0" smtClean="0">
                <a:ln>
                  <a:noFill/>
                </a:ln>
                <a:solidFill>
                  <a:srgbClr val="0070C0"/>
                </a:solidFill>
                <a:effectLst/>
                <a:uLnTx/>
                <a:uFillTx/>
                <a:latin typeface="+mj-lt"/>
                <a:ea typeface="+mj-ea"/>
                <a:cs typeface="+mj-cs"/>
              </a:rPr>
              <a:t>ifica</a:t>
            </a:r>
            <a:r>
              <a:rPr kumimoji="0" lang="en-US" sz="3600" b="1" i="0" u="none" strike="noStrike" kern="1200" cap="none" spc="0" normalizeH="0" baseline="0" noProof="0" dirty="0" err="1" smtClean="0">
                <a:ln>
                  <a:noFill/>
                </a:ln>
                <a:solidFill>
                  <a:srgbClr val="0070C0"/>
                </a:solidFill>
                <a:effectLst/>
                <a:uLnTx/>
                <a:uFillTx/>
                <a:latin typeface="+mj-lt"/>
                <a:ea typeface="+mj-ea"/>
                <a:cs typeface="+mj-cs"/>
              </a:rPr>
              <a:t>tion</a:t>
            </a:r>
            <a:r>
              <a:rPr kumimoji="0" lang="en-US" sz="3600" b="1" i="0" u="none" strike="noStrike" kern="1200" cap="none" spc="0" normalizeH="0" baseline="0" noProof="0" dirty="0" smtClean="0">
                <a:ln>
                  <a:noFill/>
                </a:ln>
                <a:solidFill>
                  <a:srgbClr val="0070C0"/>
                </a:solidFill>
                <a:effectLst/>
                <a:uLnTx/>
                <a:uFillTx/>
                <a:latin typeface="+mj-lt"/>
                <a:ea typeface="+mj-ea"/>
                <a:cs typeface="+mj-cs"/>
              </a:rPr>
              <a:t> by flexibility</a:t>
            </a:r>
            <a:endParaRPr kumimoji="0" lang="ro-RO" sz="3600" b="1" i="0" u="none" strike="noStrike" kern="1200" cap="none" spc="0" normalizeH="0" baseline="0" noProof="0" dirty="0" smtClean="0">
              <a:ln>
                <a:noFill/>
              </a:ln>
              <a:solidFill>
                <a:srgbClr val="0070C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ro-RO" sz="2000" b="1" i="1" dirty="0" smtClean="0">
                <a:solidFill>
                  <a:srgbClr val="0070C0"/>
                </a:solidFill>
                <a:latin typeface="+mj-lt"/>
                <a:ea typeface="+mj-ea"/>
                <a:cs typeface="+mj-cs"/>
              </a:rPr>
              <a:t>(</a:t>
            </a:r>
            <a:r>
              <a:rPr lang="en-US" sz="2000" b="1" i="1" dirty="0" smtClean="0">
                <a:solidFill>
                  <a:srgbClr val="0070C0"/>
                </a:solidFill>
                <a:latin typeface="+mj-lt"/>
                <a:ea typeface="+mj-ea"/>
                <a:cs typeface="+mj-cs"/>
              </a:rPr>
              <a:t>ability to adapt to a specific design flow</a:t>
            </a:r>
            <a:r>
              <a:rPr kumimoji="0" lang="ro-RO" sz="2000" b="1" i="1" u="none" strike="noStrike" kern="1200" cap="none" spc="0" normalizeH="0" noProof="0" dirty="0" smtClean="0">
                <a:ln>
                  <a:noFill/>
                </a:ln>
                <a:solidFill>
                  <a:srgbClr val="0070C0"/>
                </a:solidFill>
                <a:effectLst/>
                <a:uLnTx/>
                <a:uFillTx/>
                <a:latin typeface="+mj-lt"/>
                <a:ea typeface="+mj-ea"/>
                <a:cs typeface="+mj-cs"/>
              </a:rPr>
              <a:t>)</a:t>
            </a:r>
            <a:endParaRPr kumimoji="0" lang="en-US" b="1" i="1" u="none" strike="noStrike" kern="1200" cap="none" spc="0" normalizeH="0" baseline="0" noProof="0" dirty="0">
              <a:ln>
                <a:noFill/>
              </a:ln>
              <a:solidFill>
                <a:srgbClr val="0070C0"/>
              </a:solidFill>
              <a:effectLst/>
              <a:uLnTx/>
              <a:uFillTx/>
              <a:latin typeface="+mj-lt"/>
              <a:ea typeface="+mj-ea"/>
              <a:cs typeface="+mj-cs"/>
            </a:endParaRPr>
          </a:p>
        </p:txBody>
      </p:sp>
      <p:sp>
        <p:nvSpPr>
          <p:cNvPr id="12" name="TextBox 11"/>
          <p:cNvSpPr txBox="1"/>
          <p:nvPr/>
        </p:nvSpPr>
        <p:spPr>
          <a:xfrm rot="16200000">
            <a:off x="3616583" y="4460617"/>
            <a:ext cx="1822966" cy="369332"/>
          </a:xfrm>
          <a:prstGeom prst="rect">
            <a:avLst/>
          </a:prstGeom>
          <a:noFill/>
          <a:ln>
            <a:solidFill>
              <a:schemeClr val="accent1"/>
            </a:solidFill>
          </a:ln>
        </p:spPr>
        <p:txBody>
          <a:bodyPr wrap="square" rtlCol="0">
            <a:spAutoFit/>
          </a:bodyPr>
          <a:lstStyle/>
          <a:p>
            <a:r>
              <a:rPr lang="en-US" dirty="0" smtClean="0">
                <a:ln>
                  <a:solidFill>
                    <a:schemeClr val="accent1"/>
                  </a:solidFill>
                </a:ln>
              </a:rPr>
              <a:t>Allegro</a:t>
            </a:r>
            <a:endParaRPr lang="ro-RO" dirty="0" smtClean="0">
              <a:ln>
                <a:solidFill>
                  <a:schemeClr val="accent1"/>
                </a:solidFill>
              </a:ln>
            </a:endParaRPr>
          </a:p>
        </p:txBody>
      </p:sp>
    </p:spTree>
    <p:extLst>
      <p:ext uri="{BB962C8B-B14F-4D97-AF65-F5344CB8AC3E}">
        <p14:creationId xmlns:p14="http://schemas.microsoft.com/office/powerpoint/2010/main" val="3671546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676400" y="1066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rot="16200000">
            <a:off x="3464183" y="44606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Eagle</a:t>
            </a:r>
            <a:endParaRPr lang="ro-RO" dirty="0" smtClean="0">
              <a:ln>
                <a:solidFill>
                  <a:schemeClr val="accent1"/>
                </a:solidFill>
              </a:ln>
            </a:endParaRPr>
          </a:p>
        </p:txBody>
      </p:sp>
      <p:sp>
        <p:nvSpPr>
          <p:cNvPr id="4" name="TextBox 3"/>
          <p:cNvSpPr txBox="1"/>
          <p:nvPr/>
        </p:nvSpPr>
        <p:spPr>
          <a:xfrm rot="16200000">
            <a:off x="1635383" y="50702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MultiBoard</a:t>
            </a:r>
            <a:endParaRPr lang="ro-RO" dirty="0" smtClean="0">
              <a:ln>
                <a:solidFill>
                  <a:schemeClr val="accent1"/>
                </a:solidFill>
              </a:ln>
            </a:endParaRPr>
          </a:p>
        </p:txBody>
      </p:sp>
      <p:sp>
        <p:nvSpPr>
          <p:cNvPr id="5" name="TextBox 4"/>
          <p:cNvSpPr txBox="1"/>
          <p:nvPr/>
        </p:nvSpPr>
        <p:spPr>
          <a:xfrm rot="16200000">
            <a:off x="2397383" y="50702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OrCad</a:t>
            </a:r>
            <a:endParaRPr lang="ro-RO" dirty="0" smtClean="0">
              <a:ln>
                <a:solidFill>
                  <a:schemeClr val="accent1"/>
                </a:solidFill>
              </a:ln>
            </a:endParaRPr>
          </a:p>
        </p:txBody>
      </p:sp>
      <p:sp>
        <p:nvSpPr>
          <p:cNvPr id="6" name="TextBox 5"/>
          <p:cNvSpPr txBox="1"/>
          <p:nvPr/>
        </p:nvSpPr>
        <p:spPr>
          <a:xfrm rot="16200000">
            <a:off x="3845183" y="44606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CadStar</a:t>
            </a:r>
            <a:endParaRPr lang="ro-RO" dirty="0" smtClean="0">
              <a:ln>
                <a:solidFill>
                  <a:schemeClr val="accent1"/>
                </a:solidFill>
              </a:ln>
            </a:endParaRPr>
          </a:p>
        </p:txBody>
      </p:sp>
      <p:sp>
        <p:nvSpPr>
          <p:cNvPr id="7" name="TextBox 6"/>
          <p:cNvSpPr txBox="1"/>
          <p:nvPr/>
        </p:nvSpPr>
        <p:spPr>
          <a:xfrm rot="16200000">
            <a:off x="2016383" y="50702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Protel</a:t>
            </a:r>
            <a:endParaRPr lang="ro-RO" dirty="0" smtClean="0">
              <a:ln>
                <a:solidFill>
                  <a:schemeClr val="accent1"/>
                </a:solidFill>
              </a:ln>
            </a:endParaRPr>
          </a:p>
        </p:txBody>
      </p:sp>
      <p:sp>
        <p:nvSpPr>
          <p:cNvPr id="8" name="TextBox 7"/>
          <p:cNvSpPr txBox="1"/>
          <p:nvPr/>
        </p:nvSpPr>
        <p:spPr>
          <a:xfrm rot="16200000">
            <a:off x="4226183" y="4460617"/>
            <a:ext cx="1822966" cy="369332"/>
          </a:xfrm>
          <a:prstGeom prst="rect">
            <a:avLst/>
          </a:prstGeom>
          <a:noFill/>
          <a:ln>
            <a:solidFill>
              <a:schemeClr val="accent1"/>
            </a:solidFill>
          </a:ln>
        </p:spPr>
        <p:txBody>
          <a:bodyPr wrap="square" rtlCol="0">
            <a:spAutoFit/>
          </a:bodyPr>
          <a:lstStyle/>
          <a:p>
            <a:r>
              <a:rPr lang="ro-RO" dirty="0" smtClean="0">
                <a:ln>
                  <a:solidFill>
                    <a:schemeClr val="accent1"/>
                  </a:solidFill>
                </a:ln>
              </a:rPr>
              <a:t>PADS</a:t>
            </a:r>
          </a:p>
        </p:txBody>
      </p:sp>
      <p:sp>
        <p:nvSpPr>
          <p:cNvPr id="9" name="TextBox 8"/>
          <p:cNvSpPr txBox="1"/>
          <p:nvPr/>
        </p:nvSpPr>
        <p:spPr>
          <a:xfrm rot="16200000">
            <a:off x="5445383" y="3851017"/>
            <a:ext cx="1822966" cy="369332"/>
          </a:xfrm>
          <a:prstGeom prst="rect">
            <a:avLst/>
          </a:prstGeom>
          <a:noFill/>
          <a:ln>
            <a:solidFill>
              <a:schemeClr val="accent1"/>
            </a:solidFill>
          </a:ln>
        </p:spPr>
        <p:txBody>
          <a:bodyPr wrap="square" rtlCol="0">
            <a:spAutoFit/>
          </a:bodyPr>
          <a:lstStyle/>
          <a:p>
            <a:r>
              <a:rPr lang="ro-RO" dirty="0" smtClean="0">
                <a:ln>
                  <a:solidFill>
                    <a:schemeClr val="accent1"/>
                  </a:solidFill>
                </a:ln>
              </a:rPr>
              <a:t>CR-5000</a:t>
            </a:r>
          </a:p>
        </p:txBody>
      </p:sp>
      <p:sp>
        <p:nvSpPr>
          <p:cNvPr id="10" name="TextBox 9"/>
          <p:cNvSpPr txBox="1"/>
          <p:nvPr/>
        </p:nvSpPr>
        <p:spPr>
          <a:xfrm rot="16200000">
            <a:off x="5826383" y="38510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Expedition</a:t>
            </a:r>
            <a:endParaRPr lang="ro-RO" dirty="0" smtClean="0">
              <a:ln>
                <a:solidFill>
                  <a:schemeClr val="accent1"/>
                </a:solidFill>
              </a:ln>
            </a:endParaRPr>
          </a:p>
        </p:txBody>
      </p:sp>
      <p:sp>
        <p:nvSpPr>
          <p:cNvPr id="11" name="Title 2"/>
          <p:cNvSpPr txBox="1">
            <a:spLocks/>
          </p:cNvSpPr>
          <p:nvPr/>
        </p:nvSpPr>
        <p:spPr>
          <a:xfrm>
            <a:off x="641866" y="152400"/>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ro-RO" sz="3600" b="1" i="0" u="none" strike="noStrike" kern="1200" cap="none" spc="0" normalizeH="0" baseline="0" noProof="0" dirty="0" smtClean="0">
                <a:ln>
                  <a:noFill/>
                </a:ln>
                <a:solidFill>
                  <a:srgbClr val="0070C0"/>
                </a:solidFill>
                <a:effectLst/>
                <a:uLnTx/>
                <a:uFillTx/>
                <a:latin typeface="+mj-lt"/>
                <a:ea typeface="+mj-ea"/>
                <a:cs typeface="+mj-cs"/>
              </a:rPr>
              <a:t>Clas</a:t>
            </a:r>
            <a:r>
              <a:rPr kumimoji="0" lang="en-US" sz="3600" b="1" i="0" u="none" strike="noStrike" kern="1200" cap="none" spc="0" normalizeH="0" baseline="0" noProof="0" dirty="0" err="1" smtClean="0">
                <a:ln>
                  <a:noFill/>
                </a:ln>
                <a:solidFill>
                  <a:srgbClr val="0070C0"/>
                </a:solidFill>
                <a:effectLst/>
                <a:uLnTx/>
                <a:uFillTx/>
                <a:latin typeface="+mj-lt"/>
                <a:ea typeface="+mj-ea"/>
                <a:cs typeface="+mj-cs"/>
              </a:rPr>
              <a:t>sification</a:t>
            </a:r>
            <a:r>
              <a:rPr kumimoji="0" lang="en-US" sz="3600" b="1" i="0" u="none" strike="noStrike" kern="1200" cap="none" spc="0" normalizeH="0" baseline="0" noProof="0" dirty="0" smtClean="0">
                <a:ln>
                  <a:noFill/>
                </a:ln>
                <a:solidFill>
                  <a:srgbClr val="0070C0"/>
                </a:solidFill>
                <a:effectLst/>
                <a:uLnTx/>
                <a:uFillTx/>
                <a:latin typeface="+mj-lt"/>
                <a:ea typeface="+mj-ea"/>
                <a:cs typeface="+mj-cs"/>
              </a:rPr>
              <a:t> according to the learning curve</a:t>
            </a:r>
            <a:endParaRPr kumimoji="0" lang="ro-RO" sz="3600" b="1" i="0" u="none" strike="noStrike" kern="1200" cap="none" spc="0" normalizeH="0" baseline="0" noProof="0" dirty="0" smtClean="0">
              <a:ln>
                <a:noFill/>
              </a:ln>
              <a:solidFill>
                <a:srgbClr val="0070C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ro-RO" sz="2000" b="1" i="1" dirty="0" smtClean="0">
                <a:solidFill>
                  <a:srgbClr val="0070C0"/>
                </a:solidFill>
                <a:latin typeface="+mj-lt"/>
                <a:ea typeface="+mj-ea"/>
                <a:cs typeface="+mj-cs"/>
              </a:rPr>
              <a:t>(</a:t>
            </a:r>
            <a:r>
              <a:rPr lang="en-US" sz="2000" b="1" i="1" dirty="0" smtClean="0">
                <a:solidFill>
                  <a:srgbClr val="0070C0"/>
                </a:solidFill>
                <a:latin typeface="+mj-lt"/>
                <a:ea typeface="+mj-ea"/>
                <a:cs typeface="+mj-cs"/>
              </a:rPr>
              <a:t>ability according to the learning curve</a:t>
            </a:r>
            <a:r>
              <a:rPr kumimoji="0" lang="ro-RO" sz="2000" b="1" i="1" u="none" strike="noStrike" kern="1200" cap="none" spc="0" normalizeH="0" noProof="0" dirty="0" smtClean="0">
                <a:ln>
                  <a:noFill/>
                </a:ln>
                <a:solidFill>
                  <a:srgbClr val="0070C0"/>
                </a:solidFill>
                <a:effectLst/>
                <a:uLnTx/>
                <a:uFillTx/>
                <a:latin typeface="+mj-lt"/>
                <a:ea typeface="+mj-ea"/>
                <a:cs typeface="+mj-cs"/>
              </a:rPr>
              <a:t>)</a:t>
            </a:r>
            <a:endParaRPr kumimoji="0" lang="en-US" b="1" i="1" u="none" strike="noStrike" kern="1200" cap="none" spc="0" normalizeH="0" baseline="0" noProof="0" dirty="0">
              <a:ln>
                <a:noFill/>
              </a:ln>
              <a:solidFill>
                <a:srgbClr val="0070C0"/>
              </a:solidFill>
              <a:effectLst/>
              <a:uLnTx/>
              <a:uFillTx/>
              <a:latin typeface="+mj-lt"/>
              <a:ea typeface="+mj-ea"/>
              <a:cs typeface="+mj-cs"/>
            </a:endParaRPr>
          </a:p>
        </p:txBody>
      </p:sp>
      <p:sp>
        <p:nvSpPr>
          <p:cNvPr id="12" name="TextBox 11"/>
          <p:cNvSpPr txBox="1"/>
          <p:nvPr/>
        </p:nvSpPr>
        <p:spPr>
          <a:xfrm rot="16200000">
            <a:off x="5064383" y="3851017"/>
            <a:ext cx="1822966" cy="369332"/>
          </a:xfrm>
          <a:prstGeom prst="rect">
            <a:avLst/>
          </a:prstGeom>
          <a:noFill/>
          <a:ln>
            <a:solidFill>
              <a:schemeClr val="accent1"/>
            </a:solidFill>
          </a:ln>
        </p:spPr>
        <p:txBody>
          <a:bodyPr wrap="square" rtlCol="0">
            <a:spAutoFit/>
          </a:bodyPr>
          <a:lstStyle/>
          <a:p>
            <a:r>
              <a:rPr lang="en-US" dirty="0" smtClean="0">
                <a:ln>
                  <a:solidFill>
                    <a:schemeClr val="accent1"/>
                  </a:solidFill>
                </a:ln>
              </a:rPr>
              <a:t>Allegro</a:t>
            </a:r>
            <a:endParaRPr lang="ro-RO" dirty="0" smtClean="0">
              <a:ln>
                <a:solidFill>
                  <a:schemeClr val="accent1"/>
                </a:solidFill>
              </a:ln>
            </a:endParaRPr>
          </a:p>
        </p:txBody>
      </p:sp>
    </p:spTree>
    <p:extLst>
      <p:ext uri="{BB962C8B-B14F-4D97-AF65-F5344CB8AC3E}">
        <p14:creationId xmlns:p14="http://schemas.microsoft.com/office/powerpoint/2010/main" val="760572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676400" y="1066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2"/>
          <p:cNvSpPr txBox="1">
            <a:spLocks/>
          </p:cNvSpPr>
          <p:nvPr/>
        </p:nvSpPr>
        <p:spPr>
          <a:xfrm>
            <a:off x="413266" y="228600"/>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ro-RO" sz="3600" b="1" i="0" u="none" strike="noStrike" kern="1200" cap="none" spc="0" normalizeH="0" baseline="0" noProof="0" dirty="0" smtClean="0">
                <a:ln>
                  <a:noFill/>
                </a:ln>
                <a:solidFill>
                  <a:srgbClr val="0070C0"/>
                </a:solidFill>
                <a:effectLst/>
                <a:uLnTx/>
                <a:uFillTx/>
                <a:latin typeface="+mj-lt"/>
                <a:ea typeface="+mj-ea"/>
                <a:cs typeface="+mj-cs"/>
              </a:rPr>
              <a:t>Cla</a:t>
            </a:r>
            <a:r>
              <a:rPr kumimoji="0" lang="en-US" sz="3600" b="1" i="0" u="none" strike="noStrike" kern="1200" cap="none" spc="0" normalizeH="0" baseline="0" noProof="0" dirty="0" err="1" smtClean="0">
                <a:ln>
                  <a:noFill/>
                </a:ln>
                <a:solidFill>
                  <a:srgbClr val="0070C0"/>
                </a:solidFill>
                <a:effectLst/>
                <a:uLnTx/>
                <a:uFillTx/>
                <a:latin typeface="+mj-lt"/>
                <a:ea typeface="+mj-ea"/>
                <a:cs typeface="+mj-cs"/>
              </a:rPr>
              <a:t>ssification</a:t>
            </a:r>
            <a:r>
              <a:rPr kumimoji="0" lang="en-US" sz="3600" b="1" i="0" u="none" strike="noStrike" kern="1200" cap="none" spc="0" normalizeH="0" baseline="0" noProof="0" dirty="0" smtClean="0">
                <a:ln>
                  <a:noFill/>
                </a:ln>
                <a:solidFill>
                  <a:srgbClr val="0070C0"/>
                </a:solidFill>
                <a:effectLst/>
                <a:uLnTx/>
                <a:uFillTx/>
                <a:latin typeface="+mj-lt"/>
                <a:ea typeface="+mj-ea"/>
                <a:cs typeface="+mj-cs"/>
              </a:rPr>
              <a:t> by</a:t>
            </a:r>
            <a:r>
              <a:rPr kumimoji="0" lang="en-US" sz="3600" b="1" i="0" u="none" strike="noStrike" kern="1200" cap="none" spc="0" normalizeH="0" noProof="0" dirty="0" smtClean="0">
                <a:ln>
                  <a:noFill/>
                </a:ln>
                <a:solidFill>
                  <a:srgbClr val="0070C0"/>
                </a:solidFill>
                <a:effectLst/>
                <a:uLnTx/>
                <a:uFillTx/>
                <a:latin typeface="+mj-lt"/>
                <a:ea typeface="+mj-ea"/>
                <a:cs typeface="+mj-cs"/>
              </a:rPr>
              <a:t> destination</a:t>
            </a:r>
            <a:endParaRPr kumimoji="0" lang="ro-RO" sz="3600" b="1" i="0" u="none" strike="noStrike" kern="1200" cap="none" spc="0" normalizeH="0" baseline="0" noProof="0" dirty="0" smtClean="0">
              <a:ln>
                <a:noFill/>
              </a:ln>
              <a:solidFill>
                <a:srgbClr val="0070C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ro-RO" sz="2000" b="1" i="1" dirty="0" smtClean="0">
                <a:solidFill>
                  <a:srgbClr val="0070C0"/>
                </a:solidFill>
                <a:latin typeface="+mj-lt"/>
                <a:ea typeface="+mj-ea"/>
                <a:cs typeface="+mj-cs"/>
              </a:rPr>
              <a:t>(</a:t>
            </a:r>
            <a:r>
              <a:rPr lang="en-US" sz="2000" b="1" i="1" dirty="0" smtClean="0">
                <a:solidFill>
                  <a:srgbClr val="0070C0"/>
                </a:solidFill>
                <a:latin typeface="+mj-lt"/>
                <a:ea typeface="+mj-ea"/>
                <a:cs typeface="+mj-cs"/>
              </a:rPr>
              <a:t>according by demands</a:t>
            </a:r>
            <a:r>
              <a:rPr kumimoji="0" lang="ro-RO" sz="2000" b="1" i="1" u="none" strike="noStrike" kern="1200" cap="none" spc="0" normalizeH="0" noProof="0" dirty="0" smtClean="0">
                <a:ln>
                  <a:noFill/>
                </a:ln>
                <a:solidFill>
                  <a:srgbClr val="0070C0"/>
                </a:solidFill>
                <a:effectLst/>
                <a:uLnTx/>
                <a:uFillTx/>
                <a:latin typeface="+mj-lt"/>
                <a:ea typeface="+mj-ea"/>
                <a:cs typeface="+mj-cs"/>
              </a:rPr>
              <a:t>)</a:t>
            </a:r>
            <a:endParaRPr kumimoji="0" lang="en-US" b="1" i="1" u="none" strike="noStrike" kern="1200" cap="none" spc="0" normalizeH="0" baseline="0" noProof="0" dirty="0">
              <a:ln>
                <a:noFill/>
              </a:ln>
              <a:solidFill>
                <a:srgbClr val="0070C0"/>
              </a:solidFill>
              <a:effectLst/>
              <a:uLnTx/>
              <a:uFillTx/>
              <a:latin typeface="+mj-lt"/>
              <a:ea typeface="+mj-ea"/>
              <a:cs typeface="+mj-cs"/>
            </a:endParaRPr>
          </a:p>
        </p:txBody>
      </p:sp>
      <p:sp>
        <p:nvSpPr>
          <p:cNvPr id="13" name="TextBox 12"/>
          <p:cNvSpPr txBox="1"/>
          <p:nvPr/>
        </p:nvSpPr>
        <p:spPr>
          <a:xfrm rot="16200000">
            <a:off x="1787783" y="53750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Eagle</a:t>
            </a:r>
            <a:endParaRPr lang="ro-RO" dirty="0" smtClean="0">
              <a:ln>
                <a:solidFill>
                  <a:schemeClr val="accent1"/>
                </a:solidFill>
              </a:ln>
            </a:endParaRPr>
          </a:p>
        </p:txBody>
      </p:sp>
      <p:sp>
        <p:nvSpPr>
          <p:cNvPr id="14" name="TextBox 13"/>
          <p:cNvSpPr txBox="1"/>
          <p:nvPr/>
        </p:nvSpPr>
        <p:spPr>
          <a:xfrm rot="16200000">
            <a:off x="2168783" y="53750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MultiBoard</a:t>
            </a:r>
            <a:endParaRPr lang="ro-RO" dirty="0" smtClean="0">
              <a:ln>
                <a:solidFill>
                  <a:schemeClr val="accent1"/>
                </a:solidFill>
              </a:ln>
            </a:endParaRPr>
          </a:p>
        </p:txBody>
      </p:sp>
      <p:sp>
        <p:nvSpPr>
          <p:cNvPr id="15" name="TextBox 14"/>
          <p:cNvSpPr txBox="1"/>
          <p:nvPr/>
        </p:nvSpPr>
        <p:spPr>
          <a:xfrm rot="16200000">
            <a:off x="3997583" y="44606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OrCad</a:t>
            </a:r>
            <a:endParaRPr lang="ro-RO" dirty="0" smtClean="0">
              <a:ln>
                <a:solidFill>
                  <a:schemeClr val="accent1"/>
                </a:solidFill>
              </a:ln>
            </a:endParaRPr>
          </a:p>
        </p:txBody>
      </p:sp>
      <p:sp>
        <p:nvSpPr>
          <p:cNvPr id="16" name="TextBox 15"/>
          <p:cNvSpPr txBox="1"/>
          <p:nvPr/>
        </p:nvSpPr>
        <p:spPr>
          <a:xfrm rot="16200000">
            <a:off x="3235583" y="44606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CadStar</a:t>
            </a:r>
            <a:endParaRPr lang="ro-RO" dirty="0" smtClean="0">
              <a:ln>
                <a:solidFill>
                  <a:schemeClr val="accent1"/>
                </a:solidFill>
              </a:ln>
            </a:endParaRPr>
          </a:p>
        </p:txBody>
      </p:sp>
      <p:sp>
        <p:nvSpPr>
          <p:cNvPr id="17" name="TextBox 16"/>
          <p:cNvSpPr txBox="1"/>
          <p:nvPr/>
        </p:nvSpPr>
        <p:spPr>
          <a:xfrm rot="16200000">
            <a:off x="3616583" y="44606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Protel</a:t>
            </a:r>
            <a:endParaRPr lang="ro-RO" dirty="0" smtClean="0">
              <a:ln>
                <a:solidFill>
                  <a:schemeClr val="accent1"/>
                </a:solidFill>
              </a:ln>
            </a:endParaRPr>
          </a:p>
        </p:txBody>
      </p:sp>
      <p:sp>
        <p:nvSpPr>
          <p:cNvPr id="18" name="TextBox 17"/>
          <p:cNvSpPr txBox="1"/>
          <p:nvPr/>
        </p:nvSpPr>
        <p:spPr>
          <a:xfrm rot="16200000">
            <a:off x="4378583" y="4460617"/>
            <a:ext cx="1822966" cy="369332"/>
          </a:xfrm>
          <a:prstGeom prst="rect">
            <a:avLst/>
          </a:prstGeom>
          <a:noFill/>
          <a:ln>
            <a:solidFill>
              <a:schemeClr val="accent1"/>
            </a:solidFill>
          </a:ln>
        </p:spPr>
        <p:txBody>
          <a:bodyPr wrap="square" rtlCol="0">
            <a:spAutoFit/>
          </a:bodyPr>
          <a:lstStyle/>
          <a:p>
            <a:r>
              <a:rPr lang="ro-RO" dirty="0" smtClean="0">
                <a:ln>
                  <a:solidFill>
                    <a:schemeClr val="accent1"/>
                  </a:solidFill>
                </a:ln>
              </a:rPr>
              <a:t>PADS</a:t>
            </a:r>
          </a:p>
        </p:txBody>
      </p:sp>
      <p:sp>
        <p:nvSpPr>
          <p:cNvPr id="19" name="TextBox 18"/>
          <p:cNvSpPr txBox="1"/>
          <p:nvPr/>
        </p:nvSpPr>
        <p:spPr>
          <a:xfrm rot="16200000">
            <a:off x="5292983" y="3851017"/>
            <a:ext cx="1822966" cy="369332"/>
          </a:xfrm>
          <a:prstGeom prst="rect">
            <a:avLst/>
          </a:prstGeom>
          <a:noFill/>
          <a:ln>
            <a:solidFill>
              <a:schemeClr val="accent1"/>
            </a:solidFill>
          </a:ln>
        </p:spPr>
        <p:txBody>
          <a:bodyPr wrap="square" rtlCol="0">
            <a:spAutoFit/>
          </a:bodyPr>
          <a:lstStyle/>
          <a:p>
            <a:r>
              <a:rPr lang="ro-RO" dirty="0" smtClean="0">
                <a:ln>
                  <a:solidFill>
                    <a:schemeClr val="accent1"/>
                  </a:solidFill>
                </a:ln>
              </a:rPr>
              <a:t>CR-5000</a:t>
            </a:r>
          </a:p>
        </p:txBody>
      </p:sp>
      <p:sp>
        <p:nvSpPr>
          <p:cNvPr id="20" name="TextBox 19"/>
          <p:cNvSpPr txBox="1"/>
          <p:nvPr/>
        </p:nvSpPr>
        <p:spPr>
          <a:xfrm rot="16200000">
            <a:off x="5673983" y="38510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Expedition</a:t>
            </a:r>
            <a:endParaRPr lang="ro-RO" dirty="0" smtClean="0">
              <a:ln>
                <a:solidFill>
                  <a:schemeClr val="accent1"/>
                </a:solidFill>
              </a:ln>
            </a:endParaRPr>
          </a:p>
        </p:txBody>
      </p:sp>
      <p:sp>
        <p:nvSpPr>
          <p:cNvPr id="21" name="TextBox 20"/>
          <p:cNvSpPr txBox="1"/>
          <p:nvPr/>
        </p:nvSpPr>
        <p:spPr>
          <a:xfrm rot="16200000">
            <a:off x="6054983" y="3851017"/>
            <a:ext cx="1822966" cy="369332"/>
          </a:xfrm>
          <a:prstGeom prst="rect">
            <a:avLst/>
          </a:prstGeom>
          <a:noFill/>
          <a:ln>
            <a:solidFill>
              <a:schemeClr val="accent1"/>
            </a:solidFill>
          </a:ln>
        </p:spPr>
        <p:txBody>
          <a:bodyPr wrap="square" rtlCol="0">
            <a:spAutoFit/>
          </a:bodyPr>
          <a:lstStyle/>
          <a:p>
            <a:r>
              <a:rPr lang="en-US" dirty="0" smtClean="0">
                <a:ln>
                  <a:solidFill>
                    <a:schemeClr val="accent1"/>
                  </a:solidFill>
                </a:ln>
              </a:rPr>
              <a:t>Allegro</a:t>
            </a:r>
            <a:endParaRPr lang="ro-RO" dirty="0" smtClean="0">
              <a:ln>
                <a:solidFill>
                  <a:schemeClr val="accent1"/>
                </a:solidFill>
              </a:ln>
            </a:endParaRPr>
          </a:p>
        </p:txBody>
      </p:sp>
    </p:spTree>
    <p:extLst>
      <p:ext uri="{BB962C8B-B14F-4D97-AF65-F5344CB8AC3E}">
        <p14:creationId xmlns:p14="http://schemas.microsoft.com/office/powerpoint/2010/main" val="873170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txBox="1">
            <a:spLocks/>
          </p:cNvSpPr>
          <p:nvPr/>
        </p:nvSpPr>
        <p:spPr>
          <a:xfrm>
            <a:off x="413266" y="228600"/>
            <a:ext cx="8229600" cy="1143000"/>
          </a:xfrm>
          <a:prstGeom prst="rect">
            <a:avLst/>
          </a:prstGeom>
        </p:spPr>
        <p:txBody>
          <a:bodyPr/>
          <a:lstStyle/>
          <a:p>
            <a:pPr lvl="0" algn="ctr" eaLnBrk="0" fontAlgn="base" hangingPunct="0">
              <a:spcBef>
                <a:spcPct val="0"/>
              </a:spcBef>
              <a:spcAft>
                <a:spcPct val="0"/>
              </a:spcAft>
              <a:defRPr/>
            </a:pPr>
            <a:r>
              <a:rPr lang="en-US" sz="3600" dirty="0">
                <a:solidFill>
                  <a:srgbClr val="0070C0"/>
                </a:solidFill>
              </a:rPr>
              <a:t>The contents of a printed </a:t>
            </a:r>
            <a:r>
              <a:rPr lang="en-US" sz="3600" dirty="0" smtClean="0">
                <a:solidFill>
                  <a:srgbClr val="0070C0"/>
                </a:solidFill>
              </a:rPr>
              <a:t>circuit board project</a:t>
            </a:r>
            <a:endParaRPr kumimoji="0" lang="en-US" b="1" i="1" strike="noStrike" kern="1200" cap="none" spc="0" normalizeH="0" baseline="0" noProof="0" dirty="0">
              <a:ln>
                <a:noFill/>
              </a:ln>
              <a:solidFill>
                <a:srgbClr val="0070C0"/>
              </a:solidFill>
              <a:effectLst/>
              <a:uLnTx/>
              <a:uFillTx/>
              <a:latin typeface="+mj-lt"/>
              <a:ea typeface="+mj-ea"/>
              <a:cs typeface="+mj-cs"/>
            </a:endParaRPr>
          </a:p>
        </p:txBody>
      </p:sp>
      <p:sp>
        <p:nvSpPr>
          <p:cNvPr id="22" name="Title 2"/>
          <p:cNvSpPr txBox="1">
            <a:spLocks/>
          </p:cNvSpPr>
          <p:nvPr/>
        </p:nvSpPr>
        <p:spPr>
          <a:xfrm>
            <a:off x="413266" y="1600200"/>
            <a:ext cx="8229600" cy="914400"/>
          </a:xfrm>
          <a:prstGeom prst="rect">
            <a:avLst/>
          </a:prstGeom>
        </p:spPr>
        <p:txBody>
          <a:bodyPr/>
          <a:lstStyle/>
          <a:p>
            <a:pPr lvl="0" algn="just" eaLnBrk="0" fontAlgn="base" hangingPunct="0">
              <a:spcBef>
                <a:spcPct val="0"/>
              </a:spcBef>
              <a:spcAft>
                <a:spcPct val="0"/>
              </a:spcAft>
              <a:defRPr/>
            </a:pPr>
            <a:r>
              <a:rPr lang="en-US" sz="1600" dirty="0" smtClean="0"/>
              <a:t>The </a:t>
            </a:r>
            <a:r>
              <a:rPr lang="en-US" sz="1600" dirty="0"/>
              <a:t>design of an electronic module involves the steps presented in the previous paragraph, one of which is the design of the printed wiring. </a:t>
            </a:r>
            <a:r>
              <a:rPr lang="en-US" sz="1600" dirty="0" smtClean="0"/>
              <a:t>Next figure shows </a:t>
            </a:r>
            <a:r>
              <a:rPr lang="en-US" sz="1600" dirty="0"/>
              <a:t>the elements that a printed wiring project must contain and the correlations between </a:t>
            </a:r>
            <a:r>
              <a:rPr lang="en-US" sz="1600" dirty="0" smtClean="0"/>
              <a:t>them.</a:t>
            </a:r>
            <a:endParaRPr kumimoji="0" lang="en-US" sz="1600" b="1" i="1" strike="noStrike" kern="1200" cap="none" spc="0" normalizeH="0" baseline="0" noProof="0" dirty="0">
              <a:ln>
                <a:noFill/>
              </a:ln>
              <a:solidFill>
                <a:srgbClr val="0070C0"/>
              </a:solidFill>
              <a:effectLst/>
              <a:uLnTx/>
              <a:uFillTx/>
              <a:latin typeface="+mj-lt"/>
              <a:ea typeface="+mj-ea"/>
              <a:cs typeface="+mj-cs"/>
            </a:endParaRPr>
          </a:p>
        </p:txBody>
      </p:sp>
      <p:sp>
        <p:nvSpPr>
          <p:cNvPr id="23" name="Title 2"/>
          <p:cNvSpPr txBox="1">
            <a:spLocks/>
          </p:cNvSpPr>
          <p:nvPr/>
        </p:nvSpPr>
        <p:spPr>
          <a:xfrm>
            <a:off x="413266" y="2518756"/>
            <a:ext cx="8229600" cy="3882044"/>
          </a:xfrm>
          <a:prstGeom prst="rect">
            <a:avLst/>
          </a:prstGeom>
        </p:spPr>
        <p:txBody>
          <a:bodyPr/>
          <a:lstStyle/>
          <a:p>
            <a:pPr lvl="0" algn="just" eaLnBrk="0" fontAlgn="base" hangingPunct="0">
              <a:spcBef>
                <a:spcPct val="0"/>
              </a:spcBef>
              <a:spcAft>
                <a:spcPct val="0"/>
              </a:spcAft>
              <a:defRPr/>
            </a:pPr>
            <a:r>
              <a:rPr lang="ro-RO" sz="1600" dirty="0"/>
              <a:t/>
            </a:r>
            <a:br>
              <a:rPr lang="ro-RO" sz="1600" dirty="0"/>
            </a:br>
            <a:r>
              <a:rPr lang="ro-RO" sz="1600" dirty="0"/>
              <a:t/>
            </a:r>
            <a:br>
              <a:rPr lang="ro-RO" sz="1600" dirty="0"/>
            </a:br>
            <a:endParaRPr kumimoji="0" lang="en-US" sz="1600" b="1" i="1" strike="noStrike" kern="1200" cap="none" spc="0" normalizeH="0" baseline="0" noProof="0" dirty="0">
              <a:ln>
                <a:noFill/>
              </a:ln>
              <a:solidFill>
                <a:srgbClr val="0070C0"/>
              </a:solidFill>
              <a:effectLst/>
              <a:uLnTx/>
              <a:uFillTx/>
              <a:latin typeface="+mj-lt"/>
              <a:ea typeface="+mj-ea"/>
              <a:cs typeface="+mj-cs"/>
            </a:endParaRP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316" y="2345228"/>
            <a:ext cx="51435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493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title"/>
          </p:nvPr>
        </p:nvSpPr>
        <p:spPr>
          <a:xfrm>
            <a:off x="457200" y="685800"/>
            <a:ext cx="8077200" cy="685800"/>
          </a:xfrm>
        </p:spPr>
        <p:txBody>
          <a:bodyPr>
            <a:normAutofit fontScale="90000"/>
          </a:bodyPr>
          <a:lstStyle/>
          <a:p>
            <a:pPr eaLnBrk="1" hangingPunct="1"/>
            <a:r>
              <a:rPr lang="en-US" altLang="en-US" dirty="0" smtClean="0">
                <a:solidFill>
                  <a:srgbClr val="0070C0"/>
                </a:solidFill>
              </a:rPr>
              <a:t>Schematic capture</a:t>
            </a:r>
          </a:p>
        </p:txBody>
      </p:sp>
      <p:sp>
        <p:nvSpPr>
          <p:cNvPr id="35843" name="Content Placeholder 3"/>
          <p:cNvSpPr>
            <a:spLocks noGrp="1"/>
          </p:cNvSpPr>
          <p:nvPr>
            <p:ph idx="1"/>
          </p:nvPr>
        </p:nvSpPr>
        <p:spPr>
          <a:xfrm>
            <a:off x="381000" y="1600200"/>
            <a:ext cx="8077200" cy="4495800"/>
          </a:xfrm>
        </p:spPr>
        <p:txBody>
          <a:bodyPr/>
          <a:lstStyle/>
          <a:p>
            <a:pPr algn="just" eaLnBrk="1" hangingPunct="1"/>
            <a:r>
              <a:rPr lang="en-US" altLang="en-US" sz="2400" b="1" smtClean="0"/>
              <a:t>Schematic capture</a:t>
            </a:r>
            <a:r>
              <a:rPr lang="en-US" altLang="en-US" sz="2400" smtClean="0"/>
              <a:t> or </a:t>
            </a:r>
            <a:r>
              <a:rPr lang="en-US" altLang="en-US" sz="2400" b="1" smtClean="0"/>
              <a:t>schematic entry</a:t>
            </a:r>
            <a:r>
              <a:rPr lang="en-US" altLang="en-US" sz="2400" smtClean="0"/>
              <a:t> is a step in the design cycle of electronic design automation (EDA) at which the electronic diagram, or electronic schematic of the designed electronic circuit is created by a designer. </a:t>
            </a:r>
          </a:p>
          <a:p>
            <a:pPr algn="just" eaLnBrk="1" hangingPunct="1"/>
            <a:r>
              <a:rPr lang="en-US" altLang="en-US" sz="2400" smtClean="0"/>
              <a:t>This is done interactively with the help of a schematic capture tool also known as schematic editor.</a:t>
            </a:r>
          </a:p>
          <a:p>
            <a:pPr eaLnBrk="1" hangingPunct="1"/>
            <a:endParaRPr lang="ro-RO" altLang="en-US" sz="2400" smtClean="0"/>
          </a:p>
        </p:txBody>
      </p:sp>
      <p:sp>
        <p:nvSpPr>
          <p:cNvPr id="3584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DE8A8B9-4DAD-4741-AA69-D2A8B15A032C}" type="slidenum">
              <a:rPr lang="en-US" altLang="en-US" sz="1000" smtClean="0">
                <a:latin typeface="Arial" charset="0"/>
              </a:rPr>
              <a:pPr/>
              <a:t>14</a:t>
            </a:fld>
            <a:endParaRPr lang="en-US" altLang="en-US" sz="1000" smtClean="0">
              <a:latin typeface="Arial" charset="0"/>
            </a:endParaRPr>
          </a:p>
        </p:txBody>
      </p:sp>
    </p:spTree>
    <p:extLst>
      <p:ext uri="{BB962C8B-B14F-4D97-AF65-F5344CB8AC3E}">
        <p14:creationId xmlns:p14="http://schemas.microsoft.com/office/powerpoint/2010/main" val="3206422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p:cNvSpPr>
            <a:spLocks noGrp="1"/>
          </p:cNvSpPr>
          <p:nvPr>
            <p:ph type="title"/>
          </p:nvPr>
        </p:nvSpPr>
        <p:spPr>
          <a:xfrm>
            <a:off x="457200" y="685800"/>
            <a:ext cx="8077200" cy="685800"/>
          </a:xfrm>
        </p:spPr>
        <p:txBody>
          <a:bodyPr>
            <a:normAutofit fontScale="90000"/>
          </a:bodyPr>
          <a:lstStyle/>
          <a:p>
            <a:pPr eaLnBrk="1" hangingPunct="1"/>
            <a:r>
              <a:rPr lang="en-US" altLang="en-US" dirty="0" smtClean="0">
                <a:solidFill>
                  <a:srgbClr val="0070C0"/>
                </a:solidFill>
              </a:rPr>
              <a:t>Circuit diagram</a:t>
            </a:r>
          </a:p>
        </p:txBody>
      </p:sp>
      <p:sp>
        <p:nvSpPr>
          <p:cNvPr id="36867" name="Content Placeholder 3"/>
          <p:cNvSpPr>
            <a:spLocks noGrp="1"/>
          </p:cNvSpPr>
          <p:nvPr>
            <p:ph idx="1"/>
          </p:nvPr>
        </p:nvSpPr>
        <p:spPr>
          <a:xfrm>
            <a:off x="381000" y="1600200"/>
            <a:ext cx="8077200" cy="4495800"/>
          </a:xfrm>
        </p:spPr>
        <p:txBody>
          <a:bodyPr/>
          <a:lstStyle/>
          <a:p>
            <a:pPr algn="just" eaLnBrk="1" hangingPunct="1"/>
            <a:r>
              <a:rPr lang="en-US" altLang="en-US" sz="2000" dirty="0" smtClean="0"/>
              <a:t>A simplified conventional graphical representation of an electrical circuit. </a:t>
            </a:r>
          </a:p>
          <a:p>
            <a:pPr algn="just" eaLnBrk="1" hangingPunct="1"/>
            <a:r>
              <a:rPr lang="en-US" altLang="en-US" sz="2000" dirty="0" smtClean="0"/>
              <a:t>A schematic diagram shows the components of the circuit as simplified standard symbols. It shows the connections between the devices, including power and signal connections. </a:t>
            </a:r>
          </a:p>
          <a:p>
            <a:pPr eaLnBrk="1" hangingPunct="1"/>
            <a:endParaRPr lang="ro-RO" altLang="en-US" sz="1600" dirty="0" smtClean="0"/>
          </a:p>
        </p:txBody>
      </p:sp>
      <p:sp>
        <p:nvSpPr>
          <p:cNvPr id="3686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BF0F557-CA5C-4B80-933E-0FCF6169D950}" type="slidenum">
              <a:rPr lang="en-US" altLang="en-US" sz="1000" smtClean="0">
                <a:latin typeface="Arial" charset="0"/>
              </a:rPr>
              <a:pPr/>
              <a:t>15</a:t>
            </a:fld>
            <a:endParaRPr lang="en-US" altLang="en-US" sz="1000" smtClean="0">
              <a:latin typeface="Arial" charset="0"/>
            </a:endParaRP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128962"/>
            <a:ext cx="6119813"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94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1042988" y="1484313"/>
            <a:ext cx="6985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endParaRPr lang="en-US" altLang="en-US" sz="1600" i="1" dirty="0"/>
          </a:p>
          <a:p>
            <a:r>
              <a:rPr lang="en-US" altLang="en-US" b="0" dirty="0">
                <a:latin typeface="Arial" charset="0"/>
                <a:cs typeface="Arial" charset="0"/>
              </a:rPr>
              <a:t>Symbols used:</a:t>
            </a:r>
          </a:p>
          <a:p>
            <a:pPr>
              <a:buFont typeface="Arial" charset="0"/>
              <a:buChar char="•"/>
            </a:pPr>
            <a:r>
              <a:rPr lang="en-US" altLang="en-US" b="0" i="1" dirty="0">
                <a:latin typeface="Arial" charset="0"/>
                <a:cs typeface="Arial" charset="0"/>
              </a:rPr>
              <a:t> Components symbols:</a:t>
            </a:r>
          </a:p>
          <a:p>
            <a:pPr lvl="1">
              <a:buFontTx/>
              <a:buChar char="-"/>
            </a:pPr>
            <a:r>
              <a:rPr lang="en-US" altLang="en-US" b="0" i="1" dirty="0">
                <a:latin typeface="Arial" charset="0"/>
                <a:cs typeface="Arial" charset="0"/>
              </a:rPr>
              <a:t> </a:t>
            </a:r>
            <a:r>
              <a:rPr lang="en-US" altLang="en-US" b="0" i="1" dirty="0" smtClean="0">
                <a:latin typeface="Arial" charset="0"/>
                <a:cs typeface="Arial" charset="0"/>
              </a:rPr>
              <a:t>Passive components (resistor, capacitor, </a:t>
            </a:r>
            <a:r>
              <a:rPr lang="en-US" altLang="en-US" b="0" i="1" dirty="0" err="1" smtClean="0">
                <a:latin typeface="Arial" charset="0"/>
                <a:cs typeface="Arial" charset="0"/>
              </a:rPr>
              <a:t>etc</a:t>
            </a:r>
            <a:r>
              <a:rPr lang="en-US" altLang="en-US" b="0" i="1" dirty="0" smtClean="0">
                <a:latin typeface="Arial" charset="0"/>
                <a:cs typeface="Arial" charset="0"/>
              </a:rPr>
              <a:t>) </a:t>
            </a:r>
            <a:endParaRPr lang="en-US" altLang="en-US" b="0" i="1" dirty="0">
              <a:latin typeface="Arial" charset="0"/>
              <a:cs typeface="Arial" charset="0"/>
            </a:endParaRPr>
          </a:p>
          <a:p>
            <a:pPr lvl="1">
              <a:buFontTx/>
              <a:buChar char="-"/>
            </a:pPr>
            <a:r>
              <a:rPr lang="en-US" altLang="en-US" b="0" i="1" dirty="0">
                <a:latin typeface="Arial" charset="0"/>
                <a:cs typeface="Arial" charset="0"/>
              </a:rPr>
              <a:t> A</a:t>
            </a:r>
            <a:r>
              <a:rPr lang="en-US" altLang="en-US" b="0" i="1" dirty="0" smtClean="0">
                <a:latin typeface="Arial" charset="0"/>
                <a:cs typeface="Arial" charset="0"/>
              </a:rPr>
              <a:t>ctive components (BJT, FET, </a:t>
            </a:r>
            <a:r>
              <a:rPr lang="en-US" altLang="en-US" b="0" i="1" dirty="0" err="1" smtClean="0">
                <a:latin typeface="Arial" charset="0"/>
                <a:cs typeface="Arial" charset="0"/>
              </a:rPr>
              <a:t>etc</a:t>
            </a:r>
            <a:r>
              <a:rPr lang="en-US" altLang="en-US" b="0" i="1" dirty="0" smtClean="0">
                <a:latin typeface="Arial" charset="0"/>
                <a:cs typeface="Arial" charset="0"/>
              </a:rPr>
              <a:t>)</a:t>
            </a:r>
            <a:endParaRPr lang="en-US" altLang="en-US" b="0" i="1" dirty="0">
              <a:latin typeface="Arial" charset="0"/>
              <a:cs typeface="Arial" charset="0"/>
            </a:endParaRPr>
          </a:p>
          <a:p>
            <a:pPr lvl="1">
              <a:buFontTx/>
              <a:buChar char="-"/>
            </a:pPr>
            <a:r>
              <a:rPr lang="en-US" altLang="en-US" b="0" i="1" dirty="0">
                <a:latin typeface="Arial" charset="0"/>
                <a:cs typeface="Arial" charset="0"/>
              </a:rPr>
              <a:t> I</a:t>
            </a:r>
            <a:r>
              <a:rPr lang="en-US" altLang="en-US" b="0" i="1" dirty="0" smtClean="0">
                <a:latin typeface="Arial" charset="0"/>
                <a:cs typeface="Arial" charset="0"/>
              </a:rPr>
              <a:t>ntegrated </a:t>
            </a:r>
            <a:r>
              <a:rPr lang="en-US" altLang="en-US" b="0" i="1" dirty="0">
                <a:latin typeface="Arial" charset="0"/>
                <a:cs typeface="Arial" charset="0"/>
              </a:rPr>
              <a:t>circuits, </a:t>
            </a:r>
            <a:r>
              <a:rPr lang="en-US" altLang="en-US" b="0" i="1" dirty="0" err="1">
                <a:latin typeface="Arial" charset="0"/>
                <a:cs typeface="Arial" charset="0"/>
              </a:rPr>
              <a:t>etc</a:t>
            </a:r>
            <a:endParaRPr lang="en-US" altLang="en-US" b="0" i="1" dirty="0">
              <a:latin typeface="Arial" charset="0"/>
              <a:cs typeface="Arial" charset="0"/>
            </a:endParaRPr>
          </a:p>
          <a:p>
            <a:pPr>
              <a:buFont typeface="Arial" charset="0"/>
              <a:buChar char="•"/>
            </a:pPr>
            <a:r>
              <a:rPr lang="en-US" altLang="en-US" b="0" i="1" dirty="0">
                <a:latin typeface="Arial" charset="0"/>
                <a:cs typeface="Arial" charset="0"/>
              </a:rPr>
              <a:t> Connectivity symbols: </a:t>
            </a:r>
          </a:p>
          <a:p>
            <a:pPr lvl="1">
              <a:buFontTx/>
              <a:buChar char="-"/>
            </a:pPr>
            <a:r>
              <a:rPr lang="en-US" altLang="en-US" b="0" i="1" dirty="0" smtClean="0">
                <a:latin typeface="Arial" charset="0"/>
                <a:cs typeface="Arial" charset="0"/>
              </a:rPr>
              <a:t> Wire</a:t>
            </a:r>
            <a:r>
              <a:rPr lang="en-US" altLang="en-US" b="0" i="1" dirty="0">
                <a:latin typeface="Arial" charset="0"/>
                <a:cs typeface="Arial" charset="0"/>
              </a:rPr>
              <a:t>,</a:t>
            </a:r>
          </a:p>
          <a:p>
            <a:pPr lvl="1">
              <a:buFontTx/>
              <a:buChar char="-"/>
            </a:pPr>
            <a:r>
              <a:rPr lang="en-US" altLang="en-US" b="0" i="1" dirty="0">
                <a:latin typeface="Arial" charset="0"/>
                <a:cs typeface="Arial" charset="0"/>
              </a:rPr>
              <a:t> Label, </a:t>
            </a:r>
          </a:p>
          <a:p>
            <a:pPr lvl="1">
              <a:buFontTx/>
              <a:buChar char="-"/>
            </a:pPr>
            <a:r>
              <a:rPr lang="en-US" altLang="en-US" b="0" i="1" dirty="0">
                <a:latin typeface="Arial" charset="0"/>
                <a:cs typeface="Arial" charset="0"/>
              </a:rPr>
              <a:t> Bus.</a:t>
            </a:r>
          </a:p>
          <a:p>
            <a:pPr>
              <a:buFont typeface="Arial" charset="0"/>
              <a:buChar char="•"/>
            </a:pPr>
            <a:r>
              <a:rPr lang="en-US" altLang="en-US" b="0" i="1" dirty="0">
                <a:latin typeface="Arial" charset="0"/>
                <a:cs typeface="Arial" charset="0"/>
              </a:rPr>
              <a:t> Graphic symbols: </a:t>
            </a:r>
          </a:p>
          <a:p>
            <a:pPr lvl="1">
              <a:buFontTx/>
              <a:buChar char="-"/>
            </a:pPr>
            <a:r>
              <a:rPr lang="en-US" altLang="en-US" b="0" i="1" dirty="0" smtClean="0">
                <a:latin typeface="Arial" charset="0"/>
                <a:cs typeface="Arial" charset="0"/>
              </a:rPr>
              <a:t> Text</a:t>
            </a:r>
            <a:r>
              <a:rPr lang="en-US" altLang="en-US" b="0" i="1" dirty="0">
                <a:latin typeface="Arial" charset="0"/>
                <a:cs typeface="Arial" charset="0"/>
              </a:rPr>
              <a:t>, </a:t>
            </a:r>
          </a:p>
          <a:p>
            <a:pPr lvl="1">
              <a:buFontTx/>
              <a:buChar char="-"/>
            </a:pPr>
            <a:r>
              <a:rPr lang="en-US" altLang="en-US" b="0" i="1" dirty="0" smtClean="0">
                <a:latin typeface="Arial" charset="0"/>
                <a:cs typeface="Arial" charset="0"/>
              </a:rPr>
              <a:t> Line</a:t>
            </a:r>
            <a:r>
              <a:rPr lang="en-US" altLang="en-US" b="0" i="1" dirty="0">
                <a:latin typeface="Arial" charset="0"/>
                <a:cs typeface="Arial" charset="0"/>
              </a:rPr>
              <a:t>, </a:t>
            </a:r>
          </a:p>
          <a:p>
            <a:pPr lvl="1">
              <a:buFontTx/>
              <a:buChar char="-"/>
            </a:pPr>
            <a:r>
              <a:rPr lang="en-US" altLang="en-US" b="0" i="1" smtClean="0">
                <a:latin typeface="Arial" charset="0"/>
                <a:cs typeface="Arial" charset="0"/>
              </a:rPr>
              <a:t> Polygons.</a:t>
            </a:r>
            <a:endParaRPr lang="en-US" altLang="en-US" b="0" i="1" dirty="0">
              <a:latin typeface="Arial" charset="0"/>
              <a:cs typeface="Arial" charset="0"/>
            </a:endParaRPr>
          </a:p>
        </p:txBody>
      </p:sp>
      <p:sp>
        <p:nvSpPr>
          <p:cNvPr id="4" name="Title 2"/>
          <p:cNvSpPr txBox="1">
            <a:spLocks/>
          </p:cNvSpPr>
          <p:nvPr/>
        </p:nvSpPr>
        <p:spPr bwMode="auto">
          <a:xfrm>
            <a:off x="457200" y="685800"/>
            <a:ext cx="8077200" cy="685800"/>
          </a:xfrm>
          <a:prstGeom prst="rect">
            <a:avLst/>
          </a:prstGeom>
          <a:noFill/>
          <a:ln w="9525">
            <a:noFill/>
            <a:miter lim="800000"/>
            <a:headEnd/>
            <a:tailEnd/>
          </a:ln>
        </p:spPr>
        <p:txBody>
          <a:bodyPr anchor="ctr"/>
          <a:lstStyle/>
          <a:p>
            <a:pPr algn="ctr" eaLnBrk="1" hangingPunct="1">
              <a:defRPr/>
            </a:pPr>
            <a:r>
              <a:rPr lang="en-US" sz="4400" b="0" kern="0">
                <a:solidFill>
                  <a:srgbClr val="284C6A"/>
                </a:solidFill>
                <a:latin typeface="+mj-lt"/>
                <a:ea typeface="+mj-ea"/>
                <a:cs typeface="+mj-cs"/>
              </a:rPr>
              <a:t>Schematic capture</a:t>
            </a:r>
            <a:endParaRPr lang="en-US" sz="4400" b="0" kern="0" dirty="0">
              <a:solidFill>
                <a:srgbClr val="284C6A"/>
              </a:solidFill>
              <a:latin typeface="+mj-lt"/>
              <a:ea typeface="+mj-ea"/>
              <a:cs typeface="+mj-cs"/>
            </a:endParaRPr>
          </a:p>
        </p:txBody>
      </p:sp>
    </p:spTree>
    <p:extLst>
      <p:ext uri="{BB962C8B-B14F-4D97-AF65-F5344CB8AC3E}">
        <p14:creationId xmlns:p14="http://schemas.microsoft.com/office/powerpoint/2010/main" val="211169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50825" y="111125"/>
            <a:ext cx="856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b="1"/>
              <a:t>Generating Reports</a:t>
            </a:r>
          </a:p>
        </p:txBody>
      </p:sp>
      <p:sp>
        <p:nvSpPr>
          <p:cNvPr id="33795" name="TextBox 6"/>
          <p:cNvSpPr txBox="1">
            <a:spLocks noChangeArrowheads="1"/>
          </p:cNvSpPr>
          <p:nvPr/>
        </p:nvSpPr>
        <p:spPr bwMode="auto">
          <a:xfrm>
            <a:off x="684213" y="1052513"/>
            <a:ext cx="7704137"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buFont typeface="Arial" charset="0"/>
              <a:buChar char="•"/>
            </a:pPr>
            <a:r>
              <a:rPr lang="en-US" altLang="en-US" dirty="0"/>
              <a:t> Use the Reports dialog box to produce any of six different types of reports on the current schematic. You can save these reports as text files on your hard disk or output them to a printer. </a:t>
            </a:r>
          </a:p>
          <a:p>
            <a:pPr algn="just" eaLnBrk="1" hangingPunct="1">
              <a:buFont typeface="Arial" charset="0"/>
              <a:buChar char="•"/>
            </a:pPr>
            <a:r>
              <a:rPr lang="en-US" altLang="en-US" dirty="0"/>
              <a:t> On the </a:t>
            </a:r>
            <a:r>
              <a:rPr lang="en-US" altLang="en-US" b="1" dirty="0"/>
              <a:t>File</a:t>
            </a:r>
            <a:r>
              <a:rPr lang="en-US" altLang="en-US" dirty="0"/>
              <a:t> menu, click </a:t>
            </a:r>
            <a:r>
              <a:rPr lang="en-US" altLang="en-US" b="1" dirty="0"/>
              <a:t>Report</a:t>
            </a:r>
            <a:r>
              <a:rPr lang="en-US" altLang="en-US" dirty="0"/>
              <a:t>.</a:t>
            </a:r>
          </a:p>
          <a:p>
            <a:pPr algn="just" eaLnBrk="1" hangingPunct="1">
              <a:buFont typeface="Arial" charset="0"/>
              <a:buChar char="•"/>
            </a:pPr>
            <a:r>
              <a:rPr lang="en-US" altLang="en-US" dirty="0"/>
              <a:t> In the Reports dialog box, select each report you want to generate. PADS Logic directs all reports, except the </a:t>
            </a:r>
            <a:r>
              <a:rPr lang="en-US" altLang="en-US" dirty="0" err="1"/>
              <a:t>netlist</a:t>
            </a:r>
            <a:r>
              <a:rPr lang="en-US" altLang="en-US" dirty="0"/>
              <a:t> report, </a:t>
            </a:r>
            <a:r>
              <a:rPr lang="en-US" altLang="en-US" dirty="0" err="1"/>
              <a:t>padsnet.asc</a:t>
            </a:r>
            <a:r>
              <a:rPr lang="en-US" altLang="en-US" dirty="0"/>
              <a:t>, into a single text file, </a:t>
            </a:r>
            <a:r>
              <a:rPr lang="en-US" altLang="en-US" dirty="0" err="1"/>
              <a:t>report.rep</a:t>
            </a:r>
            <a:r>
              <a:rPr lang="en-US" altLang="en-US" dirty="0"/>
              <a:t>. </a:t>
            </a:r>
          </a:p>
          <a:p>
            <a:pPr lvl="1" eaLnBrk="1" hangingPunct="1">
              <a:buFont typeface="Arial" charset="0"/>
              <a:buChar char="•"/>
            </a:pPr>
            <a:r>
              <a:rPr lang="en-US" altLang="en-US" dirty="0"/>
              <a:t> Unused Report</a:t>
            </a:r>
          </a:p>
          <a:p>
            <a:pPr lvl="1" eaLnBrk="1" hangingPunct="1">
              <a:buFont typeface="Arial" charset="0"/>
              <a:buChar char="•"/>
            </a:pPr>
            <a:r>
              <a:rPr lang="en-US" altLang="en-US" dirty="0"/>
              <a:t> Part Statistics Report</a:t>
            </a:r>
          </a:p>
          <a:p>
            <a:pPr lvl="1" eaLnBrk="1" hangingPunct="1">
              <a:buFont typeface="Arial" charset="0"/>
              <a:buChar char="•"/>
            </a:pPr>
            <a:r>
              <a:rPr lang="en-US" altLang="en-US" dirty="0"/>
              <a:t> Net Statistics Report</a:t>
            </a:r>
          </a:p>
          <a:p>
            <a:pPr lvl="1" eaLnBrk="1" hangingPunct="1">
              <a:buFont typeface="Arial" charset="0"/>
              <a:buChar char="•"/>
            </a:pPr>
            <a:r>
              <a:rPr lang="en-US" altLang="en-US" dirty="0"/>
              <a:t> Limits Report </a:t>
            </a:r>
          </a:p>
          <a:p>
            <a:pPr lvl="1" eaLnBrk="1" hangingPunct="1">
              <a:buFont typeface="Arial" charset="0"/>
              <a:buChar char="•"/>
            </a:pPr>
            <a:r>
              <a:rPr lang="en-US" altLang="en-US" dirty="0"/>
              <a:t> Connectivity Report</a:t>
            </a:r>
          </a:p>
          <a:p>
            <a:pPr lvl="1" eaLnBrk="1" hangingPunct="1">
              <a:buFont typeface="Arial" charset="0"/>
              <a:buChar char="•"/>
            </a:pPr>
            <a:r>
              <a:rPr lang="en-US" altLang="en-US" dirty="0"/>
              <a:t> Bill of Materials Report</a:t>
            </a:r>
          </a:p>
          <a:p>
            <a:pPr eaLnBrk="1" hangingPunct="1"/>
            <a:r>
              <a:rPr lang="en-US" altLang="en-US" dirty="0"/>
              <a:t/>
            </a:r>
            <a:br>
              <a:rPr lang="en-US" altLang="en-US" dirty="0"/>
            </a:br>
            <a:endParaRPr lang="en-US" altLang="en-US" dirty="0"/>
          </a:p>
          <a:p>
            <a:pPr algn="just" eaLnBrk="1" hangingPunct="1"/>
            <a:r>
              <a:rPr lang="en-US" altLang="en-US" dirty="0"/>
              <a:t>To specify or modify the report characteristics of the Bill of Materials report, click </a:t>
            </a:r>
            <a:r>
              <a:rPr lang="en-US" altLang="en-US" b="1" dirty="0"/>
              <a:t>Setup</a:t>
            </a:r>
            <a:r>
              <a:rPr lang="en-US" altLang="en-US" dirty="0"/>
              <a:t>.</a:t>
            </a:r>
          </a:p>
          <a:p>
            <a:pPr eaLnBrk="1" hangingPunct="1"/>
            <a:endParaRPr lang="ro-RO" altLang="en-US" dirty="0"/>
          </a:p>
        </p:txBody>
      </p:sp>
      <p:pic>
        <p:nvPicPr>
          <p:cNvPr id="33796" name="Picture 7" descr="p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2852738"/>
            <a:ext cx="28384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090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179388" y="476250"/>
            <a:ext cx="8713787"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rabicPeriod"/>
            </a:pPr>
            <a:r>
              <a:rPr lang="en-US" altLang="en-US" b="1" dirty="0"/>
              <a:t>Bill Of Materials = BOM</a:t>
            </a:r>
            <a:r>
              <a:rPr lang="en-US" altLang="en-US" dirty="0"/>
              <a:t> </a:t>
            </a:r>
          </a:p>
          <a:p>
            <a:pPr algn="just" eaLnBrk="1" hangingPunct="1"/>
            <a:r>
              <a:rPr lang="en-US" altLang="en-US" dirty="0"/>
              <a:t>     The Bill of Materials report produces a user-configurable </a:t>
            </a:r>
            <a:r>
              <a:rPr lang="en-US" altLang="en-US" b="1" dirty="0">
                <a:solidFill>
                  <a:srgbClr val="FF0000"/>
                </a:solidFill>
              </a:rPr>
              <a:t>list of the parts</a:t>
            </a:r>
            <a:r>
              <a:rPr lang="en-US" altLang="en-US" dirty="0"/>
              <a:t> contained in the current schematic. You can direct any part attribute in the schematic to a Bill of Materials report.</a:t>
            </a:r>
          </a:p>
          <a:p>
            <a:pPr eaLnBrk="1" hangingPunct="1"/>
            <a:r>
              <a:rPr lang="en-US" altLang="en-US" dirty="0"/>
              <a:t>     </a:t>
            </a:r>
          </a:p>
          <a:p>
            <a:pPr eaLnBrk="1" hangingPunct="1"/>
            <a:r>
              <a:rPr lang="en-US" altLang="en-US" dirty="0"/>
              <a:t>	Usual extracted information:</a:t>
            </a:r>
          </a:p>
          <a:p>
            <a:pPr lvl="1" eaLnBrk="1" hangingPunct="1"/>
            <a:r>
              <a:rPr lang="en-US" altLang="en-US" dirty="0"/>
              <a:t>	- Part Name</a:t>
            </a:r>
          </a:p>
          <a:p>
            <a:pPr lvl="1" eaLnBrk="1" hangingPunct="1"/>
            <a:r>
              <a:rPr lang="en-US" altLang="en-US" dirty="0"/>
              <a:t>	- Quantity of the same part type</a:t>
            </a:r>
          </a:p>
          <a:p>
            <a:pPr lvl="1" eaLnBrk="1" hangingPunct="1"/>
            <a:r>
              <a:rPr lang="en-US" altLang="en-US" dirty="0"/>
              <a:t>	- Parts references</a:t>
            </a:r>
          </a:p>
          <a:p>
            <a:pPr lvl="1" eaLnBrk="1" hangingPunct="1"/>
            <a:r>
              <a:rPr lang="en-US" altLang="en-US" dirty="0"/>
              <a:t>	- Manufactures, Cost, </a:t>
            </a:r>
            <a:r>
              <a:rPr lang="en-US" altLang="en-US" dirty="0" err="1"/>
              <a:t>etc</a:t>
            </a:r>
            <a:endParaRPr lang="en-US" altLang="en-US" dirty="0"/>
          </a:p>
          <a:p>
            <a:pPr lvl="1" eaLnBrk="1" hangingPunct="1"/>
            <a:r>
              <a:rPr lang="en-US" altLang="en-US" dirty="0"/>
              <a:t>	- Short description</a:t>
            </a:r>
          </a:p>
          <a:p>
            <a:pPr lvl="1" eaLnBrk="1" hangingPunct="1"/>
            <a:r>
              <a:rPr lang="en-US" altLang="en-US" dirty="0"/>
              <a:t>There is a limit of 12 attributes in the Bill of Materials report</a:t>
            </a:r>
          </a:p>
          <a:p>
            <a:pPr lvl="1" eaLnBrk="1" hangingPunct="1"/>
            <a:endParaRPr lang="en-US" altLang="en-US" dirty="0"/>
          </a:p>
        </p:txBody>
      </p:sp>
      <p:pic>
        <p:nvPicPr>
          <p:cNvPr id="348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933825"/>
            <a:ext cx="8535987"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2"/>
          <p:cNvSpPr txBox="1">
            <a:spLocks noChangeArrowheads="1"/>
          </p:cNvSpPr>
          <p:nvPr/>
        </p:nvSpPr>
        <p:spPr bwMode="auto">
          <a:xfrm>
            <a:off x="250825" y="111125"/>
            <a:ext cx="856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b="1" u="sng"/>
              <a:t>Output </a:t>
            </a:r>
            <a:r>
              <a:rPr lang="ro-RO" altLang="en-US" sz="2400" b="1" u="sng"/>
              <a:t>Report</a:t>
            </a:r>
            <a:r>
              <a:rPr lang="en-US" altLang="en-US" sz="2400" b="1" u="sng"/>
              <a:t> files</a:t>
            </a:r>
          </a:p>
        </p:txBody>
      </p:sp>
    </p:spTree>
    <p:extLst>
      <p:ext uri="{BB962C8B-B14F-4D97-AF65-F5344CB8AC3E}">
        <p14:creationId xmlns:p14="http://schemas.microsoft.com/office/powerpoint/2010/main" val="1130006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50825" y="111125"/>
            <a:ext cx="856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b="1" u="sng"/>
              <a:t>Output </a:t>
            </a:r>
            <a:r>
              <a:rPr lang="ro-RO" altLang="en-US" sz="2400" b="1" u="sng"/>
              <a:t>Report</a:t>
            </a:r>
            <a:r>
              <a:rPr lang="en-US" altLang="en-US" sz="2400" b="1" u="sng"/>
              <a:t> files</a:t>
            </a:r>
          </a:p>
        </p:txBody>
      </p:sp>
      <p:sp>
        <p:nvSpPr>
          <p:cNvPr id="35843" name="Text Box 6"/>
          <p:cNvSpPr txBox="1">
            <a:spLocks noChangeArrowheads="1"/>
          </p:cNvSpPr>
          <p:nvPr/>
        </p:nvSpPr>
        <p:spPr bwMode="auto">
          <a:xfrm>
            <a:off x="539750" y="836613"/>
            <a:ext cx="79200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 </a:t>
            </a:r>
            <a:r>
              <a:rPr lang="en-US" altLang="en-US" b="1"/>
              <a:t>Part Statistics Report</a:t>
            </a:r>
          </a:p>
          <a:p>
            <a:pPr eaLnBrk="1" hangingPunct="1"/>
            <a:r>
              <a:rPr lang="en-US" altLang="en-US"/>
              <a:t>The Part Statistics report lists information about all parts in the schematic. The report includes the reference designator name and part type for each part in the schematic, and for each pin on the part, the pin type, sheet location, and signal name. Use this report to locate possible errors in the schematic. </a:t>
            </a:r>
          </a:p>
        </p:txBody>
      </p:sp>
      <p:pic>
        <p:nvPicPr>
          <p:cNvPr id="3584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24175"/>
            <a:ext cx="6264275"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5664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N</a:t>
            </a:r>
            <a:r>
              <a:rPr lang="ro-RO" dirty="0" smtClean="0">
                <a:solidFill>
                  <a:srgbClr val="0070C0"/>
                </a:solidFill>
              </a:rPr>
              <a:t>ecessary </a:t>
            </a:r>
            <a:r>
              <a:rPr lang="ro-RO" dirty="0">
                <a:solidFill>
                  <a:srgbClr val="0070C0"/>
                </a:solidFill>
              </a:rPr>
              <a:t>knowledge</a:t>
            </a:r>
          </a:p>
        </p:txBody>
      </p:sp>
      <p:sp>
        <p:nvSpPr>
          <p:cNvPr id="3" name="Content Placeholder 2"/>
          <p:cNvSpPr>
            <a:spLocks noGrp="1"/>
          </p:cNvSpPr>
          <p:nvPr>
            <p:ph idx="1"/>
          </p:nvPr>
        </p:nvSpPr>
        <p:spPr>
          <a:xfrm>
            <a:off x="457200" y="1371600"/>
            <a:ext cx="8458200" cy="5486400"/>
          </a:xfrm>
        </p:spPr>
        <p:txBody>
          <a:bodyPr>
            <a:normAutofit fontScale="92500" lnSpcReduction="20000"/>
          </a:bodyPr>
          <a:lstStyle/>
          <a:p>
            <a:pPr marL="0" indent="0">
              <a:buNone/>
            </a:pPr>
            <a:r>
              <a:rPr lang="en-US" dirty="0" smtClean="0"/>
              <a:t>Knowledge </a:t>
            </a:r>
            <a:r>
              <a:rPr lang="en-US" dirty="0"/>
              <a:t>required to complete the EDA </a:t>
            </a:r>
            <a:r>
              <a:rPr lang="en-US" dirty="0" smtClean="0"/>
              <a:t>course:</a:t>
            </a:r>
          </a:p>
          <a:p>
            <a:pPr marL="0" indent="0">
              <a:buNone/>
            </a:pPr>
            <a:r>
              <a:rPr lang="en-US" dirty="0" smtClean="0"/>
              <a:t>A. Romanian section</a:t>
            </a:r>
          </a:p>
          <a:p>
            <a:pPr marL="514350" indent="-514350">
              <a:buAutoNum type="arabicPeriod"/>
            </a:pPr>
            <a:r>
              <a:rPr lang="en-US" dirty="0" smtClean="0"/>
              <a:t>DEO – </a:t>
            </a:r>
            <a:r>
              <a:rPr lang="en-US" dirty="0" err="1" smtClean="0"/>
              <a:t>Dispozitive</a:t>
            </a:r>
            <a:r>
              <a:rPr lang="en-US" dirty="0" smtClean="0"/>
              <a:t> </a:t>
            </a:r>
            <a:r>
              <a:rPr lang="en-US" dirty="0" err="1" smtClean="0"/>
              <a:t>Electronice</a:t>
            </a:r>
            <a:r>
              <a:rPr lang="en-US" dirty="0" smtClean="0"/>
              <a:t> </a:t>
            </a:r>
            <a:r>
              <a:rPr lang="en-US" dirty="0" err="1" smtClean="0"/>
              <a:t>si</a:t>
            </a:r>
            <a:r>
              <a:rPr lang="en-US" dirty="0" smtClean="0"/>
              <a:t> </a:t>
            </a:r>
            <a:r>
              <a:rPr lang="en-US" dirty="0" err="1" smtClean="0"/>
              <a:t>Optice</a:t>
            </a:r>
            <a:endParaRPr lang="en-US" dirty="0" smtClean="0"/>
          </a:p>
          <a:p>
            <a:pPr marL="514350" indent="-514350">
              <a:buAutoNum type="arabicPeriod"/>
            </a:pPr>
            <a:r>
              <a:rPr lang="en-US" dirty="0" smtClean="0"/>
              <a:t>MCTE – </a:t>
            </a:r>
            <a:r>
              <a:rPr lang="en-US" dirty="0" err="1" smtClean="0"/>
              <a:t>Materiale</a:t>
            </a:r>
            <a:r>
              <a:rPr lang="en-US" dirty="0" smtClean="0"/>
              <a:t>, </a:t>
            </a:r>
            <a:r>
              <a:rPr lang="en-US" dirty="0" err="1"/>
              <a:t>C</a:t>
            </a:r>
            <a:r>
              <a:rPr lang="en-US" dirty="0" err="1" smtClean="0"/>
              <a:t>omponente</a:t>
            </a:r>
            <a:r>
              <a:rPr lang="en-US" dirty="0" smtClean="0"/>
              <a:t> </a:t>
            </a:r>
            <a:r>
              <a:rPr lang="en-US" dirty="0" err="1" smtClean="0"/>
              <a:t>si</a:t>
            </a:r>
            <a:r>
              <a:rPr lang="en-US" dirty="0" smtClean="0"/>
              <a:t> </a:t>
            </a:r>
            <a:r>
              <a:rPr lang="en-US" dirty="0" err="1" smtClean="0"/>
              <a:t>Tehologie</a:t>
            </a:r>
            <a:r>
              <a:rPr lang="en-US" dirty="0" smtClean="0"/>
              <a:t> Electronica</a:t>
            </a:r>
          </a:p>
          <a:p>
            <a:pPr marL="514350" indent="-514350">
              <a:buAutoNum type="arabicPeriod"/>
            </a:pPr>
            <a:r>
              <a:rPr lang="en-US" dirty="0" smtClean="0"/>
              <a:t>CEF – </a:t>
            </a:r>
            <a:r>
              <a:rPr lang="en-US" dirty="0" err="1" smtClean="0"/>
              <a:t>Circuite</a:t>
            </a:r>
            <a:r>
              <a:rPr lang="en-US" dirty="0" smtClean="0"/>
              <a:t> </a:t>
            </a:r>
            <a:r>
              <a:rPr lang="en-US" dirty="0" err="1" smtClean="0"/>
              <a:t>Electronice</a:t>
            </a:r>
            <a:r>
              <a:rPr lang="en-US" dirty="0" smtClean="0"/>
              <a:t> </a:t>
            </a:r>
            <a:r>
              <a:rPr lang="en-US" dirty="0" err="1" smtClean="0"/>
              <a:t>Fundamentale</a:t>
            </a:r>
            <a:endParaRPr lang="en-US" dirty="0"/>
          </a:p>
          <a:p>
            <a:pPr marL="0" indent="0">
              <a:buNone/>
            </a:pPr>
            <a:r>
              <a:rPr lang="en-US" dirty="0" smtClean="0"/>
              <a:t>B. </a:t>
            </a:r>
            <a:r>
              <a:rPr lang="en-US" dirty="0" err="1" smtClean="0"/>
              <a:t>Politehnica</a:t>
            </a:r>
            <a:r>
              <a:rPr lang="en-US" dirty="0" smtClean="0"/>
              <a:t> International section</a:t>
            </a:r>
          </a:p>
          <a:p>
            <a:pPr marL="0" indent="0">
              <a:buNone/>
            </a:pPr>
            <a:r>
              <a:rPr lang="en-US" dirty="0" smtClean="0"/>
              <a:t>1. ED – Electronic Devices</a:t>
            </a:r>
          </a:p>
          <a:p>
            <a:pPr marL="0" indent="0">
              <a:buNone/>
            </a:pPr>
            <a:r>
              <a:rPr lang="en-US" dirty="0" smtClean="0"/>
              <a:t>2. EC – Electronic Circuits</a:t>
            </a:r>
          </a:p>
          <a:p>
            <a:pPr marL="0" indent="0">
              <a:buNone/>
            </a:pPr>
            <a:r>
              <a:rPr lang="en-US" dirty="0" smtClean="0"/>
              <a:t>3. MCET – Materials, Components and Electronic Technology</a:t>
            </a:r>
          </a:p>
          <a:p>
            <a:pPr marL="0" indent="0">
              <a:buNone/>
            </a:pPr>
            <a:r>
              <a:rPr lang="en-US" dirty="0" smtClean="0"/>
              <a:t> </a:t>
            </a:r>
            <a:endParaRPr lang="ro-RO" dirty="0"/>
          </a:p>
        </p:txBody>
      </p:sp>
    </p:spTree>
    <p:extLst>
      <p:ext uri="{BB962C8B-B14F-4D97-AF65-F5344CB8AC3E}">
        <p14:creationId xmlns:p14="http://schemas.microsoft.com/office/powerpoint/2010/main" val="4285592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5"/>
          <p:cNvSpPr txBox="1">
            <a:spLocks noChangeArrowheads="1"/>
          </p:cNvSpPr>
          <p:nvPr/>
        </p:nvSpPr>
        <p:spPr bwMode="auto">
          <a:xfrm>
            <a:off x="250825" y="620713"/>
            <a:ext cx="871378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ro-RO" altLang="en-US" b="1" dirty="0"/>
              <a:t>3.</a:t>
            </a:r>
            <a:r>
              <a:rPr lang="ro-RO" altLang="en-US" dirty="0"/>
              <a:t> </a:t>
            </a:r>
            <a:r>
              <a:rPr lang="ro-RO" altLang="en-US" b="1" dirty="0"/>
              <a:t>Net Statistics</a:t>
            </a:r>
            <a:r>
              <a:rPr lang="ro-RO" altLang="en-US" dirty="0"/>
              <a:t> - </a:t>
            </a:r>
            <a:r>
              <a:rPr lang="en-US" altLang="en-US" dirty="0"/>
              <a:t>report lists information for each net in the schematic. The report includes the reference designator name and pin number for all parts in the net. PADS Logic flags possible errors (for example, nets with no inputs or no outputs, nets with multiple outputs, etc.) for further examination. Use this report to locate possible errors in the schematic. </a:t>
            </a:r>
          </a:p>
          <a:p>
            <a:pPr eaLnBrk="1" hangingPunct="1"/>
            <a:r>
              <a:rPr lang="en-US" altLang="en-US" b="1" dirty="0"/>
              <a:t>Error messages </a:t>
            </a:r>
            <a:r>
              <a:rPr lang="en-US" altLang="en-US" dirty="0"/>
              <a:t>that can occur: </a:t>
            </a:r>
          </a:p>
          <a:p>
            <a:pPr algn="just" eaLnBrk="1" hangingPunct="1">
              <a:buFont typeface="Arial" charset="0"/>
              <a:buChar char="•"/>
            </a:pPr>
            <a:r>
              <a:rPr lang="en-US" altLang="en-US" dirty="0"/>
              <a:t> </a:t>
            </a:r>
            <a:r>
              <a:rPr lang="en-US" altLang="en-US" i="1" dirty="0"/>
              <a:t>Net has only one pin</a:t>
            </a:r>
            <a:r>
              <a:rPr lang="en-US" altLang="en-US" dirty="0"/>
              <a:t>: a net going to an off-page flag not connected elsewhere.</a:t>
            </a:r>
          </a:p>
          <a:p>
            <a:pPr algn="just" eaLnBrk="1" hangingPunct="1">
              <a:buFont typeface="Arial" charset="0"/>
              <a:buChar char="•"/>
            </a:pPr>
            <a:r>
              <a:rPr lang="en-US" altLang="en-US" dirty="0"/>
              <a:t> </a:t>
            </a:r>
            <a:r>
              <a:rPr lang="en-US" altLang="en-US" i="1" dirty="0"/>
              <a:t>Net has no defined source</a:t>
            </a:r>
            <a:r>
              <a:rPr lang="en-US" altLang="en-US" dirty="0"/>
              <a:t>: there is no pin in the net that has a pin type of Source.</a:t>
            </a:r>
          </a:p>
          <a:p>
            <a:pPr algn="just" eaLnBrk="1" hangingPunct="1">
              <a:buFont typeface="Arial" charset="0"/>
              <a:buChar char="•"/>
            </a:pPr>
            <a:r>
              <a:rPr lang="en-US" altLang="en-US" dirty="0"/>
              <a:t> </a:t>
            </a:r>
            <a:r>
              <a:rPr lang="en-US" altLang="en-US" i="1" dirty="0"/>
              <a:t>Net has no defined loads</a:t>
            </a:r>
            <a:r>
              <a:rPr lang="en-US" altLang="en-US" dirty="0"/>
              <a:t>: there is no pin in the net that has a pin type of Load.</a:t>
            </a:r>
          </a:p>
          <a:p>
            <a:pPr algn="just" eaLnBrk="1" hangingPunct="1">
              <a:buFont typeface="Arial" charset="0"/>
              <a:buChar char="•"/>
            </a:pPr>
            <a:r>
              <a:rPr lang="en-US" altLang="en-US" dirty="0"/>
              <a:t> </a:t>
            </a:r>
            <a:r>
              <a:rPr lang="en-US" altLang="en-US" i="1" dirty="0"/>
              <a:t>Net has multiple sources - be sure they are </a:t>
            </a:r>
            <a:r>
              <a:rPr lang="en-US" altLang="en-US" i="1" dirty="0" err="1"/>
              <a:t>tieable</a:t>
            </a:r>
            <a:r>
              <a:rPr lang="en-US" altLang="en-US" dirty="0"/>
              <a:t>: the net has more than 1 pin with the pin type Source.</a:t>
            </a:r>
          </a:p>
        </p:txBody>
      </p:sp>
      <p:pic>
        <p:nvPicPr>
          <p:cNvPr id="3686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6338"/>
            <a:ext cx="6481762"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2"/>
          <p:cNvSpPr txBox="1">
            <a:spLocks noChangeArrowheads="1"/>
          </p:cNvSpPr>
          <p:nvPr/>
        </p:nvSpPr>
        <p:spPr bwMode="auto">
          <a:xfrm>
            <a:off x="250825" y="111125"/>
            <a:ext cx="856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b="1" u="sng"/>
              <a:t>Output </a:t>
            </a:r>
            <a:r>
              <a:rPr lang="ro-RO" altLang="en-US" sz="2400" b="1" u="sng"/>
              <a:t>Report</a:t>
            </a:r>
            <a:r>
              <a:rPr lang="en-US" altLang="en-US" sz="2400" b="1" u="sng"/>
              <a:t> files</a:t>
            </a:r>
          </a:p>
        </p:txBody>
      </p:sp>
    </p:spTree>
    <p:extLst>
      <p:ext uri="{BB962C8B-B14F-4D97-AF65-F5344CB8AC3E}">
        <p14:creationId xmlns:p14="http://schemas.microsoft.com/office/powerpoint/2010/main" val="1585002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5"/>
          <p:cNvSpPr txBox="1">
            <a:spLocks noChangeArrowheads="1"/>
          </p:cNvSpPr>
          <p:nvPr/>
        </p:nvSpPr>
        <p:spPr bwMode="auto">
          <a:xfrm>
            <a:off x="107950" y="692150"/>
            <a:ext cx="8713788" cy="2308324"/>
          </a:xfrm>
          <a:prstGeom prst="rect">
            <a:avLst/>
          </a:prstGeom>
          <a:noFill/>
          <a:ln w="9525">
            <a:noFill/>
            <a:miter lim="800000"/>
            <a:headEnd/>
            <a:tailEnd/>
          </a:ln>
        </p:spPr>
        <p:txBody>
          <a:bodyPr>
            <a:spAutoFit/>
          </a:bodyPr>
          <a:lstStyle/>
          <a:p>
            <a:pPr marL="342900" indent="-342900">
              <a:defRPr/>
            </a:pPr>
            <a:r>
              <a:rPr lang="en-US" b="1" dirty="0"/>
              <a:t>4. Connectivity Report</a:t>
            </a:r>
          </a:p>
          <a:p>
            <a:pPr algn="just">
              <a:defRPr/>
            </a:pPr>
            <a:r>
              <a:rPr lang="en-US" dirty="0"/>
              <a:t>The Connectivity report lists the X,Y coordinate location and sheet number of all off-page, ground, and power symbols in the schematic. </a:t>
            </a:r>
          </a:p>
          <a:p>
            <a:pPr algn="just">
              <a:defRPr/>
            </a:pPr>
            <a:r>
              <a:rPr lang="en-US" b="1" dirty="0"/>
              <a:t>Tip</a:t>
            </a:r>
            <a:r>
              <a:rPr lang="en-US" dirty="0"/>
              <a:t>: Use the report to quickly locate an off-page symbol using the S (Search) command. </a:t>
            </a:r>
          </a:p>
          <a:p>
            <a:pPr algn="just">
              <a:defRPr/>
            </a:pPr>
            <a:r>
              <a:rPr lang="en-US" dirty="0"/>
              <a:t>An error message appears when a net contains only one off-page reference. Subnets tied together without a visible net name are identified by flagging them as missing an off-page symbol. </a:t>
            </a:r>
          </a:p>
          <a:p>
            <a:pPr marL="342900" indent="-342900">
              <a:defRPr/>
            </a:pPr>
            <a:endParaRPr lang="en-US" dirty="0"/>
          </a:p>
        </p:txBody>
      </p:sp>
      <p:pic>
        <p:nvPicPr>
          <p:cNvPr id="3789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500438"/>
            <a:ext cx="4271963"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500438"/>
            <a:ext cx="2665413"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2"/>
          <p:cNvSpPr txBox="1">
            <a:spLocks noChangeArrowheads="1"/>
          </p:cNvSpPr>
          <p:nvPr/>
        </p:nvSpPr>
        <p:spPr bwMode="auto">
          <a:xfrm>
            <a:off x="250825" y="111125"/>
            <a:ext cx="856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b="1" u="sng"/>
              <a:t>Output </a:t>
            </a:r>
            <a:r>
              <a:rPr lang="ro-RO" altLang="en-US" sz="2400" b="1" u="sng"/>
              <a:t>Report</a:t>
            </a:r>
            <a:r>
              <a:rPr lang="en-US" altLang="en-US" sz="2400" b="1" u="sng"/>
              <a:t> files</a:t>
            </a:r>
          </a:p>
        </p:txBody>
      </p:sp>
    </p:spTree>
    <p:extLst>
      <p:ext uri="{BB962C8B-B14F-4D97-AF65-F5344CB8AC3E}">
        <p14:creationId xmlns:p14="http://schemas.microsoft.com/office/powerpoint/2010/main" val="3457496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50825" y="111125"/>
            <a:ext cx="856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b="1" u="sng"/>
              <a:t>Output </a:t>
            </a:r>
            <a:r>
              <a:rPr lang="ro-RO" altLang="en-US" sz="2400" b="1" u="sng"/>
              <a:t>Report</a:t>
            </a:r>
            <a:r>
              <a:rPr lang="en-US" altLang="en-US" sz="2400" b="1" u="sng"/>
              <a:t> files</a:t>
            </a:r>
          </a:p>
        </p:txBody>
      </p:sp>
      <p:sp>
        <p:nvSpPr>
          <p:cNvPr id="38915" name="Text Box 8"/>
          <p:cNvSpPr txBox="1">
            <a:spLocks noChangeArrowheads="1"/>
          </p:cNvSpPr>
          <p:nvPr/>
        </p:nvSpPr>
        <p:spPr bwMode="auto">
          <a:xfrm>
            <a:off x="179388" y="908050"/>
            <a:ext cx="871378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o-RO" altLang="en-US" b="1" dirty="0"/>
              <a:t>5. </a:t>
            </a:r>
            <a:r>
              <a:rPr lang="en-US" altLang="en-US" b="1" dirty="0"/>
              <a:t>Unused Report </a:t>
            </a:r>
          </a:p>
          <a:p>
            <a:pPr algn="just" eaLnBrk="1" hangingPunct="1"/>
            <a:r>
              <a:rPr lang="en-US" altLang="en-US" dirty="0"/>
              <a:t>The Unused report lists all unused gates and pins in the schematic. Use this report for trouble shooting and to maximize part usage. The Unused report first lists unused parts and gates, followed by a list of unused pins on each part. </a:t>
            </a: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349500"/>
            <a:ext cx="547687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023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8"/>
          <p:cNvSpPr txBox="1">
            <a:spLocks noChangeArrowheads="1"/>
          </p:cNvSpPr>
          <p:nvPr/>
        </p:nvSpPr>
        <p:spPr bwMode="auto">
          <a:xfrm>
            <a:off x="250825" y="549275"/>
            <a:ext cx="86423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dirty="0"/>
              <a:t>6</a:t>
            </a:r>
            <a:r>
              <a:rPr lang="ro-RO" altLang="en-US" b="1" dirty="0"/>
              <a:t>. </a:t>
            </a:r>
            <a:r>
              <a:rPr lang="en-US" altLang="en-US" b="1" dirty="0"/>
              <a:t>Limits Report </a:t>
            </a:r>
          </a:p>
          <a:p>
            <a:pPr algn="just" eaLnBrk="1" hangingPunct="1"/>
            <a:r>
              <a:rPr lang="en-US" altLang="en-US" dirty="0"/>
              <a:t>The Limits report indicates the maximum number of each PADS Logic data item (parts, nets, text) your system will allow, as well as the current count of each of these items in the schematic. This limit varies depending on the amount of virtual memory that is available. </a:t>
            </a:r>
          </a:p>
          <a:p>
            <a:pPr eaLnBrk="1" hangingPunct="1"/>
            <a:r>
              <a:rPr lang="en-US" altLang="en-US" b="1" dirty="0"/>
              <a:t>The report has two parts</a:t>
            </a:r>
            <a:r>
              <a:rPr lang="en-US" altLang="en-US" dirty="0"/>
              <a:t>.</a:t>
            </a:r>
          </a:p>
        </p:txBody>
      </p:sp>
      <p:sp>
        <p:nvSpPr>
          <p:cNvPr id="39939" name="Text Box 2"/>
          <p:cNvSpPr txBox="1">
            <a:spLocks noChangeArrowheads="1"/>
          </p:cNvSpPr>
          <p:nvPr/>
        </p:nvSpPr>
        <p:spPr bwMode="auto">
          <a:xfrm>
            <a:off x="250825" y="111125"/>
            <a:ext cx="856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b="1" u="sng"/>
              <a:t>Output </a:t>
            </a:r>
            <a:r>
              <a:rPr lang="ro-RO" altLang="en-US" sz="2400" b="1" u="sng"/>
              <a:t>Report</a:t>
            </a:r>
            <a:r>
              <a:rPr lang="en-US" altLang="en-US" sz="2400" b="1" u="sng"/>
              <a:t> files</a:t>
            </a: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350" y="2563813"/>
            <a:ext cx="4819650" cy="42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4"/>
          <p:cNvSpPr txBox="1">
            <a:spLocks noChangeArrowheads="1"/>
          </p:cNvSpPr>
          <p:nvPr/>
        </p:nvSpPr>
        <p:spPr bwMode="auto">
          <a:xfrm>
            <a:off x="107950" y="2289175"/>
            <a:ext cx="42481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dirty="0"/>
              <a:t>The </a:t>
            </a:r>
            <a:r>
              <a:rPr lang="en-US" altLang="en-US" b="1" dirty="0"/>
              <a:t>first</a:t>
            </a:r>
            <a:r>
              <a:rPr lang="en-US" altLang="en-US" dirty="0"/>
              <a:t> is a list of items whose limits are common to the entire schematic. The </a:t>
            </a:r>
            <a:r>
              <a:rPr lang="en-US" altLang="en-US" b="1" dirty="0"/>
              <a:t>second</a:t>
            </a:r>
            <a:r>
              <a:rPr lang="en-US" altLang="en-US" dirty="0"/>
              <a:t> is a count, for each schematic sheet, of the items whose limits apply for each sheet. </a:t>
            </a:r>
          </a:p>
          <a:p>
            <a:pPr algn="just" eaLnBrk="1" hangingPunct="1"/>
            <a:r>
              <a:rPr lang="en-US" altLang="en-US" dirty="0"/>
              <a:t>You should periodically run a Limits report to ensure that you are not approaching the system's limit for any item</a:t>
            </a:r>
            <a:r>
              <a:rPr lang="en-US" altLang="en-US" dirty="0" smtClean="0"/>
              <a:t>.</a:t>
            </a:r>
            <a:endParaRPr lang="en-US" altLang="en-US" dirty="0"/>
          </a:p>
          <a:p>
            <a:pPr algn="just" eaLnBrk="1" hangingPunct="1"/>
            <a:r>
              <a:rPr lang="en-US" altLang="en-US" dirty="0"/>
              <a:t>If you exceed the Maximum No. of Items for any item, you cannot continue adding those items to the schematic. The solution is to split the design into multiple schematics, run separate </a:t>
            </a:r>
            <a:r>
              <a:rPr lang="en-US" altLang="en-US" dirty="0" err="1"/>
              <a:t>netlists</a:t>
            </a:r>
            <a:r>
              <a:rPr lang="en-US" altLang="en-US" dirty="0"/>
              <a:t> for each schematic, then merge the </a:t>
            </a:r>
            <a:r>
              <a:rPr lang="en-US" altLang="en-US" dirty="0" err="1"/>
              <a:t>netlists</a:t>
            </a:r>
            <a:r>
              <a:rPr lang="en-US" altLang="en-US" dirty="0"/>
              <a:t> using a text editor. </a:t>
            </a:r>
            <a:endParaRPr lang="ro-RO" altLang="en-US" dirty="0"/>
          </a:p>
        </p:txBody>
      </p:sp>
    </p:spTree>
    <p:extLst>
      <p:ext uri="{BB962C8B-B14F-4D97-AF65-F5344CB8AC3E}">
        <p14:creationId xmlns:p14="http://schemas.microsoft.com/office/powerpoint/2010/main" val="415527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0825" y="111125"/>
            <a:ext cx="856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b="1" u="sng"/>
              <a:t>Tools</a:t>
            </a:r>
          </a:p>
        </p:txBody>
      </p:sp>
      <p:sp>
        <p:nvSpPr>
          <p:cNvPr id="40963" name="Text Box 9"/>
          <p:cNvSpPr txBox="1">
            <a:spLocks noChangeArrowheads="1"/>
          </p:cNvSpPr>
          <p:nvPr/>
        </p:nvSpPr>
        <p:spPr bwMode="auto">
          <a:xfrm>
            <a:off x="250825" y="620713"/>
            <a:ext cx="87137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o-RO" altLang="en-US" b="1" dirty="0"/>
              <a:t>3.</a:t>
            </a:r>
            <a:r>
              <a:rPr lang="en-US" altLang="en-US" b="1" dirty="0"/>
              <a:t> </a:t>
            </a:r>
            <a:r>
              <a:rPr lang="ro-RO" altLang="en-US" b="1" dirty="0"/>
              <a:t>NETLIST</a:t>
            </a:r>
          </a:p>
          <a:p>
            <a:pPr algn="just" eaLnBrk="1" hangingPunct="1"/>
            <a:r>
              <a:rPr lang="ro-RO" altLang="en-US" b="1" dirty="0"/>
              <a:t>	</a:t>
            </a:r>
            <a:r>
              <a:rPr lang="ro-RO" altLang="en-US" dirty="0"/>
              <a:t>- TOOLS – Layout Netlist – </a:t>
            </a:r>
            <a:r>
              <a:rPr lang="en-US" altLang="en-US" dirty="0"/>
              <a:t>You can create </a:t>
            </a:r>
            <a:r>
              <a:rPr lang="en-US" altLang="en-US" dirty="0" err="1"/>
              <a:t>netlists</a:t>
            </a:r>
            <a:r>
              <a:rPr lang="en-US" altLang="en-US" dirty="0"/>
              <a:t> compatible with few PADS Layout versions. All formats support optional output of </a:t>
            </a:r>
            <a:r>
              <a:rPr lang="en-US" altLang="en-US" dirty="0" err="1"/>
              <a:t>subsheets</a:t>
            </a:r>
            <a:r>
              <a:rPr lang="en-US" altLang="en-US" dirty="0"/>
              <a:t>, design rules, part attributes, and net attributes. </a:t>
            </a:r>
            <a:endParaRPr lang="ro-RO" altLang="en-US" dirty="0"/>
          </a:p>
          <a:p>
            <a:pPr algn="just" eaLnBrk="1" hangingPunct="1"/>
            <a:r>
              <a:rPr lang="ro-RO" altLang="en-US" dirty="0"/>
              <a:t>	- TOOLS – SPICE Netlist – </a:t>
            </a:r>
            <a:r>
              <a:rPr lang="en-US" altLang="en-US" dirty="0"/>
              <a:t>After you add parts (with SPICE attributes) to your schematic, or add SPICE attributes to existing parts, you can create a SPICE </a:t>
            </a:r>
            <a:r>
              <a:rPr lang="en-US" altLang="en-US" dirty="0" err="1"/>
              <a:t>netlist</a:t>
            </a:r>
            <a:r>
              <a:rPr lang="en-US" altLang="en-US" dirty="0"/>
              <a:t> in preparation for simulation.</a:t>
            </a:r>
          </a:p>
        </p:txBody>
      </p:sp>
      <p:pic>
        <p:nvPicPr>
          <p:cNvPr id="4096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068638"/>
            <a:ext cx="180022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573463"/>
            <a:ext cx="303847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966" name="Straight Arrow Connector 6"/>
          <p:cNvCxnSpPr>
            <a:cxnSpLocks noChangeShapeType="1"/>
          </p:cNvCxnSpPr>
          <p:nvPr/>
        </p:nvCxnSpPr>
        <p:spPr bwMode="auto">
          <a:xfrm rot="16200000" flipH="1">
            <a:off x="2678906" y="2893219"/>
            <a:ext cx="3214688" cy="5715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40547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7"/>
          <p:cNvSpPr txBox="1">
            <a:spLocks noChangeArrowheads="1"/>
          </p:cNvSpPr>
          <p:nvPr/>
        </p:nvSpPr>
        <p:spPr bwMode="auto">
          <a:xfrm>
            <a:off x="250825" y="111125"/>
            <a:ext cx="856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o-RO" altLang="en-US" sz="2400" b="1" u="sng"/>
              <a:t>SPICE Netlist </a:t>
            </a:r>
            <a:endParaRPr lang="en-US" altLang="en-US" sz="2400" b="1" u="sng"/>
          </a:p>
        </p:txBody>
      </p:sp>
      <p:pic>
        <p:nvPicPr>
          <p:cNvPr id="43011" name="Picture 5" descr="p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9050" y="4410075"/>
            <a:ext cx="53149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6" descr="p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549275"/>
            <a:ext cx="640238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0846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7"/>
          <p:cNvSpPr txBox="1">
            <a:spLocks noChangeArrowheads="1"/>
          </p:cNvSpPr>
          <p:nvPr/>
        </p:nvSpPr>
        <p:spPr bwMode="auto">
          <a:xfrm>
            <a:off x="250825" y="111125"/>
            <a:ext cx="8569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o-RO" altLang="en-US" sz="2400" b="1" u="sng"/>
              <a:t>Layout Netlist </a:t>
            </a:r>
            <a:endParaRPr lang="en-US" altLang="en-US" sz="2400" b="1" u="sng"/>
          </a:p>
        </p:txBody>
      </p:sp>
      <p:sp>
        <p:nvSpPr>
          <p:cNvPr id="41987" name="TextBox 4"/>
          <p:cNvSpPr txBox="1">
            <a:spLocks noChangeArrowheads="1"/>
          </p:cNvSpPr>
          <p:nvPr/>
        </p:nvSpPr>
        <p:spPr bwMode="auto">
          <a:xfrm>
            <a:off x="2987675" y="671513"/>
            <a:ext cx="6048375"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buFont typeface="Arial" charset="0"/>
              <a:buChar char="•"/>
            </a:pPr>
            <a:r>
              <a:rPr lang="en-US" altLang="en-US" dirty="0"/>
              <a:t> The generated </a:t>
            </a:r>
            <a:r>
              <a:rPr lang="en-US" altLang="en-US" dirty="0" err="1"/>
              <a:t>netlist</a:t>
            </a:r>
            <a:r>
              <a:rPr lang="en-US" altLang="en-US" dirty="0"/>
              <a:t> is named &lt;</a:t>
            </a:r>
            <a:r>
              <a:rPr lang="en-US" altLang="en-US" dirty="0" err="1"/>
              <a:t>schematic_name</a:t>
            </a:r>
            <a:r>
              <a:rPr lang="en-US" altLang="en-US" dirty="0"/>
              <a:t>&gt;.</a:t>
            </a:r>
            <a:r>
              <a:rPr lang="en-US" altLang="en-US" dirty="0" err="1"/>
              <a:t>asc</a:t>
            </a:r>
            <a:r>
              <a:rPr lang="en-US" altLang="en-US" dirty="0"/>
              <a:t>. </a:t>
            </a:r>
          </a:p>
          <a:p>
            <a:pPr algn="just" eaLnBrk="1" hangingPunct="1">
              <a:buFont typeface="Arial" charset="0"/>
              <a:buChar char="•"/>
            </a:pPr>
            <a:r>
              <a:rPr lang="en-US" altLang="en-US" dirty="0"/>
              <a:t> If errors are found in the </a:t>
            </a:r>
            <a:r>
              <a:rPr lang="en-US" altLang="en-US" dirty="0" err="1"/>
              <a:t>netlist</a:t>
            </a:r>
            <a:r>
              <a:rPr lang="en-US" altLang="en-US" dirty="0"/>
              <a:t>, an errors report file (&lt;</a:t>
            </a:r>
            <a:r>
              <a:rPr lang="en-US" altLang="en-US" dirty="0" err="1"/>
              <a:t>schematic_name</a:t>
            </a:r>
            <a:r>
              <a:rPr lang="en-US" altLang="en-US" dirty="0"/>
              <a:t>&gt;.err) is generated, and a link to the error file is displayed in the Output Window. </a:t>
            </a:r>
          </a:p>
          <a:p>
            <a:pPr algn="just" eaLnBrk="1" hangingPunct="1">
              <a:buFont typeface="Arial" charset="0"/>
              <a:buChar char="•"/>
            </a:pPr>
            <a:r>
              <a:rPr lang="en-US" altLang="en-US" dirty="0"/>
              <a:t> If the Output Window is not enabled, the error report file is displayed in a Notepad window. </a:t>
            </a:r>
          </a:p>
          <a:p>
            <a:pPr algn="just" eaLnBrk="1" hangingPunct="1">
              <a:buFont typeface="Arial" charset="0"/>
              <a:buChar char="•"/>
            </a:pPr>
            <a:r>
              <a:rPr lang="en-US" altLang="en-US" dirty="0"/>
              <a:t> No errors file is generated if no errors are found.</a:t>
            </a:r>
          </a:p>
          <a:p>
            <a:pPr algn="just" eaLnBrk="1" hangingPunct="1">
              <a:buFont typeface="Arial" charset="0"/>
              <a:buChar char="•"/>
            </a:pPr>
            <a:r>
              <a:rPr lang="en-US" altLang="en-US" dirty="0"/>
              <a:t> The following are reported in the errors report file:</a:t>
            </a:r>
          </a:p>
          <a:p>
            <a:pPr lvl="1" algn="just" eaLnBrk="1" hangingPunct="1">
              <a:buFont typeface="Arial" charset="0"/>
              <a:buChar char="•"/>
            </a:pPr>
            <a:r>
              <a:rPr lang="en-US" altLang="en-US" dirty="0"/>
              <a:t>Library issues</a:t>
            </a:r>
          </a:p>
          <a:p>
            <a:pPr lvl="1" algn="just" eaLnBrk="1" hangingPunct="1">
              <a:buFont typeface="Arial" charset="0"/>
              <a:buChar char="•"/>
            </a:pPr>
            <a:r>
              <a:rPr lang="en-US" altLang="en-US" dirty="0"/>
              <a:t> Single or zero pin nets</a:t>
            </a:r>
          </a:p>
          <a:p>
            <a:pPr lvl="1" algn="just" eaLnBrk="1" hangingPunct="1">
              <a:buFont typeface="Arial" charset="0"/>
              <a:buChar char="•"/>
            </a:pPr>
            <a:r>
              <a:rPr lang="en-US" altLang="en-US" dirty="0"/>
              <a:t> Totally floating connections or subnets</a:t>
            </a:r>
          </a:p>
          <a:p>
            <a:pPr lvl="1" algn="just" eaLnBrk="1" hangingPunct="1">
              <a:buFont typeface="Arial" charset="0"/>
              <a:buChar char="•"/>
            </a:pPr>
            <a:r>
              <a:rPr lang="en-US" altLang="en-US" dirty="0"/>
              <a:t> Unnamed dangling connections (one end floating)</a:t>
            </a:r>
          </a:p>
          <a:p>
            <a:pPr lvl="1" algn="just" eaLnBrk="1" hangingPunct="1">
              <a:buFont typeface="Arial" charset="0"/>
              <a:buChar char="•"/>
            </a:pPr>
            <a:r>
              <a:rPr lang="en-US" altLang="en-US" dirty="0"/>
              <a:t> Power and Ground symbols used on nets whose name is different from the default name on the symbol </a:t>
            </a:r>
          </a:p>
          <a:p>
            <a:pPr lvl="1" algn="just" eaLnBrk="1" hangingPunct="1">
              <a:buFont typeface="Arial" charset="0"/>
              <a:buChar char="•"/>
            </a:pPr>
            <a:r>
              <a:rPr lang="en-US" altLang="en-US" dirty="0"/>
              <a:t> Multiple subnet nets where one or more subnets is missing an off-page symbol</a:t>
            </a:r>
          </a:p>
          <a:p>
            <a:pPr lvl="1" algn="just" eaLnBrk="1" hangingPunct="1">
              <a:buFont typeface="Arial" charset="0"/>
              <a:buChar char="•"/>
            </a:pPr>
            <a:r>
              <a:rPr lang="en-US" altLang="en-US" dirty="0"/>
              <a:t> Single subnet nets with an off-page symbol (lonely subnet warning)</a:t>
            </a:r>
          </a:p>
          <a:p>
            <a:pPr lvl="1" algn="just" eaLnBrk="1" hangingPunct="1">
              <a:buFont typeface="Arial" charset="0"/>
              <a:buChar char="•"/>
            </a:pPr>
            <a:r>
              <a:rPr lang="en-US" altLang="en-US" dirty="0"/>
              <a:t> User named subnets that have no visible net name label</a:t>
            </a:r>
          </a:p>
          <a:p>
            <a:pPr eaLnBrk="1" hangingPunct="1">
              <a:buFont typeface="Arial" charset="0"/>
              <a:buChar char="•"/>
            </a:pPr>
            <a:endParaRPr lang="ro-RO" altLang="en-US" dirty="0"/>
          </a:p>
        </p:txBody>
      </p:sp>
      <p:pic>
        <p:nvPicPr>
          <p:cNvPr id="41988" name="Picture 5" descr="p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38" y="981075"/>
            <a:ext cx="2928937"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908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468313" y="225425"/>
            <a:ext cx="8077200" cy="914400"/>
          </a:xfrm>
        </p:spPr>
        <p:txBody>
          <a:bodyPr/>
          <a:lstStyle/>
          <a:p>
            <a:pPr marL="484188" eaLnBrk="1" hangingPunct="1"/>
            <a:r>
              <a:rPr lang="en-US" dirty="0" smtClean="0">
                <a:solidFill>
                  <a:srgbClr val="0070C0"/>
                </a:solidFill>
              </a:rPr>
              <a:t>What is PCB</a:t>
            </a:r>
          </a:p>
        </p:txBody>
      </p:sp>
      <p:sp>
        <p:nvSpPr>
          <p:cNvPr id="6147" name="Rectangle 5"/>
          <p:cNvSpPr>
            <a:spLocks noGrp="1" noChangeArrowheads="1"/>
          </p:cNvSpPr>
          <p:nvPr>
            <p:ph idx="1"/>
          </p:nvPr>
        </p:nvSpPr>
        <p:spPr>
          <a:xfrm>
            <a:off x="468313" y="1143000"/>
            <a:ext cx="8229600" cy="4648200"/>
          </a:xfrm>
        </p:spPr>
        <p:txBody>
          <a:bodyPr>
            <a:normAutofit/>
          </a:bodyPr>
          <a:lstStyle/>
          <a:p>
            <a:pPr eaLnBrk="1" hangingPunct="1"/>
            <a:r>
              <a:rPr lang="en-US" sz="2800" b="1" dirty="0" smtClean="0"/>
              <a:t>Printed Circuit Board</a:t>
            </a:r>
          </a:p>
          <a:p>
            <a:pPr eaLnBrk="1" hangingPunct="1"/>
            <a:r>
              <a:rPr lang="en-US" sz="2800" b="1" dirty="0" smtClean="0"/>
              <a:t>Electronic Board that connects circuit components</a:t>
            </a:r>
          </a:p>
          <a:p>
            <a:pPr eaLnBrk="1" hangingPunct="1"/>
            <a:r>
              <a:rPr lang="en-US" sz="2800" b="1" dirty="0" smtClean="0"/>
              <a:t>PCB populated with electronic components is a printed circuit assembly (PCA) or printed circuit board assembly (PCBA)</a:t>
            </a:r>
          </a:p>
          <a:p>
            <a:pPr eaLnBrk="1" hangingPunct="1"/>
            <a:r>
              <a:rPr lang="en-US" sz="2800" b="1" dirty="0" smtClean="0"/>
              <a:t>PCBs are rugged, inexpensive, and can be highly reliable</a:t>
            </a:r>
          </a:p>
          <a:p>
            <a:pPr eaLnBrk="1" hangingPunct="1"/>
            <a:r>
              <a:rPr lang="en-US" sz="2800" b="1" dirty="0" smtClean="0"/>
              <a:t>Mass manufacturing</a:t>
            </a:r>
          </a:p>
          <a:p>
            <a:pPr eaLnBrk="1" hangingPunct="1"/>
            <a:r>
              <a:rPr lang="en-US" sz="2800" b="1" dirty="0" smtClean="0"/>
              <a:t>Professional</a:t>
            </a:r>
          </a:p>
        </p:txBody>
      </p:sp>
    </p:spTree>
    <p:extLst>
      <p:ext uri="{BB962C8B-B14F-4D97-AF65-F5344CB8AC3E}">
        <p14:creationId xmlns:p14="http://schemas.microsoft.com/office/powerpoint/2010/main" val="3540488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What is PCB</a:t>
            </a:r>
            <a:endParaRPr lang="ro-RO" dirty="0"/>
          </a:p>
        </p:txBody>
      </p:sp>
      <p:sp>
        <p:nvSpPr>
          <p:cNvPr id="3" name="Content Placeholder 2"/>
          <p:cNvSpPr>
            <a:spLocks noGrp="1"/>
          </p:cNvSpPr>
          <p:nvPr>
            <p:ph idx="1"/>
          </p:nvPr>
        </p:nvSpPr>
        <p:spPr>
          <a:xfrm>
            <a:off x="457200" y="1600200"/>
            <a:ext cx="8229600" cy="4800600"/>
          </a:xfrm>
        </p:spPr>
        <p:txBody>
          <a:bodyPr>
            <a:noAutofit/>
          </a:bodyPr>
          <a:lstStyle/>
          <a:p>
            <a:pPr marL="0" indent="0" algn="just">
              <a:buNone/>
            </a:pPr>
            <a:r>
              <a:rPr lang="en-US" sz="2800" b="1" dirty="0"/>
              <a:t>Any electronic module is a collection of interconnected electronic components to perform a specific function. At the level of functional design, the future module exists in the form of an electronic scheme containing the symbols of the components used and the connections to be made in order to implement the desired function. However, in order to transform an electronic scheme into a physical module, it is necessary to interconnect the actual components, a function performed by the printed wiring</a:t>
            </a:r>
            <a:r>
              <a:rPr lang="en-US" sz="2800" b="1" dirty="0" smtClean="0"/>
              <a:t>.</a:t>
            </a:r>
            <a:endParaRPr lang="en-US" sz="2800" b="1" dirty="0"/>
          </a:p>
        </p:txBody>
      </p:sp>
    </p:spTree>
    <p:extLst>
      <p:ext uri="{BB962C8B-B14F-4D97-AF65-F5344CB8AC3E}">
        <p14:creationId xmlns:p14="http://schemas.microsoft.com/office/powerpoint/2010/main" val="2953007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What is PCB</a:t>
            </a:r>
            <a:endParaRPr lang="ro-RO" dirty="0"/>
          </a:p>
        </p:txBody>
      </p:sp>
      <p:sp>
        <p:nvSpPr>
          <p:cNvPr id="3" name="Content Placeholder 2"/>
          <p:cNvSpPr>
            <a:spLocks noGrp="1"/>
          </p:cNvSpPr>
          <p:nvPr>
            <p:ph idx="1"/>
          </p:nvPr>
        </p:nvSpPr>
        <p:spPr>
          <a:xfrm>
            <a:off x="457200" y="1143000"/>
            <a:ext cx="8229600" cy="5486400"/>
          </a:xfrm>
        </p:spPr>
        <p:txBody>
          <a:bodyPr>
            <a:noAutofit/>
          </a:bodyPr>
          <a:lstStyle/>
          <a:p>
            <a:pPr marL="0" indent="0" algn="just">
              <a:buNone/>
            </a:pPr>
            <a:r>
              <a:rPr lang="en-US" sz="2800" b="1" dirty="0"/>
              <a:t>In a simplified definition, a printed wiring (PCB = Printed Circuit Board, PWB = Printed Wiring Board) is a passive structure that ensures the interconnection of electronic components in a unitary assembly. Far from being an insignificant component in the whole called "electronic module", as sometimes tends to be considered, printed wiring performs multiple functions, including: mechanical fixing of components, their electrical interconnection, heat dissipation, </a:t>
            </a:r>
            <a:r>
              <a:rPr lang="en-US" sz="2800" b="1"/>
              <a:t>electromagnetic </a:t>
            </a:r>
            <a:r>
              <a:rPr lang="en-US" sz="2800" b="1" smtClean="0"/>
              <a:t>shielding, </a:t>
            </a:r>
            <a:r>
              <a:rPr lang="en-US" sz="2800" b="1" dirty="0"/>
              <a:t>interfacing the module with the environment (interface panels or other module), implementing passive circuits with distributed parameters, etc.</a:t>
            </a:r>
            <a:endParaRPr lang="ro-RO" sz="2800" b="1" dirty="0"/>
          </a:p>
        </p:txBody>
      </p:sp>
    </p:spTree>
    <p:extLst>
      <p:ext uri="{BB962C8B-B14F-4D97-AF65-F5344CB8AC3E}">
        <p14:creationId xmlns:p14="http://schemas.microsoft.com/office/powerpoint/2010/main" val="155999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0C0"/>
                </a:solidFill>
              </a:rPr>
              <a:t>Coverage Area</a:t>
            </a:r>
            <a:endParaRPr lang="ro-RO" dirty="0">
              <a:solidFill>
                <a:srgbClr val="0070C0"/>
              </a:solidFill>
            </a:endParaRPr>
          </a:p>
        </p:txBody>
      </p:sp>
      <p:sp>
        <p:nvSpPr>
          <p:cNvPr id="3" name="Content Placeholder 2"/>
          <p:cNvSpPr>
            <a:spLocks noGrp="1"/>
          </p:cNvSpPr>
          <p:nvPr>
            <p:ph idx="1"/>
          </p:nvPr>
        </p:nvSpPr>
        <p:spPr>
          <a:xfrm>
            <a:off x="457200" y="1371600"/>
            <a:ext cx="8458200" cy="5486400"/>
          </a:xfrm>
        </p:spPr>
        <p:txBody>
          <a:bodyPr>
            <a:normAutofit/>
          </a:bodyPr>
          <a:lstStyle/>
          <a:p>
            <a:pPr marL="0" indent="0">
              <a:buNone/>
            </a:pPr>
            <a:r>
              <a:rPr lang="en-US" dirty="0" smtClean="0"/>
              <a:t>Coverage </a:t>
            </a:r>
            <a:r>
              <a:rPr lang="en-US" dirty="0"/>
              <a:t>area with CAD knowledge:</a:t>
            </a:r>
            <a:endParaRPr lang="en-US" dirty="0" smtClean="0"/>
          </a:p>
          <a:p>
            <a:pPr marL="514350" indent="-514350">
              <a:buAutoNum type="arabicPeriod"/>
            </a:pPr>
            <a:r>
              <a:rPr lang="en-US" dirty="0" smtClean="0"/>
              <a:t>CIA – </a:t>
            </a:r>
            <a:r>
              <a:rPr lang="en-US" dirty="0" err="1" smtClean="0"/>
              <a:t>Circuite</a:t>
            </a:r>
            <a:r>
              <a:rPr lang="en-US" dirty="0" smtClean="0"/>
              <a:t> Integrate </a:t>
            </a:r>
            <a:r>
              <a:rPr lang="en-US" dirty="0" err="1" smtClean="0"/>
              <a:t>Analogice</a:t>
            </a:r>
            <a:r>
              <a:rPr lang="en-US" dirty="0" smtClean="0"/>
              <a:t> (an II, sem.2)</a:t>
            </a:r>
          </a:p>
          <a:p>
            <a:pPr marL="514350" indent="-514350">
              <a:buAutoNum type="arabicPeriod"/>
            </a:pPr>
            <a:r>
              <a:rPr lang="en-US" dirty="0" smtClean="0"/>
              <a:t>CID – </a:t>
            </a:r>
            <a:r>
              <a:rPr lang="en-US" dirty="0" err="1" smtClean="0"/>
              <a:t>Circuite</a:t>
            </a:r>
            <a:r>
              <a:rPr lang="en-US" dirty="0" smtClean="0"/>
              <a:t> Integrate </a:t>
            </a:r>
            <a:r>
              <a:rPr lang="en-US" dirty="0" err="1" smtClean="0"/>
              <a:t>Digitale</a:t>
            </a:r>
            <a:r>
              <a:rPr lang="en-US" dirty="0"/>
              <a:t> (an II, </a:t>
            </a:r>
            <a:r>
              <a:rPr lang="en-US" dirty="0" smtClean="0"/>
              <a:t>sem.1)</a:t>
            </a:r>
          </a:p>
          <a:p>
            <a:pPr marL="514350" indent="-514350">
              <a:buAutoNum type="arabicPeriod"/>
            </a:pPr>
            <a:r>
              <a:rPr lang="en-US" dirty="0" smtClean="0"/>
              <a:t>PCE – </a:t>
            </a:r>
            <a:r>
              <a:rPr lang="en-US" dirty="0" err="1" smtClean="0"/>
              <a:t>Proiect</a:t>
            </a:r>
            <a:r>
              <a:rPr lang="en-US" dirty="0" smtClean="0"/>
              <a:t> </a:t>
            </a:r>
            <a:r>
              <a:rPr lang="en-US" dirty="0" err="1" smtClean="0"/>
              <a:t>Circuite</a:t>
            </a:r>
            <a:r>
              <a:rPr lang="en-US" dirty="0" smtClean="0"/>
              <a:t> </a:t>
            </a:r>
            <a:r>
              <a:rPr lang="en-US" dirty="0" err="1" smtClean="0"/>
              <a:t>Electronice</a:t>
            </a:r>
            <a:r>
              <a:rPr lang="en-US" dirty="0"/>
              <a:t> (an II, sem.2)</a:t>
            </a:r>
            <a:endParaRPr lang="en-US" dirty="0" smtClean="0"/>
          </a:p>
          <a:p>
            <a:pPr marL="514350" indent="-514350">
              <a:buAutoNum type="arabicPeriod"/>
            </a:pPr>
            <a:r>
              <a:rPr lang="en-US" dirty="0" smtClean="0"/>
              <a:t>CTEE – </a:t>
            </a:r>
            <a:r>
              <a:rPr lang="en-US" dirty="0" err="1" smtClean="0"/>
              <a:t>Constructia</a:t>
            </a:r>
            <a:r>
              <a:rPr lang="en-US" dirty="0" smtClean="0"/>
              <a:t> </a:t>
            </a:r>
            <a:r>
              <a:rPr lang="en-US" dirty="0" err="1" smtClean="0"/>
              <a:t>si</a:t>
            </a:r>
            <a:r>
              <a:rPr lang="en-US" dirty="0" smtClean="0"/>
              <a:t> </a:t>
            </a:r>
            <a:r>
              <a:rPr lang="en-US" dirty="0" err="1" smtClean="0"/>
              <a:t>Tehnologia</a:t>
            </a:r>
            <a:r>
              <a:rPr lang="en-US" dirty="0"/>
              <a:t> </a:t>
            </a:r>
            <a:r>
              <a:rPr lang="en-US" dirty="0" smtClean="0"/>
              <a:t> </a:t>
            </a:r>
            <a:r>
              <a:rPr lang="en-US" dirty="0" err="1"/>
              <a:t>Echipamentelor</a:t>
            </a:r>
            <a:r>
              <a:rPr lang="en-US" dirty="0"/>
              <a:t> </a:t>
            </a:r>
            <a:r>
              <a:rPr lang="en-US" dirty="0" err="1" smtClean="0"/>
              <a:t>Electronice</a:t>
            </a:r>
            <a:r>
              <a:rPr lang="en-US" dirty="0"/>
              <a:t> (an </a:t>
            </a:r>
            <a:r>
              <a:rPr lang="en-US" dirty="0" err="1" smtClean="0"/>
              <a:t>IIi</a:t>
            </a:r>
            <a:r>
              <a:rPr lang="en-US" dirty="0" smtClean="0"/>
              <a:t>, </a:t>
            </a:r>
            <a:r>
              <a:rPr lang="en-US" dirty="0"/>
              <a:t>sem.2)</a:t>
            </a:r>
            <a:endParaRPr lang="ro-RO" dirty="0"/>
          </a:p>
        </p:txBody>
      </p:sp>
    </p:spTree>
    <p:extLst>
      <p:ext uri="{BB962C8B-B14F-4D97-AF65-F5344CB8AC3E}">
        <p14:creationId xmlns:p14="http://schemas.microsoft.com/office/powerpoint/2010/main" val="2672528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3443008" y="1142999"/>
            <a:ext cx="21002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dirty="0">
                <a:solidFill>
                  <a:srgbClr val="0070C0"/>
                </a:solidFill>
              </a:rPr>
              <a:t>PCB structure</a:t>
            </a:r>
          </a:p>
        </p:txBody>
      </p:sp>
      <p:grpSp>
        <p:nvGrpSpPr>
          <p:cNvPr id="2" name="Group 1"/>
          <p:cNvGrpSpPr/>
          <p:nvPr/>
        </p:nvGrpSpPr>
        <p:grpSpPr>
          <a:xfrm>
            <a:off x="2020094" y="1773237"/>
            <a:ext cx="5103812" cy="4906963"/>
            <a:chOff x="1368425" y="944563"/>
            <a:chExt cx="6219825" cy="5735637"/>
          </a:xfrm>
        </p:grpSpPr>
        <p:pic>
          <p:nvPicPr>
            <p:cNvPr id="7171" name="Picture 4" descr="P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944563"/>
              <a:ext cx="62198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descr="P2.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378200"/>
              <a:ext cx="4308475"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73" name="Straight Arrow Connector 6"/>
            <p:cNvCxnSpPr>
              <a:cxnSpLocks noChangeShapeType="1"/>
            </p:cNvCxnSpPr>
            <p:nvPr/>
          </p:nvCxnSpPr>
          <p:spPr bwMode="auto">
            <a:xfrm rot="16200000" flipH="1">
              <a:off x="2015331" y="2780507"/>
              <a:ext cx="1836737" cy="17653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7174" name="Straight Arrow Connector 7"/>
            <p:cNvCxnSpPr>
              <a:cxnSpLocks noChangeShapeType="1"/>
            </p:cNvCxnSpPr>
            <p:nvPr/>
          </p:nvCxnSpPr>
          <p:spPr bwMode="auto">
            <a:xfrm rot="10800000" flipV="1">
              <a:off x="3816350" y="2384425"/>
              <a:ext cx="2087563" cy="1836738"/>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7175" name="Straight Arrow Connector 10"/>
            <p:cNvCxnSpPr>
              <a:cxnSpLocks noChangeShapeType="1"/>
            </p:cNvCxnSpPr>
            <p:nvPr/>
          </p:nvCxnSpPr>
          <p:spPr bwMode="auto">
            <a:xfrm rot="16200000" flipH="1">
              <a:off x="2951957" y="2564606"/>
              <a:ext cx="2843212" cy="1260475"/>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70C0"/>
                </a:solidFill>
              </a:rPr>
              <a:t>What is PCB</a:t>
            </a:r>
            <a:endParaRPr lang="ro-RO" dirty="0"/>
          </a:p>
        </p:txBody>
      </p:sp>
    </p:spTree>
    <p:extLst>
      <p:ext uri="{BB962C8B-B14F-4D97-AF65-F5344CB8AC3E}">
        <p14:creationId xmlns:p14="http://schemas.microsoft.com/office/powerpoint/2010/main" val="1665125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CAM files</a:t>
            </a:r>
            <a:endParaRPr lang="ro-RO" dirty="0">
              <a:solidFill>
                <a:srgbClr val="0070C0"/>
              </a:solidFill>
            </a:endParaRPr>
          </a:p>
        </p:txBody>
      </p:sp>
      <p:sp>
        <p:nvSpPr>
          <p:cNvPr id="3" name="Content Placeholder 2"/>
          <p:cNvSpPr>
            <a:spLocks noGrp="1"/>
          </p:cNvSpPr>
          <p:nvPr>
            <p:ph idx="1"/>
          </p:nvPr>
        </p:nvSpPr>
        <p:spPr>
          <a:xfrm>
            <a:off x="457200" y="1295400"/>
            <a:ext cx="8229600" cy="5562600"/>
          </a:xfrm>
        </p:spPr>
        <p:txBody>
          <a:bodyPr>
            <a:normAutofit lnSpcReduction="10000"/>
          </a:bodyPr>
          <a:lstStyle/>
          <a:p>
            <a:pPr marL="0" indent="0" algn="just">
              <a:buNone/>
            </a:pPr>
            <a:r>
              <a:rPr lang="en-US" dirty="0" smtClean="0"/>
              <a:t>	A </a:t>
            </a:r>
            <a:r>
              <a:rPr lang="en-US" dirty="0"/>
              <a:t>last stage (not exactly unsatisfactory for the designer) to be completed is the transfer of project information to the production hall, which will allow the materialization of his work in the form of an electronic module. This transfer is done in two ways: through printed documents, addressed to operators, and through manufacturing files (or CAM, acronym for Computer Aided Manufacturing), addressed to machines that automatically perform the processing involved in the manufacture of a printed wiring .</a:t>
            </a:r>
            <a:endParaRPr lang="ro-RO" dirty="0"/>
          </a:p>
        </p:txBody>
      </p:sp>
    </p:spTree>
    <p:extLst>
      <p:ext uri="{BB962C8B-B14F-4D97-AF65-F5344CB8AC3E}">
        <p14:creationId xmlns:p14="http://schemas.microsoft.com/office/powerpoint/2010/main" val="362401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733800"/>
          </a:xfrm>
        </p:spPr>
        <p:txBody>
          <a:bodyPr/>
          <a:lstStyle/>
          <a:p>
            <a:pPr marL="514350" indent="-514350">
              <a:buAutoNum type="arabicPeriod"/>
            </a:pPr>
            <a:r>
              <a:rPr lang="en-US" dirty="0" smtClean="0"/>
              <a:t>Gerber </a:t>
            </a:r>
            <a:r>
              <a:rPr lang="en-US" dirty="0"/>
              <a:t>files: intended for the </a:t>
            </a:r>
            <a:r>
              <a:rPr lang="en-US" dirty="0" smtClean="0"/>
              <a:t>photo-plotter</a:t>
            </a:r>
            <a:r>
              <a:rPr lang="en-US" dirty="0"/>
              <a:t>, for making the films corresponding to each level. </a:t>
            </a:r>
            <a:endParaRPr lang="en-US" dirty="0" smtClean="0"/>
          </a:p>
          <a:p>
            <a:pPr marL="514350" indent="-514350">
              <a:buAutoNum type="arabicPeriod"/>
            </a:pPr>
            <a:r>
              <a:rPr lang="en-US" dirty="0" smtClean="0"/>
              <a:t>NC </a:t>
            </a:r>
            <a:r>
              <a:rPr lang="en-US" dirty="0"/>
              <a:t>Drill files for coordinate drilling machines </a:t>
            </a:r>
            <a:endParaRPr lang="en-US" dirty="0" smtClean="0"/>
          </a:p>
          <a:p>
            <a:pPr marL="514350" indent="-514350">
              <a:buAutoNum type="arabicPeriod"/>
            </a:pPr>
            <a:r>
              <a:rPr lang="en-US" dirty="0" smtClean="0"/>
              <a:t>Pick </a:t>
            </a:r>
            <a:r>
              <a:rPr lang="en-US" dirty="0"/>
              <a:t>and Place files for automatic component placement robots</a:t>
            </a:r>
            <a:endParaRPr lang="ro-RO" dirty="0"/>
          </a:p>
        </p:txBody>
      </p:sp>
      <p:sp>
        <p:nvSpPr>
          <p:cNvPr id="4" name="Title 1"/>
          <p:cNvSpPr>
            <a:spLocks noGrp="1"/>
          </p:cNvSpPr>
          <p:nvPr>
            <p:ph type="title"/>
          </p:nvPr>
        </p:nvSpPr>
        <p:spPr/>
        <p:txBody>
          <a:bodyPr/>
          <a:lstStyle/>
          <a:p>
            <a:r>
              <a:rPr lang="en-US" dirty="0" smtClean="0">
                <a:solidFill>
                  <a:srgbClr val="0070C0"/>
                </a:solidFill>
              </a:rPr>
              <a:t>CAM files</a:t>
            </a:r>
            <a:endParaRPr lang="ro-RO" dirty="0">
              <a:solidFill>
                <a:srgbClr val="0070C0"/>
              </a:solidFill>
            </a:endParaRPr>
          </a:p>
        </p:txBody>
      </p:sp>
    </p:spTree>
    <p:extLst>
      <p:ext uri="{BB962C8B-B14F-4D97-AF65-F5344CB8AC3E}">
        <p14:creationId xmlns:p14="http://schemas.microsoft.com/office/powerpoint/2010/main" val="15424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Introduction</a:t>
            </a:r>
            <a:endParaRPr lang="ro-RO" dirty="0">
              <a:solidFill>
                <a:srgbClr val="0070C0"/>
              </a:solidFill>
            </a:endParaRPr>
          </a:p>
        </p:txBody>
      </p:sp>
      <p:sp>
        <p:nvSpPr>
          <p:cNvPr id="4" name="Title 1"/>
          <p:cNvSpPr txBox="1">
            <a:spLocks/>
          </p:cNvSpPr>
          <p:nvPr/>
        </p:nvSpPr>
        <p:spPr>
          <a:xfrm>
            <a:off x="457200" y="1447800"/>
            <a:ext cx="8229600" cy="495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US" sz="2000" b="1" i="1" dirty="0" smtClean="0"/>
              <a:t>	Before </a:t>
            </a:r>
            <a:r>
              <a:rPr lang="en-US" sz="2000" b="1" i="1" dirty="0"/>
              <a:t>digging into the details of </a:t>
            </a:r>
            <a:r>
              <a:rPr lang="en-US" sz="2000" b="1" i="1" dirty="0" smtClean="0"/>
              <a:t>electronic design parts, </a:t>
            </a:r>
            <a:r>
              <a:rPr lang="en-US" sz="2000" b="1" i="1" dirty="0"/>
              <a:t>we will take a moment to discuss </a:t>
            </a:r>
            <a:r>
              <a:rPr lang="en-US" sz="2000" b="1" i="1" dirty="0" smtClean="0"/>
              <a:t>computer-aided engineering </a:t>
            </a:r>
            <a:r>
              <a:rPr lang="en-US" sz="2000" b="1" i="1" dirty="0"/>
              <a:t>(CAE) tools in general. Computer-aided engineering tools cover all aspects </a:t>
            </a:r>
            <a:r>
              <a:rPr lang="en-US" sz="2000" b="1" i="1" dirty="0" smtClean="0"/>
              <a:t>of engineering </a:t>
            </a:r>
            <a:r>
              <a:rPr lang="en-US" sz="2000" b="1" i="1" dirty="0"/>
              <a:t>design from drawings to analysis to manufacturing. Computer-aided </a:t>
            </a:r>
            <a:r>
              <a:rPr lang="en-US" sz="2000" b="1" i="1" dirty="0" smtClean="0"/>
              <a:t>design (</a:t>
            </a:r>
            <a:r>
              <a:rPr lang="en-US" sz="2000" b="1" i="1" dirty="0"/>
              <a:t>CAD) is a category of CAE that is related to the physical layout and drawing development </a:t>
            </a:r>
            <a:r>
              <a:rPr lang="en-US" sz="2000" b="1" i="1" dirty="0" smtClean="0"/>
              <a:t>of a </a:t>
            </a:r>
            <a:r>
              <a:rPr lang="en-US" sz="2000" b="1" i="1" dirty="0"/>
              <a:t>system design. CAD programs </a:t>
            </a:r>
            <a:r>
              <a:rPr lang="en-US" sz="2000" b="1" i="1" dirty="0" smtClean="0"/>
              <a:t>specifi</a:t>
            </a:r>
            <a:r>
              <a:rPr lang="en-US" sz="2000" b="1" i="1" dirty="0"/>
              <a:t>c</a:t>
            </a:r>
            <a:r>
              <a:rPr lang="en-US" sz="2000" b="1" i="1" dirty="0" smtClean="0"/>
              <a:t> </a:t>
            </a:r>
            <a:r>
              <a:rPr lang="en-US" sz="2000" b="1" i="1" dirty="0"/>
              <a:t>to the electronics industry are known as </a:t>
            </a:r>
            <a:r>
              <a:rPr lang="en-US" sz="2000" b="1" i="1" dirty="0" smtClean="0"/>
              <a:t>electronic CAD </a:t>
            </a:r>
            <a:r>
              <a:rPr lang="en-US" sz="2000" b="1" i="1" dirty="0"/>
              <a:t>(ECAD) or electronic design automation (EDA). EDA tools reduce development </a:t>
            </a:r>
            <a:r>
              <a:rPr lang="en-US" sz="2000" b="1" i="1" dirty="0" smtClean="0"/>
              <a:t>time and </a:t>
            </a:r>
            <a:r>
              <a:rPr lang="en-US" sz="2000" b="1" i="1" dirty="0"/>
              <a:t>cost because they allow designs to be simulated and analyzed prior to purchasing </a:t>
            </a:r>
            <a:r>
              <a:rPr lang="en-US" sz="2000" b="1" i="1" dirty="0" smtClean="0"/>
              <a:t>and manufacturing </a:t>
            </a:r>
            <a:r>
              <a:rPr lang="en-US" sz="2000" b="1" i="1" dirty="0"/>
              <a:t>hardware. Once a design has been proven through drawings, simulations, </a:t>
            </a:r>
            <a:r>
              <a:rPr lang="en-US" sz="2000" b="1" i="1" dirty="0" smtClean="0"/>
              <a:t>and analysis</a:t>
            </a:r>
            <a:r>
              <a:rPr lang="en-US" sz="2000" b="1" i="1" dirty="0"/>
              <a:t>, the system can be manufactured. Applications used in manufacturing are known </a:t>
            </a:r>
            <a:r>
              <a:rPr lang="en-US" sz="2000" b="1" i="1" dirty="0" smtClean="0"/>
              <a:t>as computer-aided </a:t>
            </a:r>
            <a:r>
              <a:rPr lang="en-US" sz="2000" b="1" i="1" dirty="0"/>
              <a:t>manufacturing (CAM) tools. CAM tools use software programs and </a:t>
            </a:r>
            <a:r>
              <a:rPr lang="en-US" sz="2000" b="1" i="1" dirty="0" smtClean="0"/>
              <a:t>design data </a:t>
            </a:r>
            <a:r>
              <a:rPr lang="en-US" sz="2000" b="1" i="1" dirty="0"/>
              <a:t>(generated by the CAE tools) to control automated manufacturing machinery to turn </a:t>
            </a:r>
            <a:r>
              <a:rPr lang="en-US" sz="2000" b="1" i="1" dirty="0" smtClean="0"/>
              <a:t>a </a:t>
            </a:r>
            <a:r>
              <a:rPr lang="ro-RO" sz="2000" b="1" i="1" dirty="0" smtClean="0"/>
              <a:t>design </a:t>
            </a:r>
            <a:r>
              <a:rPr lang="ro-RO" sz="2000" b="1" i="1" dirty="0"/>
              <a:t>concept into reality</a:t>
            </a:r>
            <a:r>
              <a:rPr lang="ro-RO" sz="1800" b="1" i="1" dirty="0"/>
              <a:t>.</a:t>
            </a:r>
            <a:endParaRPr lang="ro-RO" sz="1800" dirty="0"/>
          </a:p>
          <a:p>
            <a:pPr algn="just"/>
            <a:endParaRPr lang="ro-RO" sz="1800" dirty="0"/>
          </a:p>
        </p:txBody>
      </p:sp>
    </p:spTree>
    <p:extLst>
      <p:ext uri="{BB962C8B-B14F-4D97-AF65-F5344CB8AC3E}">
        <p14:creationId xmlns:p14="http://schemas.microsoft.com/office/powerpoint/2010/main" val="3259398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04800"/>
            <a:ext cx="8229600" cy="1143000"/>
          </a:xfrm>
        </p:spPr>
        <p:txBody>
          <a:bodyPr>
            <a:normAutofit fontScale="90000"/>
          </a:bodyPr>
          <a:lstStyle/>
          <a:p>
            <a:r>
              <a:rPr lang="en-US" dirty="0">
                <a:solidFill>
                  <a:srgbClr val="0070C0"/>
                </a:solidFill>
              </a:rPr>
              <a:t>T</a:t>
            </a:r>
            <a:r>
              <a:rPr lang="en-US" dirty="0" smtClean="0">
                <a:solidFill>
                  <a:srgbClr val="0070C0"/>
                </a:solidFill>
              </a:rPr>
              <a:t>he </a:t>
            </a:r>
            <a:r>
              <a:rPr lang="en-US" dirty="0">
                <a:solidFill>
                  <a:srgbClr val="0070C0"/>
                </a:solidFill>
              </a:rPr>
              <a:t>stages of designing an electronic module</a:t>
            </a:r>
            <a:endParaRPr lang="ro-RO" dirty="0">
              <a:solidFill>
                <a:srgbClr val="0070C0"/>
              </a:solidFill>
            </a:endParaRPr>
          </a:p>
        </p:txBody>
      </p:sp>
      <p:pic>
        <p:nvPicPr>
          <p:cNvPr id="1026" name="Picture 2" descr="What is CAE - Introduction To Computer Aided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53715"/>
            <a:ext cx="5830012" cy="474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54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a:solidFill>
                  <a:srgbClr val="0070C0"/>
                </a:solidFill>
              </a:rPr>
              <a:t>T</a:t>
            </a:r>
            <a:r>
              <a:rPr lang="en-US" dirty="0" smtClean="0">
                <a:solidFill>
                  <a:srgbClr val="0070C0"/>
                </a:solidFill>
              </a:rPr>
              <a:t>he </a:t>
            </a:r>
            <a:r>
              <a:rPr lang="en-US" dirty="0">
                <a:solidFill>
                  <a:srgbClr val="0070C0"/>
                </a:solidFill>
              </a:rPr>
              <a:t>stages of designing an electronic module</a:t>
            </a:r>
            <a:endParaRPr lang="ro-RO" dirty="0">
              <a:solidFill>
                <a:srgbClr val="0070C0"/>
              </a:solidFill>
            </a:endParaRPr>
          </a:p>
        </p:txBody>
      </p:sp>
      <p:sp>
        <p:nvSpPr>
          <p:cNvPr id="5" name="Title 1"/>
          <p:cNvSpPr txBox="1">
            <a:spLocks/>
          </p:cNvSpPr>
          <p:nvPr/>
        </p:nvSpPr>
        <p:spPr>
          <a:xfrm>
            <a:off x="457200" y="1143000"/>
            <a:ext cx="8229600" cy="5715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just"/>
            <a:r>
              <a:rPr lang="en-US" sz="2000" b="1" u="sng" dirty="0" smtClean="0"/>
              <a:t>Drafting &amp; design (Functional design)</a:t>
            </a:r>
            <a:r>
              <a:rPr lang="en-US" sz="2000" dirty="0" smtClean="0"/>
              <a:t>: </a:t>
            </a:r>
            <a:r>
              <a:rPr lang="en-US" sz="2000" dirty="0"/>
              <a:t>consists in choosing the components necessary for the application and determining how to interconnect them. The result of the functional design is an electronic scheme. At this stage the computer can be used for the description, synthesis and simulation of the electronic scheme, using programs from the CAE (Computer Aided Engineering) </a:t>
            </a:r>
            <a:r>
              <a:rPr lang="en-US" sz="2000" dirty="0" smtClean="0"/>
              <a:t>category.</a:t>
            </a:r>
            <a:endParaRPr lang="ro-RO" sz="2000" dirty="0"/>
          </a:p>
          <a:p>
            <a:pPr algn="just"/>
            <a:r>
              <a:rPr lang="en-US" sz="2000" b="1" u="sng" dirty="0" smtClean="0"/>
              <a:t>Modeling (Equipment design)</a:t>
            </a:r>
            <a:r>
              <a:rPr lang="en-US" sz="2000" dirty="0" smtClean="0"/>
              <a:t>: </a:t>
            </a:r>
            <a:r>
              <a:rPr lang="en-US" sz="2000" dirty="0"/>
              <a:t>choosing the components from the manufacturers' catalogs, then depending on their size and application-specific requirements, choosing the equipment housing and designing the interface panels. CAD (Computer Aided Design) programs focused on geometric processing (</a:t>
            </a:r>
            <a:r>
              <a:rPr lang="en-US" sz="2000" dirty="0" err="1"/>
              <a:t>AutoCad</a:t>
            </a:r>
            <a:r>
              <a:rPr lang="en-US" sz="2000" dirty="0"/>
              <a:t>, </a:t>
            </a:r>
            <a:r>
              <a:rPr lang="en-US" sz="2000" dirty="0" err="1"/>
              <a:t>Catia</a:t>
            </a:r>
            <a:r>
              <a:rPr lang="en-US" sz="2000" dirty="0"/>
              <a:t>, etc.) are particularly useful at this stage.</a:t>
            </a:r>
          </a:p>
          <a:p>
            <a:pPr lvl="0" algn="just"/>
            <a:r>
              <a:rPr lang="en-US" sz="2000" b="1" u="sng" dirty="0" smtClean="0"/>
              <a:t>Modeling (Design </a:t>
            </a:r>
            <a:r>
              <a:rPr lang="en-US" sz="2000" b="1" u="sng" dirty="0"/>
              <a:t>of printed </a:t>
            </a:r>
            <a:r>
              <a:rPr lang="en-US" sz="2000" b="1" u="sng" dirty="0" smtClean="0"/>
              <a:t>wiring)</a:t>
            </a:r>
            <a:r>
              <a:rPr lang="en-US" sz="2000" dirty="0" smtClean="0"/>
              <a:t>: </a:t>
            </a:r>
            <a:r>
              <a:rPr lang="en-US" sz="2000" dirty="0"/>
              <a:t>allocation on the </a:t>
            </a:r>
            <a:r>
              <a:rPr lang="en-US" sz="2000" dirty="0" smtClean="0"/>
              <a:t>wiring (trace) </a:t>
            </a:r>
            <a:r>
              <a:rPr lang="en-US" sz="2000" dirty="0"/>
              <a:t>of a space corresponding to each component of the electronic scheme and their interconnection through conductive paths arranged on one or more levels, forests and via. At this stage it is critical to use a CAD software dedicated to PCB design, which should take over at least the operation of scale generation of wiring drawings</a:t>
            </a:r>
            <a:r>
              <a:rPr lang="en-US" sz="2000" dirty="0" smtClean="0"/>
              <a:t>.</a:t>
            </a:r>
          </a:p>
        </p:txBody>
      </p:sp>
    </p:spTree>
    <p:extLst>
      <p:ext uri="{BB962C8B-B14F-4D97-AF65-F5344CB8AC3E}">
        <p14:creationId xmlns:p14="http://schemas.microsoft.com/office/powerpoint/2010/main" val="471653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a:solidFill>
                  <a:srgbClr val="0070C0"/>
                </a:solidFill>
              </a:rPr>
              <a:t>T</a:t>
            </a:r>
            <a:r>
              <a:rPr lang="en-US" dirty="0" smtClean="0">
                <a:solidFill>
                  <a:srgbClr val="0070C0"/>
                </a:solidFill>
              </a:rPr>
              <a:t>he </a:t>
            </a:r>
            <a:r>
              <a:rPr lang="en-US" dirty="0">
                <a:solidFill>
                  <a:srgbClr val="0070C0"/>
                </a:solidFill>
              </a:rPr>
              <a:t>stages of designing an electronic module</a:t>
            </a:r>
            <a:endParaRPr lang="ro-RO" dirty="0">
              <a:solidFill>
                <a:srgbClr val="0070C0"/>
              </a:solidFill>
            </a:endParaRPr>
          </a:p>
        </p:txBody>
      </p:sp>
      <p:sp>
        <p:nvSpPr>
          <p:cNvPr id="5" name="Title 1"/>
          <p:cNvSpPr txBox="1">
            <a:spLocks/>
          </p:cNvSpPr>
          <p:nvPr/>
        </p:nvSpPr>
        <p:spPr>
          <a:xfrm>
            <a:off x="457200" y="1158240"/>
            <a:ext cx="8229600" cy="5715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just"/>
            <a:r>
              <a:rPr lang="en-US" sz="2000" b="1" u="sng" dirty="0" smtClean="0"/>
              <a:t>Analysis (Analysis </a:t>
            </a:r>
            <a:r>
              <a:rPr lang="en-US" sz="2000" b="1" u="sng" dirty="0"/>
              <a:t>of the virtual </a:t>
            </a:r>
            <a:r>
              <a:rPr lang="en-US" sz="2000" b="1" u="sng" dirty="0" smtClean="0"/>
              <a:t>module)</a:t>
            </a:r>
            <a:r>
              <a:rPr lang="en-US" sz="2000" dirty="0" smtClean="0"/>
              <a:t>: </a:t>
            </a:r>
            <a:r>
              <a:rPr lang="en-US" sz="2000" dirty="0"/>
              <a:t>it is a stage that can be performed exclusively with the help of the computer, which consists in estimating the real electrical, electromagnetic, thermal and mechanical parameters, taking into account not only the intended effects of the interconnection structure, but also the parasitic ones. , reflections, radiation, etc. This stage validates the previous ones and allows the estimation of the reliability and the prediction of the life time of the future product</a:t>
            </a:r>
            <a:r>
              <a:rPr lang="en-US" sz="2000" dirty="0" smtClean="0"/>
              <a:t>.</a:t>
            </a:r>
          </a:p>
          <a:p>
            <a:pPr lvl="0" algn="just"/>
            <a:r>
              <a:rPr lang="en-US" sz="2000" b="1" u="sng" dirty="0" smtClean="0"/>
              <a:t>Manufacturing (Generation </a:t>
            </a:r>
            <a:r>
              <a:rPr lang="en-US" sz="2000" b="1" u="sng" dirty="0"/>
              <a:t>of computer </a:t>
            </a:r>
            <a:r>
              <a:rPr lang="en-US" sz="2000" b="1" u="sng" dirty="0" smtClean="0"/>
              <a:t>files)</a:t>
            </a:r>
            <a:r>
              <a:rPr lang="en-US" sz="2000" dirty="0" smtClean="0"/>
              <a:t> </a:t>
            </a:r>
            <a:r>
              <a:rPr lang="en-US" sz="2000" dirty="0"/>
              <a:t>(CAM = Computer Aided Manufacture): taking into account that the vast majority of machines involved in the manufacture of printed wiring are automated and controlled by the computer, it is necessary to transcribe project information in a format independent of the software used and which can be understood by process computers, by generating specific files (of order-list type</a:t>
            </a:r>
            <a:r>
              <a:rPr lang="en-US" sz="2000" dirty="0" smtClean="0"/>
              <a:t>).</a:t>
            </a:r>
            <a:endParaRPr lang="ro-RO" sz="2000" dirty="0"/>
          </a:p>
        </p:txBody>
      </p:sp>
    </p:spTree>
    <p:extLst>
      <p:ext uri="{BB962C8B-B14F-4D97-AF65-F5344CB8AC3E}">
        <p14:creationId xmlns:p14="http://schemas.microsoft.com/office/powerpoint/2010/main" val="2917820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0" name="Picture 6"/>
          <p:cNvPicPr>
            <a:picLocks noChangeAspect="1" noChangeArrowheads="1"/>
          </p:cNvPicPr>
          <p:nvPr/>
        </p:nvPicPr>
        <p:blipFill>
          <a:blip r:embed="rId2"/>
          <a:srcRect/>
          <a:stretch>
            <a:fillRect/>
          </a:stretch>
        </p:blipFill>
        <p:spPr bwMode="auto">
          <a:xfrm>
            <a:off x="3200400" y="2133600"/>
            <a:ext cx="3622758" cy="2486025"/>
          </a:xfrm>
          <a:prstGeom prst="rect">
            <a:avLst/>
          </a:prstGeom>
          <a:noFill/>
          <a:ln w="9525">
            <a:noFill/>
            <a:miter lim="800000"/>
            <a:headEnd/>
            <a:tailEnd/>
          </a:ln>
          <a:effectLst/>
        </p:spPr>
      </p:pic>
      <p:sp>
        <p:nvSpPr>
          <p:cNvPr id="12" name="TextBox 11"/>
          <p:cNvSpPr txBox="1"/>
          <p:nvPr/>
        </p:nvSpPr>
        <p:spPr>
          <a:xfrm>
            <a:off x="7086600" y="2895600"/>
            <a:ext cx="1672253" cy="923330"/>
          </a:xfrm>
          <a:prstGeom prst="rect">
            <a:avLst/>
          </a:prstGeom>
          <a:noFill/>
        </p:spPr>
        <p:txBody>
          <a:bodyPr wrap="none" rtlCol="0">
            <a:spAutoFit/>
          </a:bodyPr>
          <a:lstStyle/>
          <a:p>
            <a:r>
              <a:rPr lang="ro-RO" i="1" dirty="0" smtClean="0"/>
              <a:t>PADS</a:t>
            </a:r>
          </a:p>
          <a:p>
            <a:r>
              <a:rPr lang="ro-RO" i="1" dirty="0" smtClean="0"/>
              <a:t>Expedition</a:t>
            </a:r>
            <a:endParaRPr lang="en-US" i="1" dirty="0" smtClean="0"/>
          </a:p>
          <a:p>
            <a:r>
              <a:rPr lang="en-US" i="1" dirty="0" smtClean="0"/>
              <a:t>(</a:t>
            </a:r>
            <a:r>
              <a:rPr lang="en-US" i="1" dirty="0" err="1" smtClean="0"/>
              <a:t>BoardStation</a:t>
            </a:r>
            <a:r>
              <a:rPr lang="en-US" i="1" dirty="0" smtClean="0"/>
              <a:t>)</a:t>
            </a:r>
            <a:endParaRPr lang="en-US" i="1" dirty="0"/>
          </a:p>
        </p:txBody>
      </p:sp>
      <p:sp>
        <p:nvSpPr>
          <p:cNvPr id="13" name="TextBox 12"/>
          <p:cNvSpPr txBox="1"/>
          <p:nvPr/>
        </p:nvSpPr>
        <p:spPr>
          <a:xfrm>
            <a:off x="4191000" y="5029200"/>
            <a:ext cx="902811" cy="646331"/>
          </a:xfrm>
          <a:prstGeom prst="rect">
            <a:avLst/>
          </a:prstGeom>
          <a:noFill/>
        </p:spPr>
        <p:txBody>
          <a:bodyPr wrap="none" rtlCol="0">
            <a:spAutoFit/>
          </a:bodyPr>
          <a:lstStyle/>
          <a:p>
            <a:r>
              <a:rPr lang="ro-RO" i="1" dirty="0" err="1" smtClean="0"/>
              <a:t>OrCad</a:t>
            </a:r>
            <a:endParaRPr lang="ro-RO" i="1" dirty="0" smtClean="0"/>
          </a:p>
          <a:p>
            <a:r>
              <a:rPr lang="ro-RO" i="1" dirty="0" smtClean="0"/>
              <a:t>Allegro</a:t>
            </a:r>
            <a:endParaRPr lang="en-US" i="1" dirty="0"/>
          </a:p>
        </p:txBody>
      </p:sp>
      <p:sp>
        <p:nvSpPr>
          <p:cNvPr id="14" name="TextBox 13"/>
          <p:cNvSpPr txBox="1"/>
          <p:nvPr/>
        </p:nvSpPr>
        <p:spPr>
          <a:xfrm>
            <a:off x="2057400" y="4267200"/>
            <a:ext cx="1107996" cy="646331"/>
          </a:xfrm>
          <a:prstGeom prst="rect">
            <a:avLst/>
          </a:prstGeom>
          <a:noFill/>
        </p:spPr>
        <p:txBody>
          <a:bodyPr wrap="none" rtlCol="0">
            <a:spAutoFit/>
          </a:bodyPr>
          <a:lstStyle/>
          <a:p>
            <a:r>
              <a:rPr lang="ro-RO" i="1" dirty="0" err="1" smtClean="0"/>
              <a:t>CadStar</a:t>
            </a:r>
            <a:endParaRPr lang="ro-RO" i="1" dirty="0" smtClean="0"/>
          </a:p>
          <a:p>
            <a:r>
              <a:rPr lang="ro-RO" i="1" dirty="0" smtClean="0"/>
              <a:t>CR-5000</a:t>
            </a:r>
            <a:endParaRPr lang="en-US" i="1" dirty="0"/>
          </a:p>
        </p:txBody>
      </p:sp>
      <p:sp>
        <p:nvSpPr>
          <p:cNvPr id="15" name="TextBox 14"/>
          <p:cNvSpPr txBox="1"/>
          <p:nvPr/>
        </p:nvSpPr>
        <p:spPr>
          <a:xfrm>
            <a:off x="1371600" y="1905000"/>
            <a:ext cx="1736373" cy="923330"/>
          </a:xfrm>
          <a:prstGeom prst="rect">
            <a:avLst/>
          </a:prstGeom>
          <a:noFill/>
        </p:spPr>
        <p:txBody>
          <a:bodyPr wrap="none" rtlCol="0">
            <a:spAutoFit/>
          </a:bodyPr>
          <a:lstStyle/>
          <a:p>
            <a:r>
              <a:rPr lang="ro-RO" dirty="0" err="1" smtClean="0"/>
              <a:t>CadSoft</a:t>
            </a:r>
            <a:r>
              <a:rPr lang="ro-RO" dirty="0" smtClean="0"/>
              <a:t>: </a:t>
            </a:r>
            <a:r>
              <a:rPr lang="ro-RO" i="1" dirty="0" err="1" smtClean="0"/>
              <a:t>Eagle</a:t>
            </a:r>
            <a:endParaRPr lang="ro-RO" i="1" dirty="0" smtClean="0"/>
          </a:p>
          <a:p>
            <a:r>
              <a:rPr lang="ro-RO" dirty="0" err="1" smtClean="0"/>
              <a:t>Altium</a:t>
            </a:r>
            <a:r>
              <a:rPr lang="ro-RO" dirty="0" smtClean="0"/>
              <a:t>:</a:t>
            </a:r>
            <a:r>
              <a:rPr lang="ro-RO" i="1" dirty="0" smtClean="0"/>
              <a:t> </a:t>
            </a:r>
            <a:r>
              <a:rPr lang="ro-RO" i="1" dirty="0" err="1" smtClean="0"/>
              <a:t>Protel</a:t>
            </a:r>
            <a:endParaRPr lang="ro-RO" i="1" dirty="0" smtClean="0"/>
          </a:p>
          <a:p>
            <a:r>
              <a:rPr lang="ro-RO" dirty="0" smtClean="0"/>
              <a:t>NI: </a:t>
            </a:r>
            <a:r>
              <a:rPr lang="ro-RO" i="1" dirty="0" err="1" smtClean="0"/>
              <a:t>MultiBoard</a:t>
            </a:r>
            <a:endParaRPr lang="en-US" dirty="0"/>
          </a:p>
        </p:txBody>
      </p:sp>
      <p:cxnSp>
        <p:nvCxnSpPr>
          <p:cNvPr id="17" name="Straight Connector 16"/>
          <p:cNvCxnSpPr/>
          <p:nvPr/>
        </p:nvCxnSpPr>
        <p:spPr>
          <a:xfrm rot="10800000">
            <a:off x="6324600" y="3200400"/>
            <a:ext cx="685800" cy="762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a:off x="4457700" y="48387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flipV="1">
            <a:off x="3200400" y="4267200"/>
            <a:ext cx="382588" cy="1524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10800000">
            <a:off x="3200400" y="2362200"/>
            <a:ext cx="457200" cy="228600"/>
          </a:xfrm>
          <a:prstGeom prst="line">
            <a:avLst/>
          </a:prstGeom>
        </p:spPr>
        <p:style>
          <a:lnRef idx="1">
            <a:schemeClr val="dk1"/>
          </a:lnRef>
          <a:fillRef idx="0">
            <a:schemeClr val="dk1"/>
          </a:fillRef>
          <a:effectRef idx="0">
            <a:schemeClr val="dk1"/>
          </a:effectRef>
          <a:fontRef idx="minor">
            <a:schemeClr val="tx1"/>
          </a:fontRef>
        </p:style>
      </p:cxnSp>
      <p:sp>
        <p:nvSpPr>
          <p:cNvPr id="16"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70C0"/>
                </a:solidFill>
              </a:rPr>
              <a:t>TYPES OF CAD TOOLS</a:t>
            </a:r>
            <a:endParaRPr lang="ro-RO" dirty="0">
              <a:solidFill>
                <a:srgbClr val="0070C0"/>
              </a:solidFill>
            </a:endParaRPr>
          </a:p>
        </p:txBody>
      </p:sp>
    </p:spTree>
    <p:extLst>
      <p:ext uri="{BB962C8B-B14F-4D97-AF65-F5344CB8AC3E}">
        <p14:creationId xmlns:p14="http://schemas.microsoft.com/office/powerpoint/2010/main" val="3571479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676400" y="838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rot="16200000">
            <a:off x="1787783" y="50702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Eagle</a:t>
            </a:r>
            <a:endParaRPr lang="ro-RO" dirty="0" smtClean="0">
              <a:ln>
                <a:solidFill>
                  <a:schemeClr val="accent1"/>
                </a:solidFill>
              </a:ln>
            </a:endParaRPr>
          </a:p>
        </p:txBody>
      </p:sp>
      <p:sp>
        <p:nvSpPr>
          <p:cNvPr id="6" name="TextBox 5"/>
          <p:cNvSpPr txBox="1"/>
          <p:nvPr/>
        </p:nvSpPr>
        <p:spPr>
          <a:xfrm rot="16200000">
            <a:off x="2168783" y="50702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MultiBoard</a:t>
            </a:r>
            <a:endParaRPr lang="ro-RO" dirty="0" smtClean="0">
              <a:ln>
                <a:solidFill>
                  <a:schemeClr val="accent1"/>
                </a:solidFill>
              </a:ln>
            </a:endParaRPr>
          </a:p>
        </p:txBody>
      </p:sp>
      <p:sp>
        <p:nvSpPr>
          <p:cNvPr id="7" name="TextBox 6"/>
          <p:cNvSpPr txBox="1"/>
          <p:nvPr/>
        </p:nvSpPr>
        <p:spPr>
          <a:xfrm rot="16200000">
            <a:off x="3997583" y="44606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OrCad</a:t>
            </a:r>
            <a:endParaRPr lang="ro-RO" dirty="0" smtClean="0">
              <a:ln>
                <a:solidFill>
                  <a:schemeClr val="accent1"/>
                </a:solidFill>
              </a:ln>
            </a:endParaRPr>
          </a:p>
        </p:txBody>
      </p:sp>
      <p:sp>
        <p:nvSpPr>
          <p:cNvPr id="8" name="TextBox 7"/>
          <p:cNvSpPr txBox="1"/>
          <p:nvPr/>
        </p:nvSpPr>
        <p:spPr>
          <a:xfrm rot="16200000">
            <a:off x="3235583" y="44606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CadStar</a:t>
            </a:r>
            <a:endParaRPr lang="ro-RO" dirty="0" smtClean="0">
              <a:ln>
                <a:solidFill>
                  <a:schemeClr val="accent1"/>
                </a:solidFill>
              </a:ln>
            </a:endParaRPr>
          </a:p>
        </p:txBody>
      </p:sp>
      <p:sp>
        <p:nvSpPr>
          <p:cNvPr id="11" name="TextBox 10"/>
          <p:cNvSpPr txBox="1"/>
          <p:nvPr/>
        </p:nvSpPr>
        <p:spPr>
          <a:xfrm rot="16200000">
            <a:off x="3616583" y="44606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Protel</a:t>
            </a:r>
            <a:endParaRPr lang="ro-RO" dirty="0" smtClean="0">
              <a:ln>
                <a:solidFill>
                  <a:schemeClr val="accent1"/>
                </a:solidFill>
              </a:ln>
            </a:endParaRPr>
          </a:p>
        </p:txBody>
      </p:sp>
      <p:sp>
        <p:nvSpPr>
          <p:cNvPr id="12" name="TextBox 11"/>
          <p:cNvSpPr txBox="1"/>
          <p:nvPr/>
        </p:nvSpPr>
        <p:spPr>
          <a:xfrm rot="16200000">
            <a:off x="4378583" y="4460617"/>
            <a:ext cx="1822966" cy="369332"/>
          </a:xfrm>
          <a:prstGeom prst="rect">
            <a:avLst/>
          </a:prstGeom>
          <a:noFill/>
          <a:ln>
            <a:solidFill>
              <a:schemeClr val="accent1"/>
            </a:solidFill>
          </a:ln>
        </p:spPr>
        <p:txBody>
          <a:bodyPr wrap="square" rtlCol="0">
            <a:spAutoFit/>
          </a:bodyPr>
          <a:lstStyle/>
          <a:p>
            <a:r>
              <a:rPr lang="ro-RO" dirty="0" smtClean="0">
                <a:ln>
                  <a:solidFill>
                    <a:schemeClr val="accent1"/>
                  </a:solidFill>
                </a:ln>
              </a:rPr>
              <a:t>PADS</a:t>
            </a:r>
          </a:p>
        </p:txBody>
      </p:sp>
      <p:sp>
        <p:nvSpPr>
          <p:cNvPr id="13" name="TextBox 12"/>
          <p:cNvSpPr txBox="1"/>
          <p:nvPr/>
        </p:nvSpPr>
        <p:spPr>
          <a:xfrm rot="16200000">
            <a:off x="5292983" y="3851017"/>
            <a:ext cx="1822966" cy="369332"/>
          </a:xfrm>
          <a:prstGeom prst="rect">
            <a:avLst/>
          </a:prstGeom>
          <a:noFill/>
          <a:ln>
            <a:solidFill>
              <a:schemeClr val="accent1"/>
            </a:solidFill>
          </a:ln>
        </p:spPr>
        <p:txBody>
          <a:bodyPr wrap="square" rtlCol="0">
            <a:spAutoFit/>
          </a:bodyPr>
          <a:lstStyle/>
          <a:p>
            <a:r>
              <a:rPr lang="ro-RO" dirty="0" smtClean="0">
                <a:ln>
                  <a:solidFill>
                    <a:schemeClr val="accent1"/>
                  </a:solidFill>
                </a:ln>
              </a:rPr>
              <a:t>CR-5000</a:t>
            </a:r>
          </a:p>
        </p:txBody>
      </p:sp>
      <p:sp>
        <p:nvSpPr>
          <p:cNvPr id="14" name="TextBox 13"/>
          <p:cNvSpPr txBox="1"/>
          <p:nvPr/>
        </p:nvSpPr>
        <p:spPr>
          <a:xfrm rot="16200000">
            <a:off x="5673983" y="3851017"/>
            <a:ext cx="1822966" cy="369332"/>
          </a:xfrm>
          <a:prstGeom prst="rect">
            <a:avLst/>
          </a:prstGeom>
          <a:noFill/>
          <a:ln>
            <a:solidFill>
              <a:schemeClr val="accent1"/>
            </a:solidFill>
          </a:ln>
        </p:spPr>
        <p:txBody>
          <a:bodyPr wrap="square" rtlCol="0">
            <a:spAutoFit/>
          </a:bodyPr>
          <a:lstStyle/>
          <a:p>
            <a:r>
              <a:rPr lang="ro-RO" dirty="0" err="1" smtClean="0">
                <a:ln>
                  <a:solidFill>
                    <a:schemeClr val="accent1"/>
                  </a:solidFill>
                </a:ln>
              </a:rPr>
              <a:t>Expedition</a:t>
            </a:r>
            <a:endParaRPr lang="ro-RO" dirty="0" smtClean="0">
              <a:ln>
                <a:solidFill>
                  <a:schemeClr val="accent1"/>
                </a:solidFill>
              </a:ln>
            </a:endParaRPr>
          </a:p>
        </p:txBody>
      </p:sp>
      <p:sp>
        <p:nvSpPr>
          <p:cNvPr id="16" name="Title 2"/>
          <p:cNvSpPr txBox="1">
            <a:spLocks/>
          </p:cNvSpPr>
          <p:nvPr/>
        </p:nvSpPr>
        <p:spPr>
          <a:xfrm>
            <a:off x="413266" y="0"/>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ro-RO" sz="3600" b="1" i="0" u="none" strike="noStrike" kern="1200" cap="none" spc="0" normalizeH="0" baseline="0" noProof="0" dirty="0" smtClean="0">
                <a:ln>
                  <a:noFill/>
                </a:ln>
                <a:solidFill>
                  <a:srgbClr val="0070C0"/>
                </a:solidFill>
                <a:effectLst/>
                <a:uLnTx/>
                <a:uFillTx/>
                <a:latin typeface="+mj-lt"/>
                <a:ea typeface="+mj-ea"/>
                <a:cs typeface="+mj-cs"/>
              </a:rPr>
              <a:t>Clas</a:t>
            </a:r>
            <a:r>
              <a:rPr kumimoji="0" lang="en-US" sz="3600" b="1" i="0" u="none" strike="noStrike" kern="1200" cap="none" spc="0" normalizeH="0" baseline="0" noProof="0" dirty="0" smtClean="0">
                <a:ln>
                  <a:noFill/>
                </a:ln>
                <a:solidFill>
                  <a:srgbClr val="0070C0"/>
                </a:solidFill>
                <a:effectLst/>
                <a:uLnTx/>
                <a:uFillTx/>
                <a:latin typeface="+mj-lt"/>
                <a:ea typeface="+mj-ea"/>
                <a:cs typeface="+mj-cs"/>
              </a:rPr>
              <a:t>s</a:t>
            </a:r>
            <a:r>
              <a:rPr kumimoji="0" lang="ro-RO" sz="3600" b="1" i="0" u="none" strike="noStrike" kern="1200" cap="none" spc="0" normalizeH="0" baseline="0" noProof="0" dirty="0" smtClean="0">
                <a:ln>
                  <a:noFill/>
                </a:ln>
                <a:solidFill>
                  <a:srgbClr val="0070C0"/>
                </a:solidFill>
                <a:effectLst/>
                <a:uLnTx/>
                <a:uFillTx/>
                <a:latin typeface="+mj-lt"/>
                <a:ea typeface="+mj-ea"/>
                <a:cs typeface="+mj-cs"/>
              </a:rPr>
              <a:t>ifica</a:t>
            </a:r>
            <a:r>
              <a:rPr kumimoji="0" lang="en-US" sz="3600" b="1" i="0" u="none" strike="noStrike" kern="1200" cap="none" spc="0" normalizeH="0" baseline="0" noProof="0" dirty="0" err="1" smtClean="0">
                <a:ln>
                  <a:noFill/>
                </a:ln>
                <a:solidFill>
                  <a:srgbClr val="0070C0"/>
                </a:solidFill>
                <a:effectLst/>
                <a:uLnTx/>
                <a:uFillTx/>
                <a:latin typeface="+mj-lt"/>
                <a:ea typeface="+mj-ea"/>
                <a:cs typeface="+mj-cs"/>
              </a:rPr>
              <a:t>tion</a:t>
            </a:r>
            <a:r>
              <a:rPr kumimoji="0" lang="en-US" sz="3600" b="1" i="0" u="none" strike="noStrike" kern="1200" cap="none" spc="0" normalizeH="0" baseline="0" noProof="0" dirty="0" smtClean="0">
                <a:ln>
                  <a:noFill/>
                </a:ln>
                <a:solidFill>
                  <a:srgbClr val="0070C0"/>
                </a:solidFill>
                <a:effectLst/>
                <a:uLnTx/>
                <a:uFillTx/>
                <a:latin typeface="+mj-lt"/>
                <a:ea typeface="+mj-ea"/>
                <a:cs typeface="+mj-cs"/>
              </a:rPr>
              <a:t> by complexity</a:t>
            </a:r>
          </a:p>
          <a:p>
            <a:pPr marL="0" marR="0" lvl="0" indent="0" algn="ctr" defTabSz="914400" rtl="0" eaLnBrk="0" fontAlgn="base" latinLnBrk="0" hangingPunct="0">
              <a:lnSpc>
                <a:spcPct val="100000"/>
              </a:lnSpc>
              <a:spcBef>
                <a:spcPct val="0"/>
              </a:spcBef>
              <a:spcAft>
                <a:spcPct val="0"/>
              </a:spcAft>
              <a:buClrTx/>
              <a:buSzTx/>
              <a:buFontTx/>
              <a:buNone/>
              <a:tabLst/>
              <a:defRPr/>
            </a:pPr>
            <a:r>
              <a:rPr lang="ro-RO" sz="2000" b="1" i="1" dirty="0" smtClean="0">
                <a:solidFill>
                  <a:srgbClr val="0070C0"/>
                </a:solidFill>
                <a:latin typeface="+mj-lt"/>
                <a:ea typeface="+mj-ea"/>
                <a:cs typeface="+mj-cs"/>
              </a:rPr>
              <a:t>(</a:t>
            </a:r>
            <a:r>
              <a:rPr lang="en-US" sz="2000" b="1" i="1" dirty="0" smtClean="0">
                <a:solidFill>
                  <a:srgbClr val="0070C0"/>
                </a:solidFill>
                <a:latin typeface="+mj-lt"/>
                <a:ea typeface="+mj-ea"/>
                <a:cs typeface="+mj-cs"/>
              </a:rPr>
              <a:t>range of design tools</a:t>
            </a:r>
            <a:r>
              <a:rPr kumimoji="0" lang="ro-RO" sz="2000" b="1" i="1" u="none" strike="noStrike" kern="1200" cap="none" spc="0" normalizeH="0" noProof="0" dirty="0" smtClean="0">
                <a:ln>
                  <a:noFill/>
                </a:ln>
                <a:solidFill>
                  <a:srgbClr val="0070C0"/>
                </a:solidFill>
                <a:effectLst/>
                <a:uLnTx/>
                <a:uFillTx/>
                <a:latin typeface="+mj-lt"/>
                <a:ea typeface="+mj-ea"/>
                <a:cs typeface="+mj-cs"/>
              </a:rPr>
              <a:t>)</a:t>
            </a:r>
            <a:endParaRPr kumimoji="0" lang="en-US" b="1" i="1" u="none" strike="noStrike" kern="1200" cap="none" spc="0" normalizeH="0" baseline="0" noProof="0" dirty="0">
              <a:ln>
                <a:noFill/>
              </a:ln>
              <a:solidFill>
                <a:srgbClr val="0070C0"/>
              </a:solidFill>
              <a:effectLst/>
              <a:uLnTx/>
              <a:uFillTx/>
              <a:latin typeface="+mj-lt"/>
              <a:ea typeface="+mj-ea"/>
              <a:cs typeface="+mj-cs"/>
            </a:endParaRPr>
          </a:p>
        </p:txBody>
      </p:sp>
      <p:sp>
        <p:nvSpPr>
          <p:cNvPr id="17" name="TextBox 16"/>
          <p:cNvSpPr txBox="1"/>
          <p:nvPr/>
        </p:nvSpPr>
        <p:spPr>
          <a:xfrm rot="16200000">
            <a:off x="6054983" y="3851017"/>
            <a:ext cx="1822966" cy="369332"/>
          </a:xfrm>
          <a:prstGeom prst="rect">
            <a:avLst/>
          </a:prstGeom>
          <a:noFill/>
          <a:ln>
            <a:solidFill>
              <a:schemeClr val="accent1"/>
            </a:solidFill>
          </a:ln>
        </p:spPr>
        <p:txBody>
          <a:bodyPr wrap="square" rtlCol="0">
            <a:spAutoFit/>
          </a:bodyPr>
          <a:lstStyle/>
          <a:p>
            <a:r>
              <a:rPr lang="en-US" dirty="0" smtClean="0">
                <a:ln>
                  <a:solidFill>
                    <a:schemeClr val="accent1"/>
                  </a:solidFill>
                </a:ln>
              </a:rPr>
              <a:t>Allegro</a:t>
            </a:r>
            <a:endParaRPr lang="ro-RO" dirty="0" smtClean="0">
              <a:ln>
                <a:solidFill>
                  <a:schemeClr val="accent1"/>
                </a:solidFill>
              </a:ln>
            </a:endParaRPr>
          </a:p>
        </p:txBody>
      </p:sp>
    </p:spTree>
    <p:extLst>
      <p:ext uri="{BB962C8B-B14F-4D97-AF65-F5344CB8AC3E}">
        <p14:creationId xmlns:p14="http://schemas.microsoft.com/office/powerpoint/2010/main" val="4102102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TotalTime>
  <Words>2740</Words>
  <Application>Microsoft Office PowerPoint</Application>
  <PresentationFormat>On-screen Show (4:3)</PresentationFormat>
  <Paragraphs>230</Paragraphs>
  <Slides>32</Slides>
  <Notes>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Grafica si Design-ul Circuitelor Electronice  (GDCE)  Electronic Design Automation (EDA) Computer Aided Design (CAD) Proiectare Asistata de Calculator (PAC)</vt:lpstr>
      <vt:lpstr>Necessary knowledge</vt:lpstr>
      <vt:lpstr>Coverage Area</vt:lpstr>
      <vt:lpstr>Introduction</vt:lpstr>
      <vt:lpstr>The stages of designing an electronic module</vt:lpstr>
      <vt:lpstr>The stages of designing an electronic module</vt:lpstr>
      <vt:lpstr>The stages of designing an electronic module</vt:lpstr>
      <vt:lpstr>PowerPoint Presentation</vt:lpstr>
      <vt:lpstr>PowerPoint Presentation</vt:lpstr>
      <vt:lpstr>PowerPoint Presentation</vt:lpstr>
      <vt:lpstr>PowerPoint Presentation</vt:lpstr>
      <vt:lpstr>PowerPoint Presentation</vt:lpstr>
      <vt:lpstr>PowerPoint Presentation</vt:lpstr>
      <vt:lpstr>Schematic capture</vt:lpstr>
      <vt:lpstr>Circuit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PCB</vt:lpstr>
      <vt:lpstr>What is PCB</vt:lpstr>
      <vt:lpstr>What is PCB</vt:lpstr>
      <vt:lpstr>PowerPoint Presentation</vt:lpstr>
      <vt:lpstr>CAM files</vt:lpstr>
      <vt:lpstr>CAM files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Schematic Capture</dc:title>
  <dc:creator>Ady</dc:creator>
  <cp:lastModifiedBy>Ady</cp:lastModifiedBy>
  <cp:revision>31</cp:revision>
  <dcterms:created xsi:type="dcterms:W3CDTF">2013-10-01T09:13:14Z</dcterms:created>
  <dcterms:modified xsi:type="dcterms:W3CDTF">2020-09-18T20:24:50Z</dcterms:modified>
</cp:coreProperties>
</file>