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60"/>
  </p:notesMasterIdLst>
  <p:sldIdLst>
    <p:sldId id="380" r:id="rId2"/>
    <p:sldId id="258" r:id="rId3"/>
    <p:sldId id="260" r:id="rId4"/>
    <p:sldId id="261" r:id="rId5"/>
    <p:sldId id="262" r:id="rId6"/>
    <p:sldId id="264" r:id="rId7"/>
    <p:sldId id="265" r:id="rId8"/>
    <p:sldId id="268" r:id="rId9"/>
    <p:sldId id="271" r:id="rId10"/>
    <p:sldId id="272" r:id="rId11"/>
    <p:sldId id="273" r:id="rId12"/>
    <p:sldId id="275" r:id="rId13"/>
    <p:sldId id="276" r:id="rId14"/>
    <p:sldId id="277" r:id="rId15"/>
    <p:sldId id="354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281" r:id="rId41"/>
    <p:sldId id="285" r:id="rId42"/>
    <p:sldId id="286" r:id="rId43"/>
    <p:sldId id="292" r:id="rId44"/>
    <p:sldId id="293" r:id="rId45"/>
    <p:sldId id="295" r:id="rId46"/>
    <p:sldId id="296" r:id="rId47"/>
    <p:sldId id="297" r:id="rId48"/>
    <p:sldId id="298" r:id="rId49"/>
    <p:sldId id="299" r:id="rId50"/>
    <p:sldId id="303" r:id="rId51"/>
    <p:sldId id="304" r:id="rId52"/>
    <p:sldId id="307" r:id="rId53"/>
    <p:sldId id="309" r:id="rId54"/>
    <p:sldId id="310" r:id="rId55"/>
    <p:sldId id="311" r:id="rId56"/>
    <p:sldId id="314" r:id="rId57"/>
    <p:sldId id="315" r:id="rId58"/>
    <p:sldId id="382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5" autoAdjust="0"/>
  </p:normalViewPr>
  <p:slideViewPr>
    <p:cSldViewPr>
      <p:cViewPr varScale="1">
        <p:scale>
          <a:sx n="64" d="100"/>
          <a:sy n="64" d="100"/>
        </p:scale>
        <p:origin x="20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5A9DCF-EDD3-4191-9867-28B6C401930C}" type="datetimeFigureOut">
              <a:rPr lang="en-US"/>
              <a:pPr>
                <a:defRPr/>
              </a:pPr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B68943B-F63A-4DE7-ACA1-846343DDD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5F0EF6-11C6-4F3C-B227-200CF27EDE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/>
            <a:r>
              <a:rPr lang="ro-RO" sz="1800" dirty="0"/>
              <a:t>Conectarea intrărilor nefolosite la intrări folosite: avantajul acestei metode este simplitatea, nemaifiind necesară rezistenţa </a:t>
            </a:r>
            <a:r>
              <a:rPr lang="ro-RO" sz="1800" i="1" dirty="0"/>
              <a:t>R</a:t>
            </a:r>
            <a:r>
              <a:rPr lang="ro-RO" sz="1800" baseline="-25000" dirty="0"/>
              <a:t>P</a:t>
            </a:r>
            <a:r>
              <a:rPr lang="ro-RO" sz="1800" dirty="0"/>
              <a:t>. Dezavantajele metodei sunt legate de multiplicarea capacităţii de intrare </a:t>
            </a:r>
            <a:r>
              <a:rPr lang="ro-RO" sz="1800" i="1" dirty="0"/>
              <a:t>C</a:t>
            </a:r>
            <a:r>
              <a:rPr lang="ro-RO" sz="1800" baseline="-25000" dirty="0"/>
              <a:t>i</a:t>
            </a:r>
            <a:r>
              <a:rPr lang="ro-RO" sz="1800" dirty="0"/>
              <a:t> şi a curenţilor de la intrare în starea SUS, iar suplimentar pentru porţile SAU şi SAU-NU şi multiplicare curenţilor de intrare în starea JOS. </a:t>
            </a:r>
            <a:endParaRPr lang="en-US" sz="1800" dirty="0"/>
          </a:p>
          <a:p>
            <a:pPr eaLnBrk="1" hangingPunct="1"/>
            <a:endParaRPr 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F881F1-B0F9-4B4A-BF0B-8B9732F4C3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BC8BC5-D5A7-43D5-9734-4951C53B0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FE757F-BD5B-4D7C-99D7-C560F685BD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621F77-4BF4-49C0-9E84-8864E877B3E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A0493-9675-4564-8B2C-66E9C607EE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3A5E7-62C0-4AFE-97CC-B7697524F0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0F855-6409-47F6-AD43-05183D8247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790F7-F7F4-44F2-B6E1-7F5DE968F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E9C71-4356-49ED-8BA2-D47D77771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8D54C-029E-4DD1-8389-BFAEEA49B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EE28E-E43D-49A3-A345-C1DBBCB0EC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4DF8C-5117-445D-8901-96596A3166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58DFE-0FE9-4972-B179-3FE4E4501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6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C694C-0A17-45CC-B1F9-2E77FB589D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698A132-7E22-445B-9FE0-C653B0FA19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53B34-63AF-476D-BECD-88B7A536C5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A8B430-AD53-4608-8152-D8855175E4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6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Figuri/Circ%20intirz%2074LS14.bm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Figuri/Circ%20intirz%2074LS14%20-%20diagrame.bmp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76400"/>
            <a:ext cx="9144000" cy="1828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o-RO" sz="5400" dirty="0"/>
              <a:t>Digital Integrated Circuits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8458200" cy="914400"/>
          </a:xfrm>
        </p:spPr>
        <p:txBody>
          <a:bodyPr/>
          <a:lstStyle/>
          <a:p>
            <a:pPr marR="0" algn="ctr" eaLnBrk="1" hangingPunct="1"/>
            <a:r>
              <a:rPr lang="en-US" dirty="0"/>
              <a:t> Georgiana SIMION</a:t>
            </a:r>
            <a:endParaRPr lang="ro-RO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03575" y="5900738"/>
            <a:ext cx="28400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2021/2022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ro-RO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Driving a LED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Widely used</a:t>
            </a:r>
            <a:endParaRPr lang="ro-RO" sz="2600"/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600"/>
              <a:t>5 mm LED </a:t>
            </a:r>
            <a:r>
              <a:rPr lang="en-US" sz="2600"/>
              <a:t>- U</a:t>
            </a:r>
            <a:r>
              <a:rPr lang="en-US" sz="2600" baseline="-25000"/>
              <a:t>d</a:t>
            </a:r>
            <a:r>
              <a:rPr lang="en-US" sz="2600"/>
              <a:t>= 1.</a:t>
            </a:r>
            <a:r>
              <a:rPr lang="ro-RO" sz="2600"/>
              <a:t>7 ... 2 V</a:t>
            </a:r>
            <a:r>
              <a:rPr lang="en-US" sz="2600"/>
              <a:t> @</a:t>
            </a:r>
            <a:r>
              <a:rPr lang="ro-RO" sz="2600"/>
              <a:t> 10 mA</a:t>
            </a:r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SMD</a:t>
            </a:r>
            <a:r>
              <a:rPr lang="ro-RO" sz="2600"/>
              <a:t> LED</a:t>
            </a:r>
            <a:r>
              <a:rPr lang="en-US" sz="2600"/>
              <a:t>s</a:t>
            </a:r>
            <a:r>
              <a:rPr lang="ro-RO" sz="2600"/>
              <a:t>-</a:t>
            </a:r>
            <a:r>
              <a:rPr lang="en-US" sz="2600"/>
              <a:t>3-5</a:t>
            </a:r>
            <a:r>
              <a:rPr lang="ro-RO" sz="2600"/>
              <a:t> mA</a:t>
            </a:r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600"/>
              <a:t>I</a:t>
            </a:r>
            <a:r>
              <a:rPr lang="ro-RO" sz="2600" baseline="-25000"/>
              <a:t>0L</a:t>
            </a:r>
            <a:r>
              <a:rPr lang="ro-RO" sz="2600"/>
              <a:t> </a:t>
            </a:r>
            <a:r>
              <a:rPr lang="en-US" sz="2600"/>
              <a:t>=</a:t>
            </a:r>
            <a:r>
              <a:rPr lang="ro-RO" sz="2600"/>
              <a:t>16 mA</a:t>
            </a:r>
            <a:r>
              <a:rPr lang="en-US" sz="2600"/>
              <a:t> &gt;&gt; </a:t>
            </a:r>
            <a:r>
              <a:rPr lang="ro-RO" sz="2600"/>
              <a:t>I</a:t>
            </a:r>
            <a:r>
              <a:rPr lang="ro-RO" sz="2600" baseline="-25000"/>
              <a:t>0H</a:t>
            </a:r>
            <a:r>
              <a:rPr lang="ro-RO" sz="2600"/>
              <a:t> </a:t>
            </a:r>
            <a:r>
              <a:rPr lang="en-US" sz="2600"/>
              <a:t>=</a:t>
            </a:r>
            <a:r>
              <a:rPr lang="ro-RO" sz="2600"/>
              <a:t>0,8 mA</a:t>
            </a:r>
            <a:endParaRPr lang="en-US" sz="260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DDE388-1FD0-4140-A229-2EB6321876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HOMEWORK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FF0000"/>
                </a:solidFill>
              </a:rPr>
              <a:t>Schematic design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49DB42-4F01-484A-ADF6-93E39ABE172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Driving higher currents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ro-RO" sz="2400" i="1"/>
              <a:t>u</a:t>
            </a:r>
            <a:r>
              <a:rPr lang="ro-RO" sz="2400" baseline="-25000"/>
              <a:t>0</a:t>
            </a:r>
            <a:r>
              <a:rPr lang="ro-RO" sz="2400"/>
              <a:t> = </a:t>
            </a:r>
            <a:r>
              <a:rPr lang="ro-RO" sz="2400" i="1"/>
              <a:t>U</a:t>
            </a:r>
            <a:r>
              <a:rPr lang="ro-RO" sz="2400" baseline="-25000"/>
              <a:t>0L</a:t>
            </a:r>
            <a:r>
              <a:rPr lang="ro-RO" sz="2400"/>
              <a:t> </a:t>
            </a:r>
            <a:r>
              <a:rPr lang="en-US" sz="2400"/>
              <a:t>(Tr OFF);</a:t>
            </a:r>
            <a:r>
              <a:rPr lang="ro-RO" sz="2400"/>
              <a:t> </a:t>
            </a:r>
            <a:r>
              <a:rPr lang="ro-RO" sz="2400" i="1"/>
              <a:t>u</a:t>
            </a:r>
            <a:r>
              <a:rPr lang="ro-RO" sz="2400" baseline="-25000"/>
              <a:t>0</a:t>
            </a:r>
            <a:r>
              <a:rPr lang="ro-RO" sz="2400"/>
              <a:t> = </a:t>
            </a:r>
            <a:r>
              <a:rPr lang="ro-RO" sz="2400" i="1"/>
              <a:t>U</a:t>
            </a:r>
            <a:r>
              <a:rPr lang="ro-RO" sz="2400" baseline="-25000"/>
              <a:t>0H</a:t>
            </a:r>
            <a:r>
              <a:rPr lang="en-US" sz="2400" baseline="-25000"/>
              <a:t> </a:t>
            </a:r>
            <a:r>
              <a:rPr lang="en-US" sz="2400"/>
              <a:t>(Tr ON - sat)</a:t>
            </a:r>
            <a:endParaRPr lang="ro-RO" sz="2400"/>
          </a:p>
          <a:p>
            <a:pPr eaLnBrk="1" hangingPunct="1">
              <a:buSzPct val="80000"/>
              <a:buFontTx/>
              <a:buChar char="•"/>
            </a:pPr>
            <a:r>
              <a:rPr lang="en-US" sz="2400"/>
              <a:t>For</a:t>
            </a:r>
            <a:r>
              <a:rPr lang="ro-RO" sz="2400" i="1"/>
              <a:t>T</a:t>
            </a:r>
            <a:r>
              <a:rPr lang="ro-RO" sz="2400" baseline="-25000"/>
              <a:t>1</a:t>
            </a:r>
            <a:r>
              <a:rPr lang="ro-RO" sz="2400"/>
              <a:t>:</a:t>
            </a:r>
            <a:r>
              <a:rPr lang="en-US" sz="2400"/>
              <a:t> (Ic results </a:t>
            </a:r>
            <a:r>
              <a:rPr lang="ro-RO" sz="2400"/>
              <a:t>80 ... 300 mA</a:t>
            </a:r>
            <a:r>
              <a:rPr lang="en-US" sz="2400"/>
              <a:t>)</a:t>
            </a:r>
            <a:endParaRPr lang="ro-RO" sz="2400"/>
          </a:p>
          <a:p>
            <a:pPr eaLnBrk="1" hangingPunct="1">
              <a:buSzPct val="80000"/>
              <a:buFontTx/>
              <a:buChar char="•"/>
            </a:pPr>
            <a:endParaRPr lang="ro-RO" sz="2400"/>
          </a:p>
          <a:p>
            <a:pPr eaLnBrk="1" hangingPunct="1">
              <a:buSzPct val="80000"/>
              <a:buFontTx/>
              <a:buChar char="•"/>
            </a:pPr>
            <a:endParaRPr lang="ro-RO" sz="2400"/>
          </a:p>
          <a:p>
            <a:pPr eaLnBrk="1" hangingPunct="1">
              <a:buSzPct val="80000"/>
              <a:buFontTx/>
              <a:buNone/>
            </a:pPr>
            <a:r>
              <a:rPr lang="ro-RO" sz="2400"/>
              <a:t>	</a:t>
            </a:r>
            <a:endParaRPr lang="en-US" sz="2600"/>
          </a:p>
        </p:txBody>
      </p:sp>
      <p:sp>
        <p:nvSpPr>
          <p:cNvPr id="410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ADB8396-357A-44B0-B330-F1ED2D87AB1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8462"/>
              </p:ext>
            </p:extLst>
          </p:nvPr>
        </p:nvGraphicFramePr>
        <p:xfrm>
          <a:off x="1064260" y="2751931"/>
          <a:ext cx="36004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444500" progId="Equation.3">
                  <p:embed/>
                </p:oleObj>
              </mc:Choice>
              <mc:Fallback>
                <p:oleObj name="Equation" r:id="rId2" imgW="2209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260" y="2751931"/>
                        <a:ext cx="360045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632115"/>
              </p:ext>
            </p:extLst>
          </p:nvPr>
        </p:nvGraphicFramePr>
        <p:xfrm>
          <a:off x="5190650" y="2772568"/>
          <a:ext cx="23764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800" imgH="419100" progId="Equation.3">
                  <p:embed/>
                </p:oleObj>
              </mc:Choice>
              <mc:Fallback>
                <p:oleObj name="Equation" r:id="rId4" imgW="14478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650" y="2772568"/>
                        <a:ext cx="2376487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4" descr="2x%20ComandaSarciniiCuTT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3" y="3429000"/>
            <a:ext cx="87026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Driving higher currents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For</a:t>
            </a:r>
            <a:r>
              <a:rPr lang="ro-RO" sz="2600"/>
              <a:t> </a:t>
            </a:r>
            <a:r>
              <a:rPr lang="ro-RO" sz="2600" i="1"/>
              <a:t>T</a:t>
            </a:r>
            <a:r>
              <a:rPr lang="ro-RO" sz="2600" baseline="-25000"/>
              <a:t>2</a:t>
            </a:r>
            <a:r>
              <a:rPr lang="ro-RO" sz="2600"/>
              <a:t> </a:t>
            </a:r>
            <a:r>
              <a:rPr lang="en-US" sz="2600"/>
              <a:t>(I</a:t>
            </a:r>
            <a:r>
              <a:rPr lang="en-US" sz="2600" baseline="-25000"/>
              <a:t>c</a:t>
            </a:r>
            <a:r>
              <a:rPr lang="en-US" sz="2600"/>
              <a:t> &gt;= 1A)</a:t>
            </a:r>
            <a:r>
              <a:rPr lang="ro-RO" sz="2600"/>
              <a:t>:</a:t>
            </a:r>
          </a:p>
          <a:p>
            <a:pPr eaLnBrk="1" hangingPunct="1">
              <a:buSzPct val="80000"/>
              <a:buFontTx/>
              <a:buChar char="•"/>
            </a:pPr>
            <a:endParaRPr lang="ro-RO" sz="2600"/>
          </a:p>
          <a:p>
            <a:pPr eaLnBrk="1" hangingPunct="1">
              <a:buSzPct val="80000"/>
              <a:buFontTx/>
              <a:buChar char="•"/>
            </a:pPr>
            <a:endParaRPr lang="ro-RO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Usually </a:t>
            </a:r>
            <a:r>
              <a:rPr lang="ro-RO" sz="2600" i="1"/>
              <a:t>R</a:t>
            </a:r>
            <a:r>
              <a:rPr lang="ro-RO" sz="2600" baseline="-25000"/>
              <a:t>2</a:t>
            </a:r>
            <a:r>
              <a:rPr lang="ro-RO" sz="2600"/>
              <a:t> = 1 k</a:t>
            </a:r>
            <a:r>
              <a:rPr lang="ro-RO" sz="2600">
                <a:sym typeface="Symbol" pitchFamily="18" charset="2"/>
              </a:rPr>
              <a:t></a:t>
            </a:r>
            <a:r>
              <a:rPr lang="en-US" sz="2600">
                <a:sym typeface="Symbol" pitchFamily="18" charset="2"/>
              </a:rPr>
              <a:t> (</a:t>
            </a:r>
            <a:r>
              <a:rPr lang="en-US" sz="2600">
                <a:solidFill>
                  <a:srgbClr val="FF0000"/>
                </a:solidFill>
                <a:sym typeface="Symbol" pitchFamily="18" charset="2"/>
              </a:rPr>
              <a:t>why</a:t>
            </a:r>
            <a:r>
              <a:rPr lang="en-US" sz="2600">
                <a:sym typeface="Symbol" pitchFamily="18" charset="2"/>
              </a:rPr>
              <a:t>?); verify </a:t>
            </a:r>
            <a:r>
              <a:rPr lang="ro-RO" sz="2600" i="1"/>
              <a:t>I</a:t>
            </a:r>
            <a:r>
              <a:rPr lang="ro-RO" sz="2600" baseline="-25000"/>
              <a:t>0HMax</a:t>
            </a:r>
            <a:endParaRPr lang="en-US" sz="2600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DFAE1C-A583-46D4-8743-42C6C486FA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399919"/>
              </p:ext>
            </p:extLst>
          </p:nvPr>
        </p:nvGraphicFramePr>
        <p:xfrm>
          <a:off x="2051720" y="2274167"/>
          <a:ext cx="47529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444500" progId="Equation.3">
                  <p:embed/>
                </p:oleObj>
              </mc:Choice>
              <mc:Fallback>
                <p:oleObj name="Equation" r:id="rId2" imgW="2603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74167"/>
                        <a:ext cx="475297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4" descr="2x%20ComandaSarciniiCuTT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3" y="3429000"/>
            <a:ext cx="87026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Driving higher currents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Using a </a:t>
            </a:r>
            <a:r>
              <a:rPr lang="ro-RO" sz="2600" i="1"/>
              <a:t>n</a:t>
            </a:r>
            <a:r>
              <a:rPr lang="en-US" sz="2600" i="1"/>
              <a:t> </a:t>
            </a:r>
            <a:r>
              <a:rPr lang="ro-RO" sz="2600"/>
              <a:t>MOS</a:t>
            </a:r>
            <a:r>
              <a:rPr lang="en-US" sz="2600"/>
              <a:t> transistor (may be SMD)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Low r</a:t>
            </a:r>
            <a:r>
              <a:rPr lang="en-US" sz="2600" baseline="-25000"/>
              <a:t>ds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>
                <a:solidFill>
                  <a:srgbClr val="FF0000"/>
                </a:solidFill>
              </a:rPr>
              <a:t>Heatsink</a:t>
            </a:r>
            <a:r>
              <a:rPr lang="en-US" sz="2600"/>
              <a:t> (?)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>
                <a:solidFill>
                  <a:srgbClr val="FF0000"/>
                </a:solidFill>
              </a:rPr>
              <a:t>R3</a:t>
            </a:r>
            <a:r>
              <a:rPr lang="en-US" sz="2600"/>
              <a:t> (?)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DCA7BA-76A5-4435-937D-D434C01F7E3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6628" name="Picture 4" descr="2x%20ComandaSarciniiCuTT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429000"/>
            <a:ext cx="87026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Homework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Automotive bulb</a:t>
            </a:r>
            <a:r>
              <a:rPr lang="ro-RO"/>
              <a:t>, 12 V/5A</a:t>
            </a:r>
          </a:p>
          <a:p>
            <a:pPr lvl="1" eaLnBrk="1" hangingPunct="1"/>
            <a:r>
              <a:rPr lang="en-US"/>
              <a:t>Select the Darlington /</a:t>
            </a:r>
            <a:r>
              <a:rPr lang="ro-RO"/>
              <a:t> MOS</a:t>
            </a:r>
            <a:r>
              <a:rPr lang="en-US"/>
              <a:t> transistor</a:t>
            </a:r>
            <a:endParaRPr lang="ro-RO"/>
          </a:p>
          <a:p>
            <a:pPr lvl="1" eaLnBrk="1" hangingPunct="1"/>
            <a:r>
              <a:rPr lang="en-US"/>
              <a:t>Compute P</a:t>
            </a:r>
            <a:r>
              <a:rPr lang="en-US" baseline="-25000"/>
              <a:t>D</a:t>
            </a:r>
            <a:endParaRPr lang="ro-RO" baseline="-25000"/>
          </a:p>
          <a:p>
            <a:pPr lvl="1" eaLnBrk="1" hangingPunct="1"/>
            <a:r>
              <a:rPr lang="en-US"/>
              <a:t>Choose a heatsink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90A8E1-C2A4-4A7B-ABEA-C610E3BE301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229600" cy="1731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TTL Three State Circuits</a:t>
            </a:r>
          </a:p>
        </p:txBody>
      </p:sp>
      <p:sp>
        <p:nvSpPr>
          <p:cNvPr id="471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9B9E986-DA27-46F5-AD36-4DD78493F9C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3 state gates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3F39214-EEFB-4254-8533-0D7E69FF598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0179" name="Picture 4" descr="3x%20Variante3Star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25" y="1785938"/>
            <a:ext cx="7129463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285875" y="5429250"/>
            <a:ext cx="6246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Homework</a:t>
            </a:r>
            <a:r>
              <a:rPr lang="en-US"/>
              <a:t>: Datasheets for all 3 state gates; study 74xx244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Schematic</a:t>
            </a:r>
            <a:endParaRPr lang="en-US" dirty="0"/>
          </a:p>
        </p:txBody>
      </p:sp>
      <p:pic>
        <p:nvPicPr>
          <p:cNvPr id="48130" name="Picture 4" descr="3x%20TriStateSchem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916113"/>
            <a:ext cx="8281987" cy="3521075"/>
          </a:xfrm>
          <a:noFill/>
        </p:spPr>
      </p:pic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02A4FF4-C29E-4395-A295-C648EAAEC8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1415891" y="5569868"/>
            <a:ext cx="6357937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 eaLnBrk="1" hangingPunct="1">
              <a:lnSpc>
                <a:spcPct val="90000"/>
              </a:lnSpc>
              <a:buSzPct val="80000"/>
              <a:buFont typeface="Arial" charset="0"/>
              <a:buChar char="•"/>
            </a:pPr>
            <a:r>
              <a:rPr lang="en-US" sz="2400" dirty="0"/>
              <a:t>Have also an Enable (</a:t>
            </a:r>
            <a:r>
              <a:rPr lang="ro-RO" sz="2400" dirty="0"/>
              <a:t>EN</a:t>
            </a:r>
            <a:r>
              <a:rPr lang="en-US" sz="2400" dirty="0"/>
              <a:t> or </a:t>
            </a:r>
            <a:r>
              <a:rPr lang="en-US" sz="2400" dirty="0" err="1"/>
              <a:t>nEN</a:t>
            </a:r>
            <a:r>
              <a:rPr lang="en-US" sz="2400" dirty="0"/>
              <a:t>) input</a:t>
            </a:r>
            <a:endParaRPr lang="ro-RO" sz="2400" dirty="0"/>
          </a:p>
          <a:p>
            <a:pPr marL="268288" indent="-268288" eaLnBrk="1" hangingPunct="1">
              <a:lnSpc>
                <a:spcPct val="90000"/>
              </a:lnSpc>
              <a:buSzPct val="80000"/>
              <a:buFont typeface="Arial" charset="0"/>
              <a:buChar char="•"/>
            </a:pPr>
            <a:r>
              <a:rPr lang="en-US" sz="2400" dirty="0"/>
              <a:t>If EN = 0, y = </a:t>
            </a:r>
            <a:r>
              <a:rPr lang="en-US" sz="2400" dirty="0" err="1"/>
              <a:t>HiZ</a:t>
            </a:r>
            <a:endParaRPr lang="ro-RO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Three State Gates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96355"/>
            <a:ext cx="82296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en-US" sz="2600" dirty="0"/>
              <a:t>If</a:t>
            </a:r>
            <a:r>
              <a:rPr lang="ro-RO" sz="2600" dirty="0"/>
              <a:t> nEN = 0, </a:t>
            </a:r>
            <a:r>
              <a:rPr lang="en-US" sz="2600" dirty="0"/>
              <a:t>y = /A</a:t>
            </a:r>
          </a:p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en-US" sz="2600" dirty="0"/>
              <a:t>If </a:t>
            </a:r>
            <a:r>
              <a:rPr lang="en-US" sz="2600" dirty="0" err="1"/>
              <a:t>nEN</a:t>
            </a:r>
            <a:r>
              <a:rPr lang="en-US" sz="2600" dirty="0"/>
              <a:t> = 1, y = A</a:t>
            </a:r>
            <a:endParaRPr lang="ro-RO" sz="2600" dirty="0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E604A9E-BD3D-424B-A3EE-D7331485223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9156" name="Picture 4" descr="3x%20TriState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866" y="2652279"/>
            <a:ext cx="8281988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5940152" y="1737361"/>
            <a:ext cx="22304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SzPct val="80000"/>
              <a:buFontTx/>
              <a:buChar char="•"/>
            </a:pPr>
            <a:r>
              <a:rPr lang="ro-RO" sz="2600" i="1" dirty="0"/>
              <a:t>I</a:t>
            </a:r>
            <a:r>
              <a:rPr lang="ro-RO" sz="2600" baseline="-25000" dirty="0"/>
              <a:t>0ZM</a:t>
            </a:r>
            <a:r>
              <a:rPr lang="ro-RO" sz="2400" dirty="0"/>
              <a:t> = </a:t>
            </a:r>
            <a:r>
              <a:rPr lang="ro-RO" sz="2400" dirty="0">
                <a:sym typeface="Symbol" pitchFamily="18" charset="2"/>
              </a:rPr>
              <a:t></a:t>
            </a:r>
            <a:r>
              <a:rPr lang="ro-RO" sz="2400" dirty="0"/>
              <a:t> 40</a:t>
            </a:r>
            <a:r>
              <a:rPr lang="ro-RO" sz="2400" dirty="0">
                <a:sym typeface="Symbol" pitchFamily="18" charset="2"/>
              </a:rPr>
              <a:t></a:t>
            </a:r>
            <a:r>
              <a:rPr lang="ro-RO" sz="2400" dirty="0"/>
              <a:t>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TTL</a:t>
            </a:r>
            <a:r>
              <a:rPr lang="en-US" sz="3200" dirty="0"/>
              <a:t> – Usage Rules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435975" cy="41116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endParaRPr lang="ro-RO" sz="200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r>
              <a:rPr lang="en-US" sz="2000"/>
              <a:t>Can be applied to other families </a:t>
            </a:r>
            <a:r>
              <a:rPr lang="ro-RO" sz="2000"/>
              <a:t>(</a:t>
            </a:r>
            <a:r>
              <a:rPr lang="en-US" sz="2000"/>
              <a:t>carefully)</a:t>
            </a:r>
            <a:endParaRPr lang="ro-RO" sz="200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r>
              <a:rPr lang="en-US" sz="2000"/>
              <a:t>It is forbidden to connect two or more outputs together</a:t>
            </a:r>
            <a:endParaRPr lang="ro-RO" sz="200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r>
              <a:rPr lang="en-US" sz="2000"/>
              <a:t>It is forbidden to connect the outputs to GND or </a:t>
            </a:r>
            <a:r>
              <a:rPr lang="ro-RO" sz="2000" i="1"/>
              <a:t>V</a:t>
            </a:r>
            <a:r>
              <a:rPr lang="ro-RO" sz="2000" baseline="-25000"/>
              <a:t>CC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endParaRPr lang="en-US" sz="200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endParaRPr lang="en-US" sz="200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6E27CF-2721-4A7A-9C3B-66F353EF41C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9460" name="Picture 4" descr="xx%20IesireParal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3" y="3857625"/>
            <a:ext cx="3421062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571625" y="4786313"/>
            <a:ext cx="348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Way to connect two </a:t>
            </a:r>
            <a:r>
              <a:rPr lang="ro-RO"/>
              <a:t>TTL</a:t>
            </a:r>
            <a:r>
              <a:rPr lang="en-US"/>
              <a:t> outputs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Three state circuits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1 bit wide bus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N bits wide bus</a:t>
            </a:r>
            <a:r>
              <a:rPr lang="ro-RO" sz="2600"/>
              <a:t>: </a:t>
            </a:r>
          </a:p>
          <a:p>
            <a:pPr lvl="2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/>
              <a:t>Data Bus</a:t>
            </a:r>
            <a:endParaRPr lang="ro-RO" sz="2000"/>
          </a:p>
          <a:p>
            <a:pPr lvl="2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/>
              <a:t>Address bus</a:t>
            </a:r>
            <a:endParaRPr lang="ro-RO" sz="2000"/>
          </a:p>
          <a:p>
            <a:pPr lvl="2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/>
              <a:t>Control Bus</a:t>
            </a:r>
            <a:endParaRPr lang="ro-RO" sz="2000"/>
          </a:p>
          <a:p>
            <a:pPr lvl="2" eaLnBrk="1" hangingPunct="1"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/>
              <a:t>Combinations of above busses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BDD2A6-1ADB-4CF5-A2AC-B24ECD802F4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60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1 bit wide bus</a:t>
            </a:r>
            <a:endParaRPr lang="en-US" dirty="0"/>
          </a:p>
        </p:txBody>
      </p:sp>
      <p:pic>
        <p:nvPicPr>
          <p:cNvPr id="52226" name="Picture 4" descr="4x%20LiniaPartajat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27200" y="1623343"/>
            <a:ext cx="5689600" cy="4554538"/>
          </a:xfrm>
          <a:noFill/>
        </p:spPr>
      </p:pic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0BC83AA-EB58-414C-9F0C-E5276D63A6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Three state circuits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965199" y="1673218"/>
            <a:ext cx="7543801" cy="4023360"/>
          </a:xfrm>
        </p:spPr>
        <p:txBody>
          <a:bodyPr/>
          <a:lstStyle/>
          <a:p>
            <a:pPr marL="609600" indent="-609600" eaLnBrk="1" hangingPunct="1">
              <a:buSzPct val="80000"/>
              <a:buFontTx/>
              <a:buChar char="•"/>
            </a:pPr>
            <a:r>
              <a:rPr lang="en-US" sz="2600" dirty="0"/>
              <a:t>We can interconnect inputs (receivers) and </a:t>
            </a:r>
            <a:r>
              <a:rPr lang="en-US" sz="2600" i="1" dirty="0"/>
              <a:t>only 3-state outputs </a:t>
            </a:r>
            <a:r>
              <a:rPr lang="en-US" sz="2600" dirty="0"/>
              <a:t>(transmitters)</a:t>
            </a:r>
            <a:endParaRPr lang="ro-RO" sz="2600" dirty="0"/>
          </a:p>
          <a:p>
            <a:pPr marL="609600" indent="-609600" eaLnBrk="1" hangingPunct="1">
              <a:buSzPct val="80000"/>
              <a:buFontTx/>
              <a:buChar char="•"/>
            </a:pPr>
            <a:r>
              <a:rPr lang="en-US" sz="2600" dirty="0"/>
              <a:t>Rules</a:t>
            </a:r>
            <a:endParaRPr lang="ro-RO" sz="2600" dirty="0"/>
          </a:p>
          <a:p>
            <a:pPr marL="1371600" lvl="2" indent="-457200" eaLnBrk="1" hangingPunct="1">
              <a:buClr>
                <a:schemeClr val="tx1"/>
              </a:buClr>
              <a:buSzPct val="80000"/>
              <a:buFontTx/>
              <a:buAutoNum type="arabicPeriod"/>
            </a:pPr>
            <a:r>
              <a:rPr lang="en-US" dirty="0"/>
              <a:t>Only one transmitter active</a:t>
            </a:r>
            <a:r>
              <a:rPr lang="ro-RO" dirty="0"/>
              <a:t>:                             </a:t>
            </a:r>
            <a:r>
              <a:rPr lang="en-US" dirty="0"/>
              <a:t>    </a:t>
            </a:r>
            <a:r>
              <a:rPr lang="ro-RO" dirty="0"/>
              <a:t> </a:t>
            </a:r>
            <a:r>
              <a:rPr lang="en-US" dirty="0"/>
              <a:t>         </a:t>
            </a:r>
            <a:r>
              <a:rPr lang="ro-RO" dirty="0"/>
              <a:t> , </a:t>
            </a:r>
            <a:r>
              <a:rPr lang="en-US" dirty="0" err="1"/>
              <a:t>ie</a:t>
            </a:r>
            <a:r>
              <a:rPr lang="ro-RO" dirty="0"/>
              <a:t>.</a:t>
            </a:r>
            <a:endParaRPr lang="en-US" dirty="0"/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 startAt="2"/>
            </a:pPr>
            <a:r>
              <a:rPr lang="en-US" dirty="0"/>
              <a:t>Only one transmitter active </a:t>
            </a:r>
            <a:r>
              <a:rPr lang="en-US" i="1" dirty="0"/>
              <a:t>even when switching, </a:t>
            </a:r>
            <a:r>
              <a:rPr lang="en-US" dirty="0"/>
              <a:t>so:</a:t>
            </a:r>
            <a:r>
              <a:rPr lang="en-US" i="1" dirty="0"/>
              <a:t> </a:t>
            </a:r>
            <a:r>
              <a:rPr lang="ro-RO" i="1" dirty="0"/>
              <a:t>t</a:t>
            </a:r>
            <a:r>
              <a:rPr lang="ro-RO" baseline="-25000" dirty="0"/>
              <a:t>pNZ </a:t>
            </a:r>
            <a:r>
              <a:rPr lang="ro-RO" dirty="0"/>
              <a:t>&lt; </a:t>
            </a:r>
            <a:r>
              <a:rPr lang="ro-RO" i="1" dirty="0"/>
              <a:t>t</a:t>
            </a:r>
            <a:r>
              <a:rPr lang="ro-RO" baseline="-25000" dirty="0"/>
              <a:t>pZN</a:t>
            </a:r>
            <a:endParaRPr lang="en-US" dirty="0"/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 startAt="2"/>
            </a:pPr>
            <a:r>
              <a:rPr lang="en-US" dirty="0"/>
              <a:t>Current balance (inputs and outputs)</a:t>
            </a:r>
            <a:endParaRPr lang="ro-RO" dirty="0"/>
          </a:p>
          <a:p>
            <a:pPr marL="1371600" lvl="2" indent="-457200" eaLnBrk="1" hangingPunct="1">
              <a:buClr>
                <a:schemeClr val="tx1"/>
              </a:buClr>
              <a:buSzPct val="80000"/>
              <a:buFontTx/>
              <a:buAutoNum type="arabicPeriod"/>
            </a:pPr>
            <a:endParaRPr lang="en-US" dirty="0"/>
          </a:p>
        </p:txBody>
      </p:sp>
      <p:sp>
        <p:nvSpPr>
          <p:cNvPr id="615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D2EE47-066E-4574-95B4-505FA136C22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152999"/>
              </p:ext>
            </p:extLst>
          </p:nvPr>
        </p:nvGraphicFramePr>
        <p:xfrm>
          <a:off x="4355976" y="2977100"/>
          <a:ext cx="1872208" cy="29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7589" imgH="253890" progId="Equation.3">
                  <p:embed/>
                </p:oleObj>
              </mc:Choice>
              <mc:Fallback>
                <p:oleObj name="Equation" r:id="rId2" imgW="1637589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77100"/>
                        <a:ext cx="1872208" cy="293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42967"/>
              </p:ext>
            </p:extLst>
          </p:nvPr>
        </p:nvGraphicFramePr>
        <p:xfrm>
          <a:off x="6370423" y="2943824"/>
          <a:ext cx="7937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391" imgH="203112" progId="Equation.3">
                  <p:embed/>
                </p:oleObj>
              </mc:Choice>
              <mc:Fallback>
                <p:oleObj name="Equation" r:id="rId4" imgW="482391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423" y="2943824"/>
                        <a:ext cx="7937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Evaluating </a:t>
            </a:r>
            <a:r>
              <a:rPr lang="ro-RO" sz="2800" i="1" dirty="0">
                <a:solidFill>
                  <a:schemeClr val="tx1"/>
                </a:solidFill>
              </a:rPr>
              <a:t>t</a:t>
            </a:r>
            <a:r>
              <a:rPr lang="ro-RO" sz="2800" baseline="-25000" dirty="0">
                <a:solidFill>
                  <a:schemeClr val="tx1"/>
                </a:solidFill>
              </a:rPr>
              <a:t>pNZ</a:t>
            </a:r>
            <a:r>
              <a:rPr lang="ro-RO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ro-RO" sz="2800" i="1" dirty="0">
                <a:solidFill>
                  <a:schemeClr val="tx1"/>
                </a:solidFill>
              </a:rPr>
              <a:t>t</a:t>
            </a:r>
            <a:r>
              <a:rPr lang="ro-RO" sz="2800" baseline="-25000" dirty="0">
                <a:solidFill>
                  <a:schemeClr val="tx1"/>
                </a:solidFill>
              </a:rPr>
              <a:t>pZN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pic>
        <p:nvPicPr>
          <p:cNvPr id="53250" name="Picture 4" descr="4x%20Determinare%20tpNZ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118" y="1125538"/>
            <a:ext cx="6481763" cy="5057775"/>
          </a:xfrm>
          <a:noFill/>
        </p:spPr>
      </p:pic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3E9B14B-1088-4C6E-921F-64A7101AE7C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Bidirectional transmission line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If</a:t>
            </a:r>
            <a:r>
              <a:rPr lang="ro-RO" sz="2600"/>
              <a:t> DIR = 0, A </a:t>
            </a:r>
            <a:r>
              <a:rPr lang="en-US" sz="2600"/>
              <a:t>-&gt;</a:t>
            </a:r>
            <a:r>
              <a:rPr lang="ro-RO" sz="2600"/>
              <a:t> B, </a:t>
            </a:r>
            <a:endParaRPr lang="en-US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If</a:t>
            </a:r>
            <a:r>
              <a:rPr lang="ro-RO" sz="2600"/>
              <a:t> DIR = 1, </a:t>
            </a:r>
            <a:r>
              <a:rPr lang="en-US" sz="2600"/>
              <a:t>B -&gt; A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2C93B2D-B383-4B84-A4A5-2E69A51D79F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4276" name="Picture 4" descr="4x%20LiniaBise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2714625"/>
            <a:ext cx="4325937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229600" cy="1803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>
                <a:solidFill>
                  <a:schemeClr val="tx1"/>
                </a:solidFill>
                <a:effectLst/>
              </a:rPr>
              <a:t>TRIGGER SCHMITT </a:t>
            </a:r>
            <a:r>
              <a:rPr lang="en-US" dirty="0">
                <a:solidFill>
                  <a:schemeClr val="tx1"/>
                </a:solidFill>
                <a:effectLst/>
              </a:rPr>
              <a:t>circuits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643972C-2FDC-4041-ABED-0487F5C5C0D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4000" dirty="0"/>
              <a:t>TRIGGER SCHMITT </a:t>
            </a:r>
            <a:r>
              <a:rPr lang="en-US" sz="4000" dirty="0"/>
              <a:t>circuits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81200"/>
            <a:ext cx="8208962" cy="4400550"/>
          </a:xfrm>
        </p:spPr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 dirty="0"/>
              <a:t>Purpose</a:t>
            </a:r>
            <a:r>
              <a:rPr lang="ro-RO" sz="2600" dirty="0"/>
              <a:t>:</a:t>
            </a:r>
            <a:endParaRPr lang="en-US" sz="2600" dirty="0"/>
          </a:p>
          <a:p>
            <a:pPr lvl="1" eaLnBrk="1" hangingPunct="1">
              <a:buClr>
                <a:schemeClr val="tx1"/>
              </a:buClr>
              <a:buSzPct val="70000"/>
              <a:buFont typeface="Tahoma" pitchFamily="34" charset="0"/>
              <a:buChar char="–"/>
            </a:pPr>
            <a:r>
              <a:rPr lang="en-US" sz="2200" dirty="0"/>
              <a:t>allowing</a:t>
            </a:r>
            <a:r>
              <a:rPr lang="ro-RO" sz="2200" i="1" dirty="0"/>
              <a:t>t</a:t>
            </a:r>
            <a:r>
              <a:rPr lang="ro-RO" sz="2200" baseline="-25000" dirty="0"/>
              <a:t>f</a:t>
            </a:r>
            <a:r>
              <a:rPr lang="ro-RO" sz="2200" dirty="0"/>
              <a:t> &gt; 100 ns</a:t>
            </a:r>
          </a:p>
          <a:p>
            <a:pPr lvl="1" eaLnBrk="1" hangingPunct="1">
              <a:buClr>
                <a:schemeClr val="tx1"/>
              </a:buClr>
              <a:buSzPct val="70000"/>
              <a:buFont typeface="Tahoma" pitchFamily="34" charset="0"/>
              <a:buChar char="–"/>
            </a:pPr>
            <a:r>
              <a:rPr lang="en-US" sz="2200" dirty="0"/>
              <a:t>Higher noise margin (compared to </a:t>
            </a:r>
            <a:r>
              <a:rPr lang="ro-RO" sz="2200" i="1" dirty="0">
                <a:sym typeface="Symbol" pitchFamily="18" charset="2"/>
              </a:rPr>
              <a:t></a:t>
            </a:r>
            <a:r>
              <a:rPr lang="ro-RO" sz="2200" i="1" dirty="0"/>
              <a:t>U</a:t>
            </a:r>
            <a:r>
              <a:rPr lang="ro-RO" sz="2200" dirty="0"/>
              <a:t>z = </a:t>
            </a:r>
            <a:r>
              <a:rPr lang="ro-RO" sz="2200" dirty="0">
                <a:sym typeface="Symbol" pitchFamily="18" charset="2"/>
              </a:rPr>
              <a:t></a:t>
            </a:r>
            <a:r>
              <a:rPr lang="ro-RO" sz="2200" dirty="0"/>
              <a:t> 0,4V</a:t>
            </a:r>
            <a:r>
              <a:rPr lang="en-US" sz="2200" dirty="0"/>
              <a:t>)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 dirty="0"/>
              <a:t>Architecture: include a Schmitt circuit in an inverter</a:t>
            </a:r>
            <a:endParaRPr lang="ro-RO" sz="2600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EA3C4F-9101-4E9B-A80B-688C3648576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4000" dirty="0"/>
              <a:t>TRIGGER SCHMITT </a:t>
            </a:r>
            <a:r>
              <a:rPr lang="en-US" sz="4000" dirty="0"/>
              <a:t>circuits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1990477"/>
            <a:ext cx="8229600" cy="2019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en-US" dirty="0"/>
              <a:t>The circuit triggers when each trigger level (Low and High) is met in the right direction: (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↑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Low ↓</a:t>
            </a:r>
            <a:r>
              <a:rPr lang="en-US" dirty="0"/>
              <a:t>)</a:t>
            </a:r>
            <a:endParaRPr lang="en-US" i="1" dirty="0"/>
          </a:p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en-US" dirty="0"/>
              <a:t>Former implementations</a:t>
            </a:r>
            <a:r>
              <a:rPr lang="ro-RO" dirty="0"/>
              <a:t>: tranzisto</a:t>
            </a:r>
            <a:r>
              <a:rPr lang="en-US" dirty="0" err="1"/>
              <a:t>rs</a:t>
            </a:r>
            <a:r>
              <a:rPr lang="ro-RO" dirty="0"/>
              <a:t>, </a:t>
            </a:r>
            <a:r>
              <a:rPr lang="en-US" dirty="0" err="1"/>
              <a:t>OpAmps</a:t>
            </a:r>
            <a:r>
              <a:rPr lang="en-US" dirty="0"/>
              <a:t>, TTL, CMOS, </a:t>
            </a:r>
            <a:r>
              <a:rPr lang="ro-RO" dirty="0"/>
              <a:t>etc</a:t>
            </a:r>
            <a:endParaRPr lang="en-US" dirty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4F5AE0-2F2E-497D-BE96-7659A2D408F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7348" name="Picture 4" descr="4x%20TriggerSchmit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0" y="3143250"/>
            <a:ext cx="294322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TTL</a:t>
            </a:r>
            <a:r>
              <a:rPr lang="ro-RO" sz="4000" dirty="0"/>
              <a:t> TRIGGER SCHMITT</a:t>
            </a:r>
            <a:r>
              <a:rPr lang="en-US" sz="4000" dirty="0"/>
              <a:t> circuit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Positive feedback speeds the switching process</a:t>
            </a:r>
            <a:endParaRPr lang="ro-RO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The transfer characteristic (transistor circuit):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The hysteresis is</a:t>
            </a:r>
            <a:r>
              <a:rPr lang="ro-RO" sz="2600"/>
              <a:t>: </a:t>
            </a:r>
            <a:r>
              <a:rPr lang="ro-RO" sz="2600" i="1">
                <a:sym typeface="Symbol" pitchFamily="18" charset="2"/>
              </a:rPr>
              <a:t></a:t>
            </a:r>
            <a:r>
              <a:rPr lang="ro-RO" sz="2600" i="1"/>
              <a:t>U</a:t>
            </a:r>
            <a:r>
              <a:rPr lang="ro-RO" sz="2600" baseline="-25000"/>
              <a:t>hist</a:t>
            </a:r>
            <a:r>
              <a:rPr lang="ro-RO" sz="2600"/>
              <a:t> = </a:t>
            </a:r>
            <a:r>
              <a:rPr lang="ro-RO" sz="2600" i="1"/>
              <a:t>U</a:t>
            </a:r>
            <a:r>
              <a:rPr lang="ro-RO" sz="2600" baseline="-25000"/>
              <a:t>TH</a:t>
            </a:r>
            <a:r>
              <a:rPr lang="ro-RO" sz="2600"/>
              <a:t> - </a:t>
            </a:r>
            <a:r>
              <a:rPr lang="ro-RO" sz="2600" i="1"/>
              <a:t>U</a:t>
            </a:r>
            <a:r>
              <a:rPr lang="ro-RO" sz="2600" baseline="-25000"/>
              <a:t>TL</a:t>
            </a:r>
            <a:endParaRPr lang="en-US" sz="260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5D3AA8A-0ECE-4F71-A4A6-9EC26298816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8372" name="Picture 4" descr="4x%20CarTransherHistere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78" y="3356223"/>
            <a:ext cx="56927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921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dirty="0">
                <a:solidFill>
                  <a:schemeClr val="tx1"/>
                </a:solidFill>
              </a:rPr>
              <a:t>Trigger Schmitt </a:t>
            </a:r>
            <a:r>
              <a:rPr lang="en-US" sz="2800" dirty="0">
                <a:solidFill>
                  <a:schemeClr val="tx1"/>
                </a:solidFill>
              </a:rPr>
              <a:t>schematic </a:t>
            </a:r>
            <a:r>
              <a:rPr lang="ro-RO" sz="2800" dirty="0">
                <a:solidFill>
                  <a:schemeClr val="tx1"/>
                </a:solidFill>
              </a:rPr>
              <a:t>(74132)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9394" name="Picture 4" descr="4x%20TriggerSchmittSchElec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1412875"/>
            <a:ext cx="6840538" cy="4343400"/>
          </a:xfrm>
          <a:noFill/>
        </p:spPr>
      </p:pic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E4A6A37-62AA-4119-859E-0BEFE67FC7E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Usage Rules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94335" y="1809750"/>
            <a:ext cx="840105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 startAt="3"/>
            </a:pPr>
            <a:r>
              <a:rPr lang="en-US" sz="2000"/>
              <a:t>No input can be let floating</a:t>
            </a:r>
            <a:endParaRPr lang="ro-RO" sz="200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 startAt="3"/>
            </a:pPr>
            <a:r>
              <a:rPr lang="en-US" sz="2000"/>
              <a:t>No input can be let unconnected</a:t>
            </a:r>
            <a:endParaRPr lang="ro-RO" sz="2000"/>
          </a:p>
          <a:p>
            <a:pPr marL="990600" lvl="1" indent="-533400" eaLnBrk="1" hangingPunct="1">
              <a:buClr>
                <a:schemeClr val="tx1"/>
              </a:buClr>
              <a:buSzPct val="80000"/>
              <a:buFont typeface="Wingdings" pitchFamily="2" charset="2"/>
              <a:buAutoNum type="alphaLcPeriod"/>
            </a:pPr>
            <a:r>
              <a:rPr lang="en-US" sz="1800"/>
              <a:t>Pull-up resistor</a:t>
            </a:r>
          </a:p>
        </p:txBody>
      </p:sp>
      <p:sp>
        <p:nvSpPr>
          <p:cNvPr id="10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787A77-3CF4-4C3D-A9EC-474A4C108D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83873"/>
              </p:ext>
            </p:extLst>
          </p:nvPr>
        </p:nvGraphicFramePr>
        <p:xfrm>
          <a:off x="2163771" y="3051141"/>
          <a:ext cx="23780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28600" progId="Equation.3">
                  <p:embed/>
                </p:oleObj>
              </mc:Choice>
              <mc:Fallback>
                <p:oleObj name="Equation" r:id="rId2" imgW="1485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71" y="3051141"/>
                        <a:ext cx="23780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4" descr="27%20PullU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123530"/>
            <a:ext cx="4378325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6215063" y="3500438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Rp</a:t>
            </a:r>
            <a:endParaRPr lang="ro-RO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Transfer Characteristic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hlink"/>
              </a:buClr>
              <a:buSzPct val="80000"/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Why</a:t>
            </a:r>
            <a:r>
              <a:rPr lang="en-US"/>
              <a:t>?</a:t>
            </a:r>
            <a:r>
              <a:rPr lang="ro-RO"/>
              <a:t>	</a:t>
            </a:r>
            <a:endParaRPr lang="en-US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157F699-A2E2-49E2-B3E0-BE750436CD2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0420" name="Picture 4" descr="56%20CarTransf%20TriggSc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214563"/>
            <a:ext cx="604837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TTL T</a:t>
            </a:r>
            <a:r>
              <a:rPr lang="ro-RO" sz="3200" dirty="0">
                <a:solidFill>
                  <a:schemeClr val="tx1"/>
                </a:solidFill>
              </a:rPr>
              <a:t>rigger Schmitt </a:t>
            </a:r>
            <a:r>
              <a:rPr lang="en-US" sz="3200" dirty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42" name="Picture 4" descr="4x%20SimbolTrigg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8313" y="2565400"/>
            <a:ext cx="8329612" cy="1576388"/>
          </a:xfrm>
        </p:spPr>
      </p:pic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9C1F60B-9CE1-458D-8F3D-95D0298E888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Parameters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362950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Threshold Voltages </a:t>
            </a:r>
            <a:r>
              <a:rPr lang="ro-RO" sz="2600"/>
              <a:t>(7414, 7413, 74132): </a:t>
            </a:r>
            <a:r>
              <a:rPr lang="ro-RO" sz="2600" i="1"/>
              <a:t>U</a:t>
            </a:r>
            <a:r>
              <a:rPr lang="ro-RO" sz="2600" baseline="-25000"/>
              <a:t>PJos</a:t>
            </a:r>
            <a:r>
              <a:rPr lang="ro-RO" sz="2600"/>
              <a:t> = 1,1 V şi </a:t>
            </a:r>
            <a:r>
              <a:rPr lang="ro-RO" sz="2600" i="1"/>
              <a:t>U</a:t>
            </a:r>
            <a:r>
              <a:rPr lang="ro-RO" sz="2600" baseline="-25000"/>
              <a:t>PSus</a:t>
            </a:r>
            <a:r>
              <a:rPr lang="ro-RO" sz="2600"/>
              <a:t> = </a:t>
            </a:r>
            <a:r>
              <a:rPr lang="en-US" sz="2600"/>
              <a:t>1,9 V</a:t>
            </a:r>
            <a:endParaRPr lang="ro-RO" sz="2600"/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Noise margin</a:t>
            </a:r>
            <a:r>
              <a:rPr lang="ro-RO" sz="2600"/>
              <a:t>: </a:t>
            </a:r>
            <a:endParaRPr lang="en-US" sz="2600"/>
          </a:p>
          <a:p>
            <a:pPr lvl="1"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200" i="1">
                <a:sym typeface="Symbol" pitchFamily="18" charset="2"/>
              </a:rPr>
              <a:t></a:t>
            </a:r>
            <a:r>
              <a:rPr lang="ro-RO" sz="2200" i="1"/>
              <a:t>U</a:t>
            </a:r>
            <a:r>
              <a:rPr lang="ro-RO" sz="2200" baseline="-25000"/>
              <a:t>ZH</a:t>
            </a:r>
            <a:r>
              <a:rPr lang="ro-RO" sz="2200"/>
              <a:t> = </a:t>
            </a:r>
            <a:r>
              <a:rPr lang="ro-RO" sz="2200" i="1"/>
              <a:t>U</a:t>
            </a:r>
            <a:r>
              <a:rPr lang="ro-RO" sz="2200" baseline="-25000"/>
              <a:t>PJos</a:t>
            </a:r>
            <a:r>
              <a:rPr lang="ro-RO" sz="2200"/>
              <a:t> - </a:t>
            </a:r>
            <a:r>
              <a:rPr lang="ro-RO" sz="2200" i="1"/>
              <a:t>U</a:t>
            </a:r>
            <a:r>
              <a:rPr lang="ro-RO" sz="2200" baseline="-25000"/>
              <a:t>0Hmin</a:t>
            </a:r>
            <a:r>
              <a:rPr lang="ro-RO" sz="2200"/>
              <a:t> = 1,1 - 2,4 = - 1,3V</a:t>
            </a:r>
          </a:p>
          <a:p>
            <a:pPr lvl="1"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200">
                <a:sym typeface="Symbol" pitchFamily="18" charset="2"/>
              </a:rPr>
              <a:t></a:t>
            </a:r>
            <a:r>
              <a:rPr lang="ro-RO" sz="2200"/>
              <a:t>U</a:t>
            </a:r>
            <a:r>
              <a:rPr lang="ro-RO" sz="2200" baseline="-25000"/>
              <a:t>ZL</a:t>
            </a:r>
            <a:r>
              <a:rPr lang="ro-RO" sz="2200"/>
              <a:t> = </a:t>
            </a:r>
            <a:r>
              <a:rPr lang="ro-RO" sz="2200" i="1"/>
              <a:t>U</a:t>
            </a:r>
            <a:r>
              <a:rPr lang="ro-RO" sz="2200" baseline="-25000"/>
              <a:t>PSus</a:t>
            </a:r>
            <a:r>
              <a:rPr lang="ro-RO" sz="2200"/>
              <a:t> - </a:t>
            </a:r>
            <a:r>
              <a:rPr lang="ro-RO" sz="2200" i="1"/>
              <a:t>U</a:t>
            </a:r>
            <a:r>
              <a:rPr lang="ro-RO" sz="2200" baseline="-25000"/>
              <a:t>0LMax</a:t>
            </a:r>
            <a:r>
              <a:rPr lang="ro-RO" sz="2200"/>
              <a:t> = 1,9 - 0,4 = 1,5V</a:t>
            </a:r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Better results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395CE1-8D99-4716-9F01-5D046C1ED93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Trigger Schmitt</a:t>
            </a:r>
            <a:r>
              <a:rPr lang="en-US" dirty="0"/>
              <a:t> - Applications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251325"/>
          </a:xfrm>
        </p:spPr>
        <p:txBody>
          <a:bodyPr/>
          <a:lstStyle/>
          <a:p>
            <a:pPr marL="609600" indent="-609600" eaLnBrk="1" hangingPunct="1">
              <a:buClr>
                <a:srgbClr val="0070C0"/>
              </a:buClr>
              <a:buSzPct val="80000"/>
              <a:buFont typeface="Wingdings" pitchFamily="2" charset="2"/>
              <a:buAutoNum type="arabicPeriod"/>
            </a:pPr>
            <a:r>
              <a:rPr lang="en-US" sz="2600">
                <a:solidFill>
                  <a:srgbClr val="0070C0"/>
                </a:solidFill>
              </a:rPr>
              <a:t>Input interface for noisy environments</a:t>
            </a:r>
            <a:endParaRPr lang="en-US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B729F5-D290-48B7-A4D6-24EECBE01D5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3492" name="Picture 4" descr="5x%20DiscriminatorZgom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2786063"/>
            <a:ext cx="51133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LF Signal Interface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400" indent="-660400" eaLnBrk="1" hangingPunct="1">
              <a:buClr>
                <a:srgbClr val="0070C0"/>
              </a:buClr>
              <a:buSzPct val="80000"/>
              <a:buFont typeface="Wingdings" pitchFamily="2" charset="2"/>
              <a:buAutoNum type="arabicPeriod" startAt="2"/>
            </a:pPr>
            <a:r>
              <a:rPr lang="en-US" sz="2800">
                <a:solidFill>
                  <a:srgbClr val="0070C0"/>
                </a:solidFill>
              </a:rPr>
              <a:t>Input interface for low frequency signals</a:t>
            </a:r>
            <a:endParaRPr lang="ro-RO">
              <a:solidFill>
                <a:srgbClr val="0070C0"/>
              </a:solidFill>
            </a:endParaRP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76E6A96-C662-4D7B-A498-1FEA1468BFC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4516" name="Picture 4" descr="5x%20LentVariab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286000"/>
            <a:ext cx="6265862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Delay Circuit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Clr>
                <a:srgbClr val="0070C0"/>
              </a:buClr>
              <a:buSzPct val="80000"/>
              <a:buFont typeface="Wingdings" pitchFamily="2" charset="2"/>
              <a:buAutoNum type="arabicPeriod" startAt="3"/>
            </a:pPr>
            <a:r>
              <a:rPr lang="en-US" sz="2800">
                <a:solidFill>
                  <a:srgbClr val="0070C0"/>
                </a:solidFill>
              </a:rPr>
              <a:t>Simple delay circuits</a:t>
            </a:r>
            <a:endParaRPr lang="ro-RO" sz="2800">
              <a:solidFill>
                <a:srgbClr val="0070C0"/>
              </a:solidFill>
            </a:endParaRPr>
          </a:p>
          <a:p>
            <a:pPr marL="990600" lvl="1" indent="-533400" eaLnBrk="1" hangingPunct="1">
              <a:buClr>
                <a:schemeClr val="hlink"/>
              </a:buClr>
              <a:buSzPct val="80000"/>
              <a:buFontTx/>
              <a:buChar char="•"/>
            </a:pPr>
            <a:r>
              <a:rPr lang="ro-RO" sz="2600"/>
              <a:t>Gen1 </a:t>
            </a:r>
            <a:r>
              <a:rPr lang="en-US" sz="2600"/>
              <a:t>acts like a gate </a:t>
            </a:r>
            <a:r>
              <a:rPr lang="ro-RO" sz="2600"/>
              <a:t>(</a:t>
            </a:r>
            <a:r>
              <a:rPr lang="ro-RO" sz="2600" i="1"/>
              <a:t>V</a:t>
            </a:r>
            <a:r>
              <a:rPr lang="ro-RO" sz="2600" baseline="-25000"/>
              <a:t>0L</a:t>
            </a:r>
            <a:r>
              <a:rPr lang="ro-RO" sz="2600"/>
              <a:t> = 200 mV, </a:t>
            </a:r>
            <a:r>
              <a:rPr lang="ro-RO" sz="2600" i="1"/>
              <a:t>V</a:t>
            </a:r>
            <a:r>
              <a:rPr lang="ro-RO" sz="2600" baseline="-25000"/>
              <a:t>0H</a:t>
            </a:r>
            <a:r>
              <a:rPr lang="ro-RO" sz="2600"/>
              <a:t> = 3,6 V)</a:t>
            </a:r>
            <a:endParaRPr lang="en-US" sz="260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B37141-6B28-48B1-828A-E61C06B4E58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5540" name="Picture 4" descr="Figuri/Circ%20intirz%2074LS14.bmp"/>
          <p:cNvPicPr>
            <a:picLocks noChangeAspect="1" noChangeArrowheads="1"/>
          </p:cNvPicPr>
          <p:nvPr/>
        </p:nvPicPr>
        <p:blipFill>
          <a:blip r:embed="rId2" r:link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38" y="3071813"/>
            <a:ext cx="6246812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27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Delay circuit - timing</a:t>
            </a:r>
          </a:p>
        </p:txBody>
      </p:sp>
      <p:pic>
        <p:nvPicPr>
          <p:cNvPr id="66562" name="Picture 4" descr="Figuri/Circ%20intirz%2074LS14%20-%20diagrame.bmp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2195513" y="981075"/>
            <a:ext cx="4830762" cy="5475288"/>
          </a:xfrm>
          <a:noFill/>
        </p:spPr>
      </p:pic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D23BDDE-71CD-445A-B75B-9E057834031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Delay Circuit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You know already</a:t>
            </a:r>
            <a:r>
              <a:rPr lang="ro-RO" sz="2600"/>
              <a:t>:</a:t>
            </a:r>
          </a:p>
          <a:p>
            <a:pPr eaLnBrk="1" hangingPunct="1">
              <a:buSzPct val="80000"/>
              <a:buFontTx/>
              <a:buChar char="•"/>
            </a:pPr>
            <a:endParaRPr lang="ro-RO" sz="2600"/>
          </a:p>
          <a:p>
            <a:pPr lvl="3" eaLnBrk="1" hangingPunct="1">
              <a:buSzPct val="80000"/>
              <a:buFontTx/>
              <a:buChar char="•"/>
            </a:pPr>
            <a:endParaRPr lang="en-US" sz="8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For charging C: </a:t>
            </a:r>
          </a:p>
          <a:p>
            <a:pPr eaLnBrk="1" hangingPunct="1">
              <a:buSzPct val="80000"/>
              <a:buFontTx/>
              <a:buChar char="•"/>
            </a:pPr>
            <a:endParaRPr lang="en-US" sz="8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                                                    ;</a:t>
            </a:r>
            <a:endParaRPr lang="ro-RO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so: </a:t>
            </a:r>
            <a:endParaRPr lang="ro-RO" sz="2600"/>
          </a:p>
          <a:p>
            <a:pPr eaLnBrk="1" hangingPunct="1">
              <a:buSzPct val="80000"/>
              <a:buFontTx/>
              <a:buChar char="•"/>
            </a:pPr>
            <a:endParaRPr lang="ro-RO" sz="2600"/>
          </a:p>
          <a:p>
            <a:pPr eaLnBrk="1" hangingPunct="1">
              <a:buSzPct val="80000"/>
              <a:buFontTx/>
              <a:buNone/>
            </a:pPr>
            <a:r>
              <a:rPr lang="en-US" sz="2600"/>
              <a:t>	ie:</a:t>
            </a:r>
          </a:p>
        </p:txBody>
      </p:sp>
      <p:sp>
        <p:nvSpPr>
          <p:cNvPr id="7182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79883D8-AF5E-4527-B697-EB78B1B9F8F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43125" y="1785938"/>
          <a:ext cx="44386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342720" progId="Equation.3">
                  <p:embed/>
                </p:oleObj>
              </mc:Choice>
              <mc:Fallback>
                <p:oleObj name="Equation" r:id="rId2" imgW="22860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785938"/>
                        <a:ext cx="443865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214563" y="3143250"/>
          <a:ext cx="2533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41200" progId="Equation.3">
                  <p:embed/>
                </p:oleObj>
              </mc:Choice>
              <mc:Fallback>
                <p:oleObj name="Equation" r:id="rId4" imgW="1143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143250"/>
                        <a:ext cx="25336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5357813" y="3143250"/>
          <a:ext cx="15843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753" imgH="241195" progId="Equation.3">
                  <p:embed/>
                </p:oleObj>
              </mc:Choice>
              <mc:Fallback>
                <p:oleObj name="Equation" r:id="rId6" imgW="79975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143250"/>
                        <a:ext cx="15843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2152650" y="3990975"/>
          <a:ext cx="46688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960" imgH="368280" progId="Equation.3">
                  <p:embed/>
                </p:oleObj>
              </mc:Choice>
              <mc:Fallback>
                <p:oleObj name="Equation" r:id="rId8" imgW="279396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990975"/>
                        <a:ext cx="46688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2222500" y="4919663"/>
          <a:ext cx="2286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800" imgH="444240" progId="Equation.3">
                  <p:embed/>
                </p:oleObj>
              </mc:Choice>
              <mc:Fallback>
                <p:oleObj name="Equation" r:id="rId10" imgW="16128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919663"/>
                        <a:ext cx="22860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Delay Circuit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For discharging C</a:t>
            </a:r>
            <a:r>
              <a:rPr lang="ro-RO" sz="2600"/>
              <a:t>, </a:t>
            </a:r>
            <a:endParaRPr lang="en-US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                                              ;  </a:t>
            </a:r>
            <a:endParaRPr lang="ro-RO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so:</a:t>
            </a:r>
          </a:p>
          <a:p>
            <a:pPr eaLnBrk="1" hangingPunct="1">
              <a:buSzPct val="80000"/>
              <a:buFontTx/>
              <a:buChar char="•"/>
            </a:pPr>
            <a:endParaRPr lang="en-US" sz="2600"/>
          </a:p>
          <a:p>
            <a:pPr eaLnBrk="1" hangingPunct="1">
              <a:buFont typeface="Wingdings" pitchFamily="2" charset="2"/>
              <a:buNone/>
            </a:pPr>
            <a:r>
              <a:rPr lang="en-US" sz="26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/>
              <a:t>ie</a:t>
            </a:r>
          </a:p>
        </p:txBody>
      </p:sp>
      <p:sp>
        <p:nvSpPr>
          <p:cNvPr id="8205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9BFE7A-BB1B-412F-A527-922014E5C09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571750" y="1928813"/>
          <a:ext cx="17224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41200" progId="Equation.3">
                  <p:embed/>
                </p:oleObj>
              </mc:Choice>
              <mc:Fallback>
                <p:oleObj name="Equation" r:id="rId2" imgW="749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928813"/>
                        <a:ext cx="172243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4786313" y="1857375"/>
          <a:ext cx="27987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241195" progId="Equation.3">
                  <p:embed/>
                </p:oleObj>
              </mc:Choice>
              <mc:Fallback>
                <p:oleObj name="Equation" r:id="rId4" imgW="1180588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857375"/>
                        <a:ext cx="279876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1952625" y="2684463"/>
          <a:ext cx="6067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4840" imgH="355320" progId="Equation.3">
                  <p:embed/>
                </p:oleObj>
              </mc:Choice>
              <mc:Fallback>
                <p:oleObj name="Equation" r:id="rId6" imgW="317484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684463"/>
                        <a:ext cx="60674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2514600" y="4071938"/>
          <a:ext cx="39004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480" imgH="431640" progId="Equation.3">
                  <p:embed/>
                </p:oleObj>
              </mc:Choice>
              <mc:Fallback>
                <p:oleObj name="Equation" r:id="rId8" imgW="17524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71938"/>
                        <a:ext cx="3900488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84213" y="5373688"/>
            <a:ext cx="8208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Homework</a:t>
            </a:r>
            <a:r>
              <a:rPr lang="ro-RO">
                <a:solidFill>
                  <a:srgbClr val="FF0000"/>
                </a:solidFill>
              </a:rPr>
              <a:t>: </a:t>
            </a:r>
            <a:r>
              <a:rPr lang="en-US">
                <a:solidFill>
                  <a:srgbClr val="FF0000"/>
                </a:solidFill>
              </a:rPr>
              <a:t>Compare the simulation and analytical results</a:t>
            </a:r>
            <a:endParaRPr lang="ro-RO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Trigger Schmitt</a:t>
            </a:r>
            <a:r>
              <a:rPr lang="en-US" dirty="0"/>
              <a:t> - Applications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2060848"/>
            <a:ext cx="8229600" cy="1733550"/>
          </a:xfrm>
        </p:spPr>
        <p:txBody>
          <a:bodyPr/>
          <a:lstStyle/>
          <a:p>
            <a:pPr marL="609600" indent="-609600" eaLnBrk="1" hangingPunct="1">
              <a:buClr>
                <a:srgbClr val="0070C0"/>
              </a:buClr>
              <a:buSzPct val="80000"/>
              <a:buFont typeface="Wingdings" pitchFamily="2" charset="2"/>
              <a:buAutoNum type="arabicPeriod" startAt="4"/>
            </a:pPr>
            <a:r>
              <a:rPr lang="en-US" sz="2600" dirty="0">
                <a:solidFill>
                  <a:srgbClr val="0070C0"/>
                </a:solidFill>
              </a:rPr>
              <a:t>Edge detection</a:t>
            </a:r>
            <a:endParaRPr lang="en-US" sz="2600" dirty="0"/>
          </a:p>
          <a:p>
            <a:pPr marL="609600" indent="-609600" eaLnBrk="1" hangingPunct="1">
              <a:buClr>
                <a:srgbClr val="0070C0"/>
              </a:buClr>
              <a:buSzPct val="80000"/>
              <a:buFont typeface="Wingdings" pitchFamily="2" charset="2"/>
              <a:buAutoNum type="arabicPeriod" startAt="4"/>
            </a:pPr>
            <a:r>
              <a:rPr lang="en-US" sz="2600" dirty="0">
                <a:solidFill>
                  <a:srgbClr val="0070C0"/>
                </a:solidFill>
              </a:rPr>
              <a:t>Signal generation</a:t>
            </a:r>
          </a:p>
          <a:p>
            <a:pPr marL="609600" indent="-609600" eaLnBrk="1" hangingPunct="1">
              <a:buClr>
                <a:srgbClr val="0070C0"/>
              </a:buClr>
              <a:buSzPct val="80000"/>
              <a:buFont typeface="Wingdings 3" pitchFamily="18" charset="2"/>
              <a:buNone/>
            </a:pPr>
            <a:endParaRPr lang="en-US" sz="2600" dirty="0"/>
          </a:p>
          <a:p>
            <a:pPr marL="609600" indent="-609600" eaLnBrk="1" hangingPunct="1">
              <a:buClr>
                <a:srgbClr val="25FFFF"/>
              </a:buClr>
              <a:buSzPct val="80000"/>
              <a:buFont typeface="Wingdings" pitchFamily="2" charset="2"/>
              <a:buAutoNum type="arabicPeriod" startAt="4"/>
            </a:pPr>
            <a:endParaRPr lang="en-US" sz="2600" dirty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CD3BF85-27B1-477D-814A-39D9A7AC696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642938" y="4395788"/>
            <a:ext cx="6994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Homework: Find schematics for these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Usage Rules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507413" cy="4114800"/>
          </a:xfrm>
        </p:spPr>
        <p:txBody>
          <a:bodyPr/>
          <a:lstStyle/>
          <a:p>
            <a:pPr marL="990600" lvl="1" indent="-533400" eaLnBrk="1" hangingPunct="1">
              <a:buClr>
                <a:schemeClr val="tx1"/>
              </a:buClr>
              <a:buSzPct val="80000"/>
              <a:buFont typeface="Wingdings" pitchFamily="2" charset="2"/>
              <a:buAutoNum type="alphaLcPeriod" startAt="2"/>
            </a:pPr>
            <a:r>
              <a:rPr lang="ro-RO" sz="1800"/>
              <a:t> </a:t>
            </a:r>
            <a:r>
              <a:rPr lang="ro-RO" sz="1800" i="1"/>
              <a:t>pull-down</a:t>
            </a:r>
            <a:r>
              <a:rPr lang="ro-RO" sz="1800"/>
              <a:t> </a:t>
            </a:r>
            <a:r>
              <a:rPr lang="en-US" sz="1800"/>
              <a:t>resistor</a:t>
            </a:r>
            <a:endParaRPr lang="ro-RO" sz="1800"/>
          </a:p>
        </p:txBody>
      </p:sp>
      <p:pic>
        <p:nvPicPr>
          <p:cNvPr id="2052" name="Picture 6" descr="2x%20IntrariNefolositeSAU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86125" y="3214688"/>
            <a:ext cx="5111750" cy="1443037"/>
          </a:xfrm>
          <a:noFill/>
        </p:spPr>
      </p:pic>
      <p:sp>
        <p:nvSpPr>
          <p:cNvPr id="205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0A77FC-2203-4D8C-B3DA-2E638E70F1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143250" y="2571750"/>
          <a:ext cx="17859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228600" progId="Equation.3">
                  <p:embed/>
                </p:oleObj>
              </mc:Choice>
              <mc:Fallback>
                <p:oleObj name="Equation" r:id="rId3" imgW="1091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571750"/>
                        <a:ext cx="17859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65400"/>
            <a:ext cx="8229600" cy="15875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Other series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F8B8ED-898C-40B1-A96B-F853B4A1E9C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Schottky (S)</a:t>
            </a:r>
            <a:r>
              <a:rPr lang="en-US" dirty="0"/>
              <a:t> 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00188"/>
            <a:ext cx="8229600" cy="4400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600"/>
              <a:t>74</a:t>
            </a:r>
            <a:r>
              <a:rPr lang="ro-RO" sz="2600" b="1"/>
              <a:t>S</a:t>
            </a:r>
            <a:r>
              <a:rPr lang="ro-RO" sz="2600"/>
              <a:t>xxx</a:t>
            </a:r>
            <a:endParaRPr lang="en-US" sz="2600"/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Uses </a:t>
            </a:r>
            <a:r>
              <a:rPr lang="ro-RO" sz="2600"/>
              <a:t>Schottky</a:t>
            </a:r>
            <a:r>
              <a:rPr lang="en-US" sz="2600"/>
              <a:t> transistors</a:t>
            </a:r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The </a:t>
            </a:r>
            <a:r>
              <a:rPr lang="ro-RO" sz="2600"/>
              <a:t>Schottky </a:t>
            </a:r>
            <a:r>
              <a:rPr lang="en-US" sz="2600"/>
              <a:t>diode</a:t>
            </a:r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endParaRPr lang="en-US" sz="260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3A1AAB-360C-43EA-8E6D-69D760EB5C8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75" y="2643188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0713" lvl="1" indent="-228600" eaLnBrk="1" hangingPunct="1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ro-RO" sz="2400" dirty="0">
                <a:latin typeface="+mn-lt"/>
              </a:rPr>
              <a:t> </a:t>
            </a:r>
            <a:r>
              <a:rPr lang="ro-RO" sz="2400" i="1" dirty="0">
                <a:latin typeface="+mn-lt"/>
              </a:rPr>
              <a:t>U</a:t>
            </a:r>
            <a:r>
              <a:rPr lang="ro-RO" sz="2400" baseline="-25000" dirty="0">
                <a:latin typeface="+mn-lt"/>
              </a:rPr>
              <a:t>d</a:t>
            </a:r>
            <a:r>
              <a:rPr lang="ro-RO" sz="2400" dirty="0">
                <a:latin typeface="+mn-lt"/>
              </a:rPr>
              <a:t> = 0,3 </a:t>
            </a:r>
            <a:r>
              <a:rPr lang="ro-RO" sz="2400" dirty="0">
                <a:latin typeface="+mn-lt"/>
                <a:sym typeface="Symbol" pitchFamily="18" charset="2"/>
              </a:rPr>
              <a:t></a:t>
            </a:r>
            <a:r>
              <a:rPr lang="ro-RO" sz="2400" dirty="0">
                <a:latin typeface="+mn-lt"/>
              </a:rPr>
              <a:t> 0,4V.</a:t>
            </a:r>
          </a:p>
          <a:p>
            <a:pPr marL="620713" lvl="1" indent="-228600" eaLnBrk="1" hangingPunct="1">
              <a:spcBef>
                <a:spcPts val="325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en-US" sz="2400" dirty="0">
                <a:latin typeface="+mn-lt"/>
              </a:rPr>
              <a:t>Fast switching time</a:t>
            </a:r>
            <a:r>
              <a:rPr lang="ro-RO" sz="2400" dirty="0">
                <a:latin typeface="+mn-lt"/>
              </a:rPr>
              <a:t>: </a:t>
            </a:r>
            <a:r>
              <a:rPr lang="ro-RO" sz="2400" i="1" dirty="0">
                <a:latin typeface="+mn-lt"/>
              </a:rPr>
              <a:t>t</a:t>
            </a:r>
            <a:r>
              <a:rPr lang="ro-RO" sz="2400" baseline="-25000" dirty="0">
                <a:latin typeface="+mn-lt"/>
              </a:rPr>
              <a:t>c</a:t>
            </a:r>
            <a:r>
              <a:rPr lang="ro-RO" sz="2400" dirty="0">
                <a:latin typeface="+mn-lt"/>
              </a:rPr>
              <a:t> = 1 ns. </a:t>
            </a:r>
            <a:endParaRPr lang="en-US" sz="2400" dirty="0">
              <a:latin typeface="+mn-lt"/>
            </a:endParaRPr>
          </a:p>
        </p:txBody>
      </p:sp>
      <p:pic>
        <p:nvPicPr>
          <p:cNvPr id="29701" name="Picture 4" descr="4x%20Comutare%20D%20Schott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8" y="3714750"/>
            <a:ext cx="44005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ro-RO" sz="2800" dirty="0">
                <a:solidFill>
                  <a:schemeClr val="tx1"/>
                </a:solidFill>
              </a:rPr>
              <a:t>Schottky</a:t>
            </a:r>
            <a:r>
              <a:rPr lang="en-US" sz="2800" dirty="0">
                <a:solidFill>
                  <a:schemeClr val="tx1"/>
                </a:solidFill>
              </a:rPr>
              <a:t> Transistor</a:t>
            </a:r>
          </a:p>
        </p:txBody>
      </p:sp>
      <p:pic>
        <p:nvPicPr>
          <p:cNvPr id="30722" name="Picture 4" descr="4x%20ObtinereTrSchottk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357313" y="3286125"/>
            <a:ext cx="2857500" cy="1444625"/>
          </a:xfrm>
          <a:noFill/>
        </p:spPr>
      </p:pic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225834-EEB1-46CC-87F1-34237A097D7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500063" y="1643063"/>
            <a:ext cx="8143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buSzPct val="80000"/>
              <a:buFontTx/>
              <a:buChar char="•"/>
            </a:pPr>
            <a:r>
              <a:rPr lang="en-US" sz="2400"/>
              <a:t>Cannot be saturated</a:t>
            </a:r>
          </a:p>
        </p:txBody>
      </p:sp>
      <p:pic>
        <p:nvPicPr>
          <p:cNvPr id="30725" name="Picture 4" descr="4x%20CurentiTrSchottky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5" y="1285875"/>
            <a:ext cx="3505200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TTL</a:t>
            </a:r>
            <a:r>
              <a:rPr lang="ro-RO" dirty="0"/>
              <a:t> </a:t>
            </a:r>
            <a:r>
              <a:rPr lang="ro-RO" dirty="0" err="1"/>
              <a:t>Schottky</a:t>
            </a:r>
            <a:r>
              <a:rPr lang="ro-RO" dirty="0"/>
              <a:t> (S)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Tx/>
              <a:buChar char="•"/>
            </a:pPr>
            <a:r>
              <a:rPr lang="en-US" sz="2600"/>
              <a:t>Good performance</a:t>
            </a:r>
            <a:r>
              <a:rPr lang="ro-RO" sz="2600"/>
              <a:t>: </a:t>
            </a:r>
            <a:r>
              <a:rPr lang="ro-RO" sz="2600" i="1"/>
              <a:t>t</a:t>
            </a:r>
            <a:r>
              <a:rPr lang="ro-RO" sz="2600" baseline="-25000"/>
              <a:t>p</a:t>
            </a:r>
            <a:r>
              <a:rPr lang="ro-RO" sz="2600"/>
              <a:t>= 3 ns, </a:t>
            </a:r>
            <a:r>
              <a:rPr lang="ro-RO" sz="2600" i="1"/>
              <a:t>P</a:t>
            </a:r>
            <a:r>
              <a:rPr lang="ro-RO" sz="2600" baseline="-25000"/>
              <a:t>D</a:t>
            </a:r>
            <a:r>
              <a:rPr lang="ro-RO" sz="2600"/>
              <a:t> = 20mW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 i="1"/>
              <a:t>Higher </a:t>
            </a:r>
            <a:r>
              <a:rPr lang="ro-RO" sz="2600" i="1"/>
              <a:t>U</a:t>
            </a:r>
            <a:r>
              <a:rPr lang="ro-RO" sz="2600" baseline="-25000"/>
              <a:t>0L</a:t>
            </a:r>
            <a:r>
              <a:rPr lang="en-US" sz="2600"/>
              <a:t>: </a:t>
            </a:r>
            <a:r>
              <a:rPr lang="ro-RO" sz="2600" i="1"/>
              <a:t>U</a:t>
            </a:r>
            <a:r>
              <a:rPr lang="ro-RO" sz="2600" baseline="-25000"/>
              <a:t>0LMax </a:t>
            </a:r>
            <a:r>
              <a:rPr lang="ro-RO" sz="2600"/>
              <a:t>= 0,5V</a:t>
            </a:r>
            <a:endParaRPr lang="en-US" sz="260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4440EA-F5AC-4E8D-917F-45A94261FA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27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dirty="0">
                <a:solidFill>
                  <a:schemeClr val="tx1"/>
                </a:solidFill>
              </a:rPr>
              <a:t>Schema</a:t>
            </a:r>
            <a:r>
              <a:rPr lang="en-US" sz="2800" dirty="0">
                <a:solidFill>
                  <a:schemeClr val="tx1"/>
                </a:solidFill>
              </a:rPr>
              <a:t>tic – 74S00</a:t>
            </a:r>
            <a:endParaRPr lang="en-US" dirty="0"/>
          </a:p>
        </p:txBody>
      </p:sp>
      <p:pic>
        <p:nvPicPr>
          <p:cNvPr id="32770" name="Picture 4" descr="4x%20PoartaSI-NU_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1682" y="2408298"/>
            <a:ext cx="2545085" cy="2898654"/>
          </a:xfrm>
        </p:spPr>
      </p:pic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34E52D9-877D-4DE8-8FA1-E7CA5C574CC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06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Simulation – 74S04</a:t>
            </a:r>
            <a:endParaRPr lang="en-US" dirty="0"/>
          </a:p>
        </p:txBody>
      </p:sp>
      <p:pic>
        <p:nvPicPr>
          <p:cNvPr id="33794" name="Picture 4" descr="2x%20SchemaSimulare_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24075" y="1484313"/>
            <a:ext cx="4879975" cy="4684712"/>
          </a:xfrm>
          <a:noFill/>
        </p:spPr>
      </p:pic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4CB7C7-51CB-4C75-A3AC-15FE221A7EC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763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The Simulated Transfer Characteristic</a:t>
            </a:r>
            <a:endParaRPr lang="en-US" dirty="0"/>
          </a:p>
        </p:txBody>
      </p:sp>
      <p:pic>
        <p:nvPicPr>
          <p:cNvPr id="34818" name="Picture 4" descr="2x%20CarTransferSimul_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844675"/>
            <a:ext cx="8172450" cy="3771900"/>
          </a:xfrm>
          <a:noFill/>
        </p:spPr>
      </p:pic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747A54E-4ED7-487E-9BEB-4A74272604F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Low Power </a:t>
            </a:r>
            <a:r>
              <a:rPr lang="ro-RO" sz="4000" dirty="0"/>
              <a:t>Schottky (LS)</a:t>
            </a:r>
            <a:r>
              <a:rPr lang="en-US" sz="4000" dirty="0"/>
              <a:t> 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600"/>
              <a:t>74</a:t>
            </a:r>
            <a:r>
              <a:rPr lang="ro-RO" sz="2600" b="1"/>
              <a:t>LS</a:t>
            </a:r>
            <a:r>
              <a:rPr lang="ro-RO" sz="2600"/>
              <a:t>xxx </a:t>
            </a:r>
            <a:endParaRPr lang="en-US" sz="2600"/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Widely used</a:t>
            </a:r>
            <a:endParaRPr lang="ro-RO" sz="2600"/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Low tp, low Pd</a:t>
            </a:r>
            <a:endParaRPr lang="ro-RO" sz="2600"/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600"/>
              <a:t>Schottky</a:t>
            </a:r>
            <a:r>
              <a:rPr lang="en-US" sz="2600"/>
              <a:t> </a:t>
            </a:r>
            <a:r>
              <a:rPr lang="ro-RO" sz="2600"/>
              <a:t>diode</a:t>
            </a:r>
            <a:r>
              <a:rPr lang="en-US" sz="2600"/>
              <a:t>s on the input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828186-2B26-494E-B0C9-77C082E1B5A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Schematic – 74LS00</a:t>
            </a:r>
            <a:endParaRPr lang="en-US" dirty="0"/>
          </a:p>
        </p:txBody>
      </p:sp>
      <p:pic>
        <p:nvPicPr>
          <p:cNvPr id="36866" name="Picture 4" descr="4x%20PoartaSI-NU_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339975" y="1196975"/>
            <a:ext cx="4572000" cy="4752975"/>
          </a:xfrm>
        </p:spPr>
      </p:pic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47A189-46B9-4B3F-A3EF-984D536F004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Schematic – role of elements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322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ro-RO" sz="2600" i="1"/>
              <a:t>R</a:t>
            </a:r>
            <a:r>
              <a:rPr lang="ro-RO" sz="2600" baseline="-25000"/>
              <a:t>2E</a:t>
            </a:r>
            <a:r>
              <a:rPr lang="ro-RO" sz="2600"/>
              <a:t> </a:t>
            </a:r>
            <a:r>
              <a:rPr lang="en-US" sz="2600"/>
              <a:t>– nonlinear</a:t>
            </a:r>
            <a:endParaRPr lang="ro-RO" sz="2600"/>
          </a:p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ro-RO" sz="2600" i="1"/>
              <a:t>T</a:t>
            </a:r>
            <a:r>
              <a:rPr lang="ro-RO" sz="2600" baseline="-25000"/>
              <a:t>4</a:t>
            </a:r>
            <a:r>
              <a:rPr lang="ro-RO" sz="2600"/>
              <a:t> </a:t>
            </a:r>
            <a:r>
              <a:rPr lang="en-US" sz="2600"/>
              <a:t>+</a:t>
            </a:r>
            <a:r>
              <a:rPr lang="ro-RO" sz="2600"/>
              <a:t> </a:t>
            </a:r>
            <a:r>
              <a:rPr lang="ro-RO" sz="2600" i="1"/>
              <a:t>T</a:t>
            </a:r>
            <a:r>
              <a:rPr lang="ro-RO" sz="2600" baseline="-25000"/>
              <a:t>5</a:t>
            </a:r>
            <a:r>
              <a:rPr lang="ro-RO" sz="2600"/>
              <a:t> </a:t>
            </a:r>
            <a:r>
              <a:rPr lang="en-US" sz="2600"/>
              <a:t>= </a:t>
            </a:r>
            <a:r>
              <a:rPr lang="ro-RO" sz="2600"/>
              <a:t>Darlington, </a:t>
            </a:r>
            <a:r>
              <a:rPr lang="en-US" sz="2600"/>
              <a:t>(faster L-&gt; H transition)</a:t>
            </a:r>
          </a:p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en-US" sz="2600"/>
              <a:t>(Why)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232CA35-EE9F-48F7-B7BC-F75BF452473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Usage Rules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lphaLcPeriod" startAt="3"/>
            </a:pPr>
            <a:r>
              <a:rPr lang="en-US" sz="1800"/>
              <a:t>Interconnect several inputs (from the same gate)</a:t>
            </a:r>
            <a:r>
              <a:rPr lang="ro-RO" sz="1800"/>
              <a:t>: </a:t>
            </a:r>
          </a:p>
          <a:p>
            <a:pPr marL="1228725" lvl="2" indent="-533400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400"/>
              <a:t>Advantage: simplicity</a:t>
            </a:r>
            <a:r>
              <a:rPr lang="ro-RO" sz="1400"/>
              <a:t>, </a:t>
            </a:r>
          </a:p>
          <a:p>
            <a:pPr marL="1228725" lvl="2" indent="-533400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400"/>
              <a:t>Disadvantage: low performance (</a:t>
            </a:r>
            <a:r>
              <a:rPr lang="en-US" sz="1400">
                <a:solidFill>
                  <a:srgbClr val="FF0000"/>
                </a:solidFill>
              </a:rPr>
              <a:t>Why</a:t>
            </a:r>
            <a:r>
              <a:rPr lang="en-US" sz="1400"/>
              <a:t>?)</a:t>
            </a:r>
            <a:endParaRPr lang="ro-RO" sz="1400"/>
          </a:p>
          <a:p>
            <a:pPr marL="1228725" lvl="2" indent="-533400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endParaRPr lang="ro-RO" sz="1400"/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r>
              <a:rPr lang="en-US" sz="1800"/>
              <a:t>For example</a:t>
            </a:r>
            <a:r>
              <a:rPr lang="ro-RO" sz="1800"/>
              <a:t>, </a:t>
            </a:r>
            <a:endParaRPr lang="en-US" sz="1800"/>
          </a:p>
          <a:p>
            <a:pPr marL="1752600" lvl="3" indent="-381000"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ro-RO" sz="1400" i="1"/>
              <a:t>I</a:t>
            </a:r>
            <a:r>
              <a:rPr lang="ro-RO" sz="1400" baseline="-25000"/>
              <a:t>iL</a:t>
            </a:r>
            <a:r>
              <a:rPr lang="ro-RO" sz="1400"/>
              <a:t>_</a:t>
            </a:r>
            <a:r>
              <a:rPr lang="en-US" sz="1400"/>
              <a:t>OR</a:t>
            </a:r>
            <a:r>
              <a:rPr lang="ro-RO" sz="1400"/>
              <a:t>_A = </a:t>
            </a:r>
            <a:r>
              <a:rPr lang="ro-RO" sz="1400" i="1"/>
              <a:t>I</a:t>
            </a:r>
            <a:r>
              <a:rPr lang="ro-RO" sz="1400" baseline="-25000"/>
              <a:t>iL</a:t>
            </a:r>
            <a:r>
              <a:rPr lang="ro-RO" sz="1400"/>
              <a:t>_</a:t>
            </a:r>
            <a:r>
              <a:rPr lang="en-US" sz="1400"/>
              <a:t>NOR</a:t>
            </a:r>
            <a:r>
              <a:rPr lang="ro-RO" sz="1400"/>
              <a:t>_A = 3 </a:t>
            </a:r>
            <a:r>
              <a:rPr lang="ro-RO" sz="1400" i="1"/>
              <a:t>I</a:t>
            </a:r>
            <a:r>
              <a:rPr lang="ro-RO" sz="1400" baseline="-25000"/>
              <a:t>iL</a:t>
            </a:r>
            <a:r>
              <a:rPr lang="ro-RO" sz="1400"/>
              <a:t>, </a:t>
            </a:r>
            <a:endParaRPr lang="en-US" sz="1400"/>
          </a:p>
          <a:p>
            <a:pPr marL="1752600" lvl="3" indent="-381000"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ro-RO" sz="1400" i="1"/>
              <a:t>I</a:t>
            </a:r>
            <a:r>
              <a:rPr lang="ro-RO" sz="1400" baseline="-25000"/>
              <a:t>iH</a:t>
            </a:r>
            <a:r>
              <a:rPr lang="ro-RO" sz="1400"/>
              <a:t>_</a:t>
            </a:r>
            <a:r>
              <a:rPr lang="en-US" sz="1400"/>
              <a:t>OR</a:t>
            </a:r>
            <a:r>
              <a:rPr lang="ro-RO" sz="1400"/>
              <a:t>_A = </a:t>
            </a:r>
            <a:r>
              <a:rPr lang="ro-RO" sz="1400" i="1"/>
              <a:t>I</a:t>
            </a:r>
            <a:r>
              <a:rPr lang="ro-RO" sz="1400" baseline="-25000"/>
              <a:t>iH</a:t>
            </a:r>
            <a:r>
              <a:rPr lang="ro-RO" sz="1400"/>
              <a:t>_</a:t>
            </a:r>
            <a:r>
              <a:rPr lang="en-US" sz="1400"/>
              <a:t>NOR</a:t>
            </a:r>
            <a:r>
              <a:rPr lang="ro-RO" sz="1400"/>
              <a:t>_A = 3 </a:t>
            </a:r>
            <a:r>
              <a:rPr lang="ro-RO" sz="1400" i="1"/>
              <a:t>I</a:t>
            </a:r>
            <a:r>
              <a:rPr lang="ro-RO" sz="1400" baseline="-25000"/>
              <a:t>iH</a:t>
            </a:r>
            <a:r>
              <a:rPr lang="ro-RO" sz="1400"/>
              <a:t>,  </a:t>
            </a:r>
            <a:endParaRPr lang="en-US" sz="1400"/>
          </a:p>
          <a:p>
            <a:pPr marL="1752600" lvl="3" indent="-381000"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ro-RO" sz="1400" i="1"/>
              <a:t>I</a:t>
            </a:r>
            <a:r>
              <a:rPr lang="ro-RO" sz="1400" baseline="-25000"/>
              <a:t>iL</a:t>
            </a:r>
            <a:r>
              <a:rPr lang="ro-RO" sz="1400"/>
              <a:t>_</a:t>
            </a:r>
            <a:r>
              <a:rPr lang="en-US" sz="1400"/>
              <a:t>NAND_A</a:t>
            </a:r>
            <a:r>
              <a:rPr lang="ro-RO" sz="1400"/>
              <a:t> = </a:t>
            </a:r>
            <a:r>
              <a:rPr lang="ro-RO" sz="1400" i="1"/>
              <a:t>I</a:t>
            </a:r>
            <a:r>
              <a:rPr lang="ro-RO" sz="1400" baseline="-25000"/>
              <a:t>iL</a:t>
            </a:r>
            <a:r>
              <a:rPr lang="ro-RO" sz="1400"/>
              <a:t>_</a:t>
            </a:r>
            <a:r>
              <a:rPr lang="en-US" sz="1400"/>
              <a:t>AND</a:t>
            </a:r>
            <a:r>
              <a:rPr lang="ro-RO" sz="1400"/>
              <a:t>_A = </a:t>
            </a:r>
            <a:r>
              <a:rPr lang="ro-RO" sz="1400" i="1"/>
              <a:t>I</a:t>
            </a:r>
            <a:r>
              <a:rPr lang="ro-RO" sz="1400" baseline="-25000"/>
              <a:t>iL</a:t>
            </a:r>
            <a:r>
              <a:rPr lang="ro-RO" sz="1400"/>
              <a:t> , </a:t>
            </a:r>
            <a:endParaRPr lang="en-US" sz="1400"/>
          </a:p>
          <a:p>
            <a:pPr marL="1752600" lvl="3" indent="-381000"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ro-RO" sz="1400" i="1"/>
              <a:t>I</a:t>
            </a:r>
            <a:r>
              <a:rPr lang="ro-RO" sz="1400" baseline="-25000"/>
              <a:t>iH</a:t>
            </a:r>
            <a:r>
              <a:rPr lang="ro-RO" sz="1400"/>
              <a:t>_</a:t>
            </a:r>
            <a:r>
              <a:rPr lang="en-US" sz="1400"/>
              <a:t>NAND</a:t>
            </a:r>
            <a:r>
              <a:rPr lang="ro-RO" sz="1400"/>
              <a:t>_A = </a:t>
            </a:r>
            <a:r>
              <a:rPr lang="ro-RO" sz="1400" i="1"/>
              <a:t>I</a:t>
            </a:r>
            <a:r>
              <a:rPr lang="ro-RO" sz="1400" baseline="-25000"/>
              <a:t>iH</a:t>
            </a:r>
            <a:r>
              <a:rPr lang="ro-RO" sz="1400"/>
              <a:t>_</a:t>
            </a:r>
            <a:r>
              <a:rPr lang="en-US" sz="1400"/>
              <a:t>AND</a:t>
            </a:r>
            <a:r>
              <a:rPr lang="ro-RO" sz="1400"/>
              <a:t>_A = 3 </a:t>
            </a:r>
            <a:r>
              <a:rPr lang="ro-RO" sz="1400" i="1"/>
              <a:t>I</a:t>
            </a:r>
            <a:r>
              <a:rPr lang="ro-RO" sz="1400" baseline="-25000"/>
              <a:t>iH</a:t>
            </a:r>
            <a:r>
              <a:rPr lang="en-US" sz="1400"/>
              <a:t> </a:t>
            </a:r>
            <a:endParaRPr lang="en-US" sz="1600"/>
          </a:p>
          <a:p>
            <a:pPr marL="733425" indent="-533400" eaLnBrk="1" hangingPunct="1">
              <a:lnSpc>
                <a:spcPct val="90000"/>
              </a:lnSpc>
              <a:buClr>
                <a:schemeClr val="tx1"/>
              </a:buClr>
              <a:buSzPct val="80000"/>
            </a:pPr>
            <a:endParaRPr lang="en-US" sz="200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DC7F53A-A955-4C47-906F-C7EFCAD1F4E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3" name="Picture 5" descr="2x%20IntrariNefolos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3929063"/>
            <a:ext cx="5413375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21E</a:t>
            </a: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Plot</a:t>
            </a:r>
            <a:endParaRPr lang="en-US" dirty="0"/>
          </a:p>
        </p:txBody>
      </p:sp>
      <p:pic>
        <p:nvPicPr>
          <p:cNvPr id="38914" name="Picture 4" descr="4x%20h21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76546" y="3004184"/>
            <a:ext cx="2435357" cy="1706883"/>
          </a:xfrm>
          <a:noFill/>
        </p:spPr>
      </p:pic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57D7C2-2DF8-4477-BBB4-DA5D6498D59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60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Non-linear resistor</a:t>
            </a:r>
            <a:r>
              <a:rPr lang="ro-RO" sz="2800" i="1" dirty="0">
                <a:solidFill>
                  <a:schemeClr val="tx1"/>
                </a:solidFill>
              </a:rPr>
              <a:t>R</a:t>
            </a:r>
            <a:r>
              <a:rPr lang="ro-RO" sz="2800" baseline="-25000" dirty="0">
                <a:solidFill>
                  <a:schemeClr val="tx1"/>
                </a:solidFill>
              </a:rPr>
              <a:t>2E</a:t>
            </a:r>
            <a:endParaRPr lang="en-US" dirty="0"/>
          </a:p>
        </p:txBody>
      </p:sp>
      <p:pic>
        <p:nvPicPr>
          <p:cNvPr id="39938" name="Picture 4" descr="4x%20R2e%20neliniar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1484313"/>
            <a:ext cx="6985000" cy="3687762"/>
          </a:xfrm>
          <a:noFill/>
        </p:spPr>
      </p:pic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E19D6E5-2854-492A-A163-09215D75F6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995738" y="5373688"/>
            <a:ext cx="1330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/>
              <a:t>Figura 3.48</a:t>
            </a:r>
            <a:endParaRPr lang="en-US"/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214438" y="5786438"/>
            <a:ext cx="7561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Homework</a:t>
            </a:r>
            <a:r>
              <a:rPr lang="ro-RO">
                <a:solidFill>
                  <a:srgbClr val="FF0000"/>
                </a:solidFill>
              </a:rPr>
              <a:t>: </a:t>
            </a:r>
            <a:r>
              <a:rPr lang="en-US">
                <a:solidFill>
                  <a:srgbClr val="FF0000"/>
                </a:solidFill>
              </a:rPr>
              <a:t>simulate the above characteristic</a:t>
            </a:r>
            <a:r>
              <a:rPr lang="ro-RO" i="1">
                <a:solidFill>
                  <a:srgbClr val="FF0000"/>
                </a:solidFill>
              </a:rPr>
              <a:t>R</a:t>
            </a:r>
            <a:r>
              <a:rPr lang="ro-RO" i="1" baseline="-25000">
                <a:solidFill>
                  <a:srgbClr val="FF0000"/>
                </a:solidFill>
              </a:rPr>
              <a:t>2E</a:t>
            </a:r>
            <a:r>
              <a:rPr lang="ro-RO">
                <a:solidFill>
                  <a:srgbClr val="FF0000"/>
                </a:solidFill>
              </a:rPr>
              <a:t> – </a:t>
            </a:r>
            <a:r>
              <a:rPr lang="ro-RO" i="1">
                <a:solidFill>
                  <a:srgbClr val="FF0000"/>
                </a:solidFill>
              </a:rPr>
              <a:t>U</a:t>
            </a:r>
            <a:r>
              <a:rPr lang="ro-RO" i="1" baseline="-25000">
                <a:solidFill>
                  <a:srgbClr val="FF0000"/>
                </a:solidFill>
              </a:rPr>
              <a:t>3BE</a:t>
            </a:r>
            <a:r>
              <a:rPr lang="ro-RO">
                <a:solidFill>
                  <a:srgbClr val="FF0000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763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The transfer characteristic</a:t>
            </a:r>
            <a:endParaRPr lang="en-US" dirty="0"/>
          </a:p>
        </p:txBody>
      </p:sp>
      <p:pic>
        <p:nvPicPr>
          <p:cNvPr id="40962" name="Picture 4" descr="4x%20CarTransfer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1844675"/>
            <a:ext cx="6192838" cy="3584575"/>
          </a:xfrm>
          <a:noFill/>
        </p:spPr>
      </p:pic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89B0E79-E4B4-49FE-9E6A-67274051C15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715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dirty="0">
                <a:solidFill>
                  <a:schemeClr val="tx1"/>
                </a:solidFill>
              </a:rPr>
              <a:t>Schema</a:t>
            </a:r>
            <a:r>
              <a:rPr lang="en-US" sz="2800" dirty="0">
                <a:solidFill>
                  <a:schemeClr val="tx1"/>
                </a:solidFill>
              </a:rPr>
              <a:t>tic-</a:t>
            </a:r>
            <a:r>
              <a:rPr lang="ro-RO" sz="2800" dirty="0">
                <a:solidFill>
                  <a:schemeClr val="tx1"/>
                </a:solidFill>
              </a:rPr>
              <a:t> CircuitMaker</a:t>
            </a:r>
            <a:endParaRPr lang="en-US" dirty="0"/>
          </a:p>
        </p:txBody>
      </p:sp>
      <p:pic>
        <p:nvPicPr>
          <p:cNvPr id="41986" name="Picture 4" descr="2x%20SchemaSimulare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24075" y="1125538"/>
            <a:ext cx="5113338" cy="4878387"/>
          </a:xfrm>
          <a:noFill/>
        </p:spPr>
      </p:pic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57DDED-5CDF-4F73-A904-B20168D5E34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763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The simulated transfer characteristic</a:t>
            </a:r>
            <a:endParaRPr lang="en-US" dirty="0"/>
          </a:p>
        </p:txBody>
      </p:sp>
      <p:pic>
        <p:nvPicPr>
          <p:cNvPr id="43010" name="Picture 4" descr="2x%20CarTransferSimulata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1773238"/>
            <a:ext cx="8137525" cy="3679825"/>
          </a:xfrm>
          <a:noFill/>
        </p:spPr>
      </p:pic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97B8426-EC50-49FB-B5BC-AE05CDCB511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7</a:t>
            </a:r>
            <a:r>
              <a:rPr lang="ro-RO" sz="4000" dirty="0"/>
              <a:t>4ASxxx;74ALSxxx</a:t>
            </a:r>
            <a:r>
              <a:rPr lang="en-US" sz="4000" dirty="0"/>
              <a:t> Series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en-US"/>
              <a:t>Better technology, same schematic</a:t>
            </a:r>
            <a:endParaRPr lang="ro-RO"/>
          </a:p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r>
              <a:rPr lang="en-US"/>
              <a:t>Smaller components – faster chips</a:t>
            </a:r>
          </a:p>
          <a:p>
            <a:pPr eaLnBrk="1" hangingPunct="1">
              <a:buSzPct val="80000"/>
              <a:buFontTx/>
              <a:buChar char="•"/>
            </a:pPr>
            <a:r>
              <a:rPr lang="ro-RO" sz="2800" b="1">
                <a:solidFill>
                  <a:schemeClr val="hlink"/>
                </a:solidFill>
              </a:rPr>
              <a:t>AS</a:t>
            </a:r>
            <a:r>
              <a:rPr lang="ro-RO" sz="2800"/>
              <a:t> </a:t>
            </a:r>
            <a:endParaRPr lang="en-US" sz="2800"/>
          </a:p>
          <a:p>
            <a:pPr lvl="1" eaLnBrk="1" hangingPunct="1">
              <a:buSzPct val="80000"/>
              <a:buFontTx/>
              <a:buChar char="•"/>
            </a:pPr>
            <a:r>
              <a:rPr lang="ro-RO" sz="2400" i="1"/>
              <a:t>t</a:t>
            </a:r>
            <a:r>
              <a:rPr lang="ro-RO" sz="2400" baseline="-25000"/>
              <a:t>p</a:t>
            </a:r>
            <a:r>
              <a:rPr lang="ro-RO" sz="2400"/>
              <a:t> = 1,7</a:t>
            </a:r>
            <a:r>
              <a:rPr lang="en-US" sz="2400"/>
              <a:t>; </a:t>
            </a:r>
            <a:r>
              <a:rPr lang="ro-RO" sz="2400" i="1"/>
              <a:t>P</a:t>
            </a:r>
            <a:r>
              <a:rPr lang="ro-RO" sz="2400" baseline="-25000"/>
              <a:t>D</a:t>
            </a:r>
            <a:r>
              <a:rPr lang="ro-RO" sz="2400"/>
              <a:t> = 8 mW, ceea ce</a:t>
            </a:r>
          </a:p>
          <a:p>
            <a:pPr lvl="1" eaLnBrk="1" hangingPunct="1">
              <a:buSzPct val="80000"/>
              <a:buFontTx/>
              <a:buChar char="•"/>
            </a:pPr>
            <a:r>
              <a:rPr lang="ro-RO" sz="2400" i="1"/>
              <a:t>I</a:t>
            </a:r>
            <a:r>
              <a:rPr lang="ro-RO" sz="2400" baseline="-25000"/>
              <a:t>iLMax</a:t>
            </a:r>
            <a:r>
              <a:rPr lang="ro-RO" sz="2400"/>
              <a:t> = 2mA şi </a:t>
            </a:r>
            <a:r>
              <a:rPr lang="ro-RO" sz="2400" i="1"/>
              <a:t>I</a:t>
            </a:r>
            <a:r>
              <a:rPr lang="ro-RO" sz="2400" baseline="-25000"/>
              <a:t>iHMax</a:t>
            </a:r>
            <a:r>
              <a:rPr lang="ro-RO" sz="2400"/>
              <a:t> = 0,2mA </a:t>
            </a:r>
          </a:p>
          <a:p>
            <a:pPr lvl="1" eaLnBrk="1" hangingPunct="1">
              <a:buSzPct val="80000"/>
              <a:buFontTx/>
              <a:buChar char="•"/>
            </a:pPr>
            <a:r>
              <a:rPr lang="ro-RO" sz="2400" i="1"/>
              <a:t>U</a:t>
            </a:r>
            <a:r>
              <a:rPr lang="ro-RO" sz="2400" baseline="-25000"/>
              <a:t>0LMax</a:t>
            </a:r>
            <a:r>
              <a:rPr lang="ro-RO" sz="2400"/>
              <a:t> = 0,5 V; </a:t>
            </a:r>
            <a:r>
              <a:rPr lang="ro-RO" sz="2400" i="1"/>
              <a:t>U</a:t>
            </a:r>
            <a:r>
              <a:rPr lang="ro-RO" sz="2400" baseline="-25000"/>
              <a:t>0Hmin</a:t>
            </a:r>
            <a:r>
              <a:rPr lang="ro-RO" sz="2400"/>
              <a:t> = 2,7 V</a:t>
            </a:r>
            <a:endParaRPr lang="en-US" sz="2400"/>
          </a:p>
          <a:p>
            <a:pPr eaLnBrk="1" hangingPunct="1">
              <a:buSzPct val="80000"/>
              <a:buFontTx/>
              <a:buChar char="•"/>
            </a:pPr>
            <a:r>
              <a:rPr lang="ro-RO" sz="2800" b="1">
                <a:solidFill>
                  <a:schemeClr val="hlink"/>
                </a:solidFill>
              </a:rPr>
              <a:t>ALS</a:t>
            </a:r>
            <a:r>
              <a:rPr lang="ro-RO" sz="2800"/>
              <a:t> </a:t>
            </a:r>
            <a:endParaRPr lang="en-US" sz="2800"/>
          </a:p>
          <a:p>
            <a:pPr lvl="1" eaLnBrk="1" hangingPunct="1">
              <a:buSzPct val="80000"/>
              <a:buFontTx/>
              <a:buChar char="•"/>
            </a:pPr>
            <a:r>
              <a:rPr lang="ro-RO" sz="2400" i="1"/>
              <a:t>t</a:t>
            </a:r>
            <a:r>
              <a:rPr lang="ro-RO" sz="2400" baseline="-25000"/>
              <a:t>p</a:t>
            </a:r>
            <a:r>
              <a:rPr lang="ro-RO" sz="2400"/>
              <a:t> = 4 ns, </a:t>
            </a:r>
            <a:r>
              <a:rPr lang="ro-RO" sz="2400" i="1"/>
              <a:t>P</a:t>
            </a:r>
            <a:r>
              <a:rPr lang="ro-RO" sz="2400" baseline="-25000"/>
              <a:t>D</a:t>
            </a:r>
            <a:r>
              <a:rPr lang="ro-RO" sz="2400"/>
              <a:t> = 1,2 mW, </a:t>
            </a:r>
            <a:endParaRPr lang="en-US" sz="2400"/>
          </a:p>
          <a:p>
            <a:pPr eaLnBrk="1" hangingPunct="1">
              <a:lnSpc>
                <a:spcPct val="90000"/>
              </a:lnSpc>
              <a:buSzPct val="80000"/>
              <a:buFontTx/>
              <a:buChar char="•"/>
            </a:pP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5B462D0-E197-46FD-911C-4EB26467521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Input and Output Currents</a:t>
            </a:r>
            <a:endParaRPr lang="en-US" dirty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951A4D7-CF90-4A8E-B1F5-BC493A177846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625" y="2286000"/>
          <a:ext cx="56616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Family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Output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Input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ro-RO" sz="1800" b="1" baseline="-25000" dirty="0">
                          <a:latin typeface="+mn-lt"/>
                          <a:ea typeface="Times New Roman"/>
                        </a:rPr>
                        <a:t>0HMax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ro-RO" sz="1800" b="1" baseline="-25000" dirty="0">
                          <a:latin typeface="+mn-lt"/>
                          <a:ea typeface="Times New Roman"/>
                        </a:rPr>
                        <a:t>0LMA</a:t>
                      </a:r>
                      <a:r>
                        <a:rPr lang="ro-RO" sz="1800" b="1" dirty="0">
                          <a:latin typeface="+mn-lt"/>
                          <a:ea typeface="Times New Roman"/>
                        </a:rPr>
                        <a:t>x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ro-RO" sz="1800" b="1" baseline="-25000" dirty="0">
                          <a:latin typeface="+mn-lt"/>
                          <a:ea typeface="Times New Roman"/>
                        </a:rPr>
                        <a:t>iHMax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b="1" i="1" dirty="0">
                          <a:latin typeface="+mn-lt"/>
                          <a:ea typeface="Times New Roman"/>
                        </a:rPr>
                        <a:t>I</a:t>
                      </a:r>
                      <a:r>
                        <a:rPr lang="ro-RO" sz="1800" b="1" baseline="-25000" dirty="0">
                          <a:latin typeface="+mn-lt"/>
                          <a:ea typeface="Times New Roman"/>
                        </a:rPr>
                        <a:t>iLMax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1">
                          <a:latin typeface="+mn-lt"/>
                          <a:ea typeface="Times New Roman"/>
                        </a:rPr>
                        <a:t>74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- 0,8 mA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16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40 </a:t>
                      </a:r>
                      <a:r>
                        <a:rPr lang="ro-RO" sz="1800">
                          <a:latin typeface="+mn-lt"/>
                          <a:ea typeface="Times New Roman"/>
                          <a:sym typeface="Symbol"/>
                        </a:rPr>
                        <a:t></a:t>
                      </a:r>
                      <a:r>
                        <a:rPr lang="ro-RO" sz="1800">
                          <a:latin typeface="+mn-lt"/>
                          <a:ea typeface="Times New Roman"/>
                        </a:rPr>
                        <a:t>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- 1,6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1">
                          <a:latin typeface="+mn-lt"/>
                          <a:ea typeface="Times New Roman"/>
                        </a:rPr>
                        <a:t>74S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- 1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20 mA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50 </a:t>
                      </a:r>
                      <a:r>
                        <a:rPr lang="ro-RO" sz="1800" dirty="0">
                          <a:latin typeface="+mn-lt"/>
                          <a:ea typeface="Times New Roman"/>
                          <a:sym typeface="Symbol"/>
                        </a:rPr>
                        <a:t></a:t>
                      </a:r>
                      <a:r>
                        <a:rPr lang="ro-RO" sz="1800" dirty="0">
                          <a:latin typeface="+mn-lt"/>
                          <a:ea typeface="Times New Roman"/>
                        </a:rPr>
                        <a:t>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- 2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1">
                          <a:latin typeface="+mn-lt"/>
                          <a:ea typeface="Times New Roman"/>
                        </a:rPr>
                        <a:t>74AS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-2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20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20 </a:t>
                      </a:r>
                      <a:r>
                        <a:rPr lang="ro-RO" sz="1800" dirty="0">
                          <a:latin typeface="+mn-lt"/>
                          <a:ea typeface="Times New Roman"/>
                          <a:sym typeface="Symbol"/>
                        </a:rPr>
                        <a:t></a:t>
                      </a:r>
                      <a:r>
                        <a:rPr lang="ro-RO" sz="1800" dirty="0">
                          <a:latin typeface="+mn-lt"/>
                          <a:ea typeface="Times New Roman"/>
                        </a:rPr>
                        <a:t>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- 0,5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1">
                          <a:latin typeface="+mn-lt"/>
                          <a:ea typeface="Times New Roman"/>
                        </a:rPr>
                        <a:t>74LS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- 0,4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8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20 </a:t>
                      </a:r>
                      <a:r>
                        <a:rPr lang="ro-RO" sz="1800">
                          <a:latin typeface="+mn-lt"/>
                          <a:ea typeface="Times New Roman"/>
                          <a:sym typeface="Symbol"/>
                        </a:rPr>
                        <a:t></a:t>
                      </a:r>
                      <a:r>
                        <a:rPr lang="ro-RO" sz="1800">
                          <a:latin typeface="+mn-lt"/>
                          <a:ea typeface="Times New Roman"/>
                        </a:rPr>
                        <a:t>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- 0,4 mA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1">
                          <a:latin typeface="+mn-lt"/>
                          <a:ea typeface="Times New Roman"/>
                        </a:rPr>
                        <a:t>74ALS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- 0,4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8 mA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20 </a:t>
                      </a:r>
                      <a:r>
                        <a:rPr lang="ro-RO" sz="1800">
                          <a:latin typeface="+mn-lt"/>
                          <a:ea typeface="Times New Roman"/>
                          <a:sym typeface="Symbol"/>
                        </a:rPr>
                        <a:t></a:t>
                      </a:r>
                      <a:r>
                        <a:rPr lang="ro-RO" sz="1800">
                          <a:latin typeface="+mn-lt"/>
                          <a:ea typeface="Times New Roman"/>
                        </a:rPr>
                        <a:t>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- 0,1 mA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b="1">
                          <a:latin typeface="+mn-lt"/>
                          <a:ea typeface="Times New Roman"/>
                        </a:rPr>
                        <a:t>74F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- 1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20 mA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>
                          <a:latin typeface="+mn-lt"/>
                          <a:ea typeface="Times New Roman"/>
                        </a:rPr>
                        <a:t>20 </a:t>
                      </a:r>
                      <a:r>
                        <a:rPr lang="ro-RO" sz="1800">
                          <a:latin typeface="+mn-lt"/>
                          <a:ea typeface="Times New Roman"/>
                          <a:sym typeface="Symbol"/>
                        </a:rPr>
                        <a:t></a:t>
                      </a:r>
                      <a:r>
                        <a:rPr lang="ro-RO" sz="1800">
                          <a:latin typeface="+mn-lt"/>
                          <a:ea typeface="Times New Roman"/>
                        </a:rPr>
                        <a:t>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latin typeface="+mn-lt"/>
                          <a:ea typeface="Times New Roman"/>
                        </a:rPr>
                        <a:t>- 0,6 mA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Main parameters of the TTL family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CFAAA0-8E98-4C61-AFFD-AE2051B40ED7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88" y="1357313"/>
          <a:ext cx="7715250" cy="4457700"/>
        </p:xfrm>
        <a:graphic>
          <a:graphicData uri="http://schemas.openxmlformats.org/drawingml/2006/table">
            <a:tbl>
              <a:tblPr/>
              <a:tblGrid>
                <a:gridCol w="407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Parameter                                                      Family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74S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74AS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74LS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74ALS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74F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Dynamic parameter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Propagation delay[ns]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1,7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9,5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Dissipated power [mW]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1,2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…[pJ]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13,6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4,8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Maximum frequency [MHz]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Fan-Out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în cadrul aceleiaşi serii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Voltage levels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0Hmin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0LMax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iHmin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2,0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iLMax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0,8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0451" y="304800"/>
            <a:ext cx="8229600" cy="4525962"/>
          </a:xfrm>
        </p:spPr>
        <p:txBody>
          <a:bodyPr>
            <a:normAutofit fontScale="25000" lnSpcReduction="20000"/>
          </a:bodyPr>
          <a:lstStyle/>
          <a:p>
            <a:pPr marL="109537" indent="0">
              <a:buNone/>
            </a:pPr>
            <a:r>
              <a:rPr lang="en-US" sz="4800" b="1" dirty="0"/>
              <a:t>9) Ten TTL loads per TTL driver is known as:</a:t>
            </a:r>
          </a:p>
          <a:p>
            <a:pPr marL="109537" indent="0">
              <a:buNone/>
            </a:pPr>
            <a:r>
              <a:rPr lang="en-US" sz="4800" dirty="0"/>
              <a:t> a) noise immunity b) fan-out c) power dissipation d) propagation delay</a:t>
            </a:r>
          </a:p>
          <a:p>
            <a:pPr marL="109537" indent="0">
              <a:buNone/>
            </a:pPr>
            <a:r>
              <a:rPr lang="en-US" sz="4800" b="1" dirty="0"/>
              <a:t>10) What is the standard TTL noise margin? </a:t>
            </a:r>
          </a:p>
          <a:p>
            <a:pPr marL="109537" indent="0">
              <a:buNone/>
            </a:pPr>
            <a:r>
              <a:rPr lang="en-US" sz="4800" dirty="0"/>
              <a:t> a) 5.0 V  b) 0.0 V  c) 0.8 V  d) 0.4 V </a:t>
            </a:r>
          </a:p>
          <a:p>
            <a:pPr marL="109537" indent="0">
              <a:buNone/>
            </a:pPr>
            <a:r>
              <a:rPr lang="en-US" sz="4800" b="1" dirty="0"/>
              <a:t>11) The time needed for an output to change from the result of an input change is known as:</a:t>
            </a:r>
          </a:p>
          <a:p>
            <a:pPr marL="109537" indent="0">
              <a:buNone/>
            </a:pPr>
            <a:r>
              <a:rPr lang="en-US" sz="4800" dirty="0"/>
              <a:t>a) noise immunity b) fan-out c) propagation delay d) rise time </a:t>
            </a:r>
          </a:p>
          <a:p>
            <a:pPr marL="109537" indent="0">
              <a:buNone/>
            </a:pPr>
            <a:r>
              <a:rPr lang="en-US" sz="4800" b="1" dirty="0"/>
              <a:t>12) Totem-pole outputs _____ be connected _____ because _____.</a:t>
            </a:r>
          </a:p>
          <a:p>
            <a:pPr marL="109537" indent="0">
              <a:buNone/>
            </a:pPr>
            <a:r>
              <a:rPr lang="en-US" sz="4800" dirty="0"/>
              <a:t>a) can, in parallel, sometimes higher current is required </a:t>
            </a:r>
          </a:p>
          <a:p>
            <a:pPr marL="109537" indent="0">
              <a:buNone/>
            </a:pPr>
            <a:r>
              <a:rPr lang="en-US" sz="4800" dirty="0"/>
              <a:t>b) cannot, together, if the outputs are in opposite states excessively high currents can damage one or both devices </a:t>
            </a:r>
          </a:p>
          <a:p>
            <a:pPr marL="109537" indent="0">
              <a:buNone/>
            </a:pPr>
            <a:r>
              <a:rPr lang="en-US" sz="4800" dirty="0"/>
              <a:t>c) should, in series, certain applications may require higher output voltage </a:t>
            </a:r>
          </a:p>
          <a:p>
            <a:pPr marL="109537" indent="0">
              <a:buNone/>
            </a:pPr>
            <a:r>
              <a:rPr lang="en-US" sz="4800" dirty="0"/>
              <a:t>d) can, together, together they can handle larger load currents and higher output voltages </a:t>
            </a:r>
          </a:p>
          <a:p>
            <a:pPr marL="109537" indent="0">
              <a:buNone/>
            </a:pPr>
            <a:r>
              <a:rPr lang="en-US" sz="4800" b="1" dirty="0"/>
              <a:t>13) What should be done to unused inputs on TTL gates?</a:t>
            </a:r>
          </a:p>
          <a:p>
            <a:pPr marL="109537" indent="0">
              <a:buNone/>
            </a:pPr>
            <a:r>
              <a:rPr lang="en-US" sz="4800" dirty="0"/>
              <a:t>a) They should be left disconnected so as not to produce a load on any of the other circuits and to minimize power loading on the voltage source. </a:t>
            </a:r>
          </a:p>
          <a:p>
            <a:pPr marL="109537" indent="0">
              <a:buNone/>
            </a:pPr>
            <a:r>
              <a:rPr lang="en-US" sz="4800" dirty="0"/>
              <a:t>b) All unused gates should be connected together and tied to V through a 1 komega.gif resistor. </a:t>
            </a:r>
          </a:p>
          <a:p>
            <a:pPr marL="109537" indent="0">
              <a:buNone/>
            </a:pPr>
            <a:r>
              <a:rPr lang="en-US" sz="4800" dirty="0"/>
              <a:t>c) All unused inputs should be connected to an unused output; this will ensure compatible loading on both the unused inputs and unused outputs. </a:t>
            </a:r>
          </a:p>
          <a:p>
            <a:pPr marL="109537" indent="0">
              <a:buNone/>
            </a:pPr>
            <a:r>
              <a:rPr lang="en-US" sz="4800" dirty="0"/>
              <a:t>d) Unused AND </a:t>
            </a:r>
            <a:r>
              <a:rPr lang="en-US" sz="4800" dirty="0" err="1"/>
              <a:t>and</a:t>
            </a:r>
            <a:r>
              <a:rPr lang="en-US" sz="4800" dirty="0"/>
              <a:t> NAND inputs should be tied to VCC through a 1 komega.gif resistor; unused OR and NOR inputs should be grounded. 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 </a:t>
            </a:r>
          </a:p>
          <a:p>
            <a:pPr marL="109537" indent="0">
              <a:buNone/>
            </a:pPr>
            <a:r>
              <a:rPr lang="en-US" sz="1400" dirty="0"/>
              <a:t> 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E9C71-4356-49ED-8BA2-D47D777717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81921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2" name="HTMLOption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3" name="HTMLOption2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HTMLOption3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5" name="Picture 5" descr="omeg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6" name="HTMLOption4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7" name="HTMLOption5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8" name="Picture 8" descr="omeg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Usage Rules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 startAt="5"/>
            </a:pPr>
            <a:r>
              <a:rPr lang="en-US" sz="2600"/>
              <a:t>Unused gates – inputs must be connected also</a:t>
            </a:r>
            <a:endParaRPr lang="ro-RO" sz="260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 startAt="5"/>
            </a:pPr>
            <a:r>
              <a:rPr lang="en-US" sz="2600"/>
              <a:t>Handling - ESD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 startAt="5"/>
            </a:pPr>
            <a:r>
              <a:rPr lang="en-US" sz="2600"/>
              <a:t>Decoupling is mandatory</a:t>
            </a:r>
            <a:r>
              <a:rPr lang="ro-RO" sz="2600" i="1"/>
              <a:t>.</a:t>
            </a:r>
            <a:endParaRPr lang="en-US" sz="280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29B242-9E84-4424-B841-8987EFE85A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Usage Rules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/>
              <a:t>High switching supply current</a:t>
            </a:r>
            <a:endParaRPr lang="ro-RO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Decoupling</a:t>
            </a:r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Solving for</a:t>
            </a:r>
            <a:r>
              <a:rPr lang="ro-RO" sz="2600"/>
              <a:t> C</a:t>
            </a:r>
            <a:r>
              <a:rPr lang="en-US" sz="2600"/>
              <a:t> yields:</a:t>
            </a:r>
          </a:p>
          <a:p>
            <a:pPr eaLnBrk="1" hangingPunct="1">
              <a:buSzPct val="80000"/>
              <a:buFontTx/>
              <a:buChar char="•"/>
            </a:pPr>
            <a:endParaRPr lang="en-US" sz="2600"/>
          </a:p>
          <a:p>
            <a:pPr eaLnBrk="1" hangingPunct="1">
              <a:buSzPct val="80000"/>
              <a:buFontTx/>
              <a:buChar char="•"/>
            </a:pPr>
            <a:endParaRPr lang="en-US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But</a:t>
            </a:r>
          </a:p>
          <a:p>
            <a:pPr eaLnBrk="1" hangingPunct="1">
              <a:buSzPct val="80000"/>
              <a:buFontTx/>
              <a:buChar char="•"/>
            </a:pPr>
            <a:endParaRPr lang="en-US" sz="2600"/>
          </a:p>
          <a:p>
            <a:pPr eaLnBrk="1" hangingPunct="1">
              <a:buSzPct val="80000"/>
              <a:buFontTx/>
              <a:buChar char="•"/>
            </a:pPr>
            <a:r>
              <a:rPr lang="en-US" sz="2600"/>
              <a:t>So: </a:t>
            </a: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B43D38-9243-4726-8772-0336AF2CD9F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637"/>
              </p:ext>
            </p:extLst>
          </p:nvPr>
        </p:nvGraphicFramePr>
        <p:xfrm>
          <a:off x="3271838" y="3067051"/>
          <a:ext cx="17287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067051"/>
                        <a:ext cx="172878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9673"/>
              </p:ext>
            </p:extLst>
          </p:nvPr>
        </p:nvGraphicFramePr>
        <p:xfrm>
          <a:off x="3239344" y="4091781"/>
          <a:ext cx="171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344" y="4091781"/>
                        <a:ext cx="1714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2214563" y="5143500"/>
          <a:ext cx="43211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62200" imgH="431800" progId="Equation.3">
                  <p:embed/>
                </p:oleObj>
              </mc:Choice>
              <mc:Fallback>
                <p:oleObj name="Equation" r:id="rId7" imgW="2362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143500"/>
                        <a:ext cx="43211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Decoupling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748187"/>
            <a:ext cx="8229600" cy="2019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600" i="1" dirty="0"/>
              <a:t>I</a:t>
            </a:r>
            <a:r>
              <a:rPr lang="ro-RO" sz="2600" baseline="-25000" dirty="0"/>
              <a:t>CC</a:t>
            </a:r>
            <a:r>
              <a:rPr lang="ro-RO" sz="2600" dirty="0"/>
              <a:t> </a:t>
            </a:r>
            <a:r>
              <a:rPr lang="en-US" sz="2600" dirty="0"/>
              <a:t>&gt;= </a:t>
            </a:r>
            <a:r>
              <a:rPr lang="ro-RO" sz="2600" dirty="0"/>
              <a:t>15 </a:t>
            </a:r>
            <a:r>
              <a:rPr lang="ro-RO" sz="2600" i="1" dirty="0"/>
              <a:t>I</a:t>
            </a:r>
            <a:r>
              <a:rPr lang="ro-RO" sz="2600" baseline="-25000" dirty="0"/>
              <a:t>CC</a:t>
            </a:r>
            <a:r>
              <a:rPr lang="en-US" sz="2600" baseline="-25000" dirty="0"/>
              <a:t>_NAND</a:t>
            </a:r>
            <a:endParaRPr lang="en-US" sz="2600" dirty="0"/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en-US" sz="2600" dirty="0"/>
              <a:t>C = </a:t>
            </a:r>
            <a:r>
              <a:rPr lang="ro-RO" sz="2600" dirty="0"/>
              <a:t>50 ... 100 nF</a:t>
            </a:r>
          </a:p>
          <a:p>
            <a:pPr eaLnBrk="1" hangingPunct="1">
              <a:lnSpc>
                <a:spcPct val="80000"/>
              </a:lnSpc>
              <a:buSzPct val="80000"/>
              <a:buFontTx/>
              <a:buChar char="•"/>
            </a:pPr>
            <a:r>
              <a:rPr lang="ro-RO" sz="2600" dirty="0"/>
              <a:t>C </a:t>
            </a:r>
            <a:r>
              <a:rPr lang="en-US" sz="2600" dirty="0"/>
              <a:t>near each IC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9F82B20-3A39-4F22-8294-6CD97CFDA52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2532" name="Picture 4" descr="2x%20cablajDecuplar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38" y="2786063"/>
            <a:ext cx="4314825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20938"/>
            <a:ext cx="8229600" cy="19478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  <a:effectLst/>
              </a:rPr>
              <a:t>Applications – driving loads with totem-pole outputs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0E6BE38-0364-462C-89C7-E1EB460FDA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11726</TotalTime>
  <Words>1552</Words>
  <Application>Microsoft Office PowerPoint</Application>
  <PresentationFormat>On-screen Show (4:3)</PresentationFormat>
  <Paragraphs>389</Paragraphs>
  <Slides>58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Narrow</vt:lpstr>
      <vt:lpstr>Calibri</vt:lpstr>
      <vt:lpstr>Calibri Light</vt:lpstr>
      <vt:lpstr>Tahoma</vt:lpstr>
      <vt:lpstr>Wingdings</vt:lpstr>
      <vt:lpstr>Wingdings 3</vt:lpstr>
      <vt:lpstr>Retrospect</vt:lpstr>
      <vt:lpstr>Equation</vt:lpstr>
      <vt:lpstr>Digital Integrated Circuits</vt:lpstr>
      <vt:lpstr>TTL – Usage Rules</vt:lpstr>
      <vt:lpstr>Usage Rules</vt:lpstr>
      <vt:lpstr>Usage Rules</vt:lpstr>
      <vt:lpstr>Usage Rules</vt:lpstr>
      <vt:lpstr>Usage Rules</vt:lpstr>
      <vt:lpstr>Usage Rules</vt:lpstr>
      <vt:lpstr>Decoupling</vt:lpstr>
      <vt:lpstr>Applications – driving loads with totem-pole outputs</vt:lpstr>
      <vt:lpstr>Driving a LED</vt:lpstr>
      <vt:lpstr>HOMEWORK</vt:lpstr>
      <vt:lpstr>Driving higher currents</vt:lpstr>
      <vt:lpstr>Driving higher currents</vt:lpstr>
      <vt:lpstr>Driving higher currents</vt:lpstr>
      <vt:lpstr>Homework</vt:lpstr>
      <vt:lpstr>TTL Three State Circuits</vt:lpstr>
      <vt:lpstr>3 state gates</vt:lpstr>
      <vt:lpstr>Schematic</vt:lpstr>
      <vt:lpstr>Three State Gates</vt:lpstr>
      <vt:lpstr>Three state circuits</vt:lpstr>
      <vt:lpstr>1 bit wide bus</vt:lpstr>
      <vt:lpstr>Three state circuits</vt:lpstr>
      <vt:lpstr>Evaluating tpNZ and tpZN</vt:lpstr>
      <vt:lpstr>Bidirectional transmission line</vt:lpstr>
      <vt:lpstr>TRIGGER SCHMITT circuits</vt:lpstr>
      <vt:lpstr>TRIGGER SCHMITT circuits</vt:lpstr>
      <vt:lpstr>TRIGGER SCHMITT circuits</vt:lpstr>
      <vt:lpstr>TTL TRIGGER SCHMITT circuit</vt:lpstr>
      <vt:lpstr>Trigger Schmitt schematic (74132)</vt:lpstr>
      <vt:lpstr>Transfer Characteristic</vt:lpstr>
      <vt:lpstr>TTL Trigger Schmitt examples</vt:lpstr>
      <vt:lpstr>Parameters</vt:lpstr>
      <vt:lpstr>Trigger Schmitt - Applications </vt:lpstr>
      <vt:lpstr>LF Signal Interface</vt:lpstr>
      <vt:lpstr>Delay Circuit</vt:lpstr>
      <vt:lpstr>Delay circuit - timing</vt:lpstr>
      <vt:lpstr>Delay Circuit</vt:lpstr>
      <vt:lpstr>Delay Circuit</vt:lpstr>
      <vt:lpstr>Trigger Schmitt - Applications</vt:lpstr>
      <vt:lpstr>Other series</vt:lpstr>
      <vt:lpstr>Schottky (S) </vt:lpstr>
      <vt:lpstr>The Schottky Transistor</vt:lpstr>
      <vt:lpstr>TTL Schottky (S)</vt:lpstr>
      <vt:lpstr>Schematic – 74S00</vt:lpstr>
      <vt:lpstr>Simulation – 74S04</vt:lpstr>
      <vt:lpstr>The Simulated Transfer Characteristic</vt:lpstr>
      <vt:lpstr>Low Power Schottky (LS) </vt:lpstr>
      <vt:lpstr>Schematic – 74LS00</vt:lpstr>
      <vt:lpstr>Schematic – role of elements</vt:lpstr>
      <vt:lpstr>h21E- ic Plot</vt:lpstr>
      <vt:lpstr>Non-linear resistorR2E</vt:lpstr>
      <vt:lpstr>The transfer characteristic</vt:lpstr>
      <vt:lpstr>Schematic- CircuitMaker</vt:lpstr>
      <vt:lpstr>The simulated transfer characteristic</vt:lpstr>
      <vt:lpstr>74ASxxx;74ALSxxx Series</vt:lpstr>
      <vt:lpstr>Input and Output Currents</vt:lpstr>
      <vt:lpstr>Main parameters of the TTL family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CID-03</dc:title>
  <dc:creator>Aurel GONTEAN</dc:creator>
  <cp:lastModifiedBy>Georgiana Simion</cp:lastModifiedBy>
  <cp:revision>188</cp:revision>
  <dcterms:created xsi:type="dcterms:W3CDTF">2006-03-13T17:02:46Z</dcterms:created>
  <dcterms:modified xsi:type="dcterms:W3CDTF">2021-10-12T07:43:03Z</dcterms:modified>
</cp:coreProperties>
</file>