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2" r:id="rId8"/>
    <p:sldId id="263" r:id="rId9"/>
    <p:sldId id="260" r:id="rId10"/>
    <p:sldId id="261" r:id="rId11"/>
    <p:sldId id="267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4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2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1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948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08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3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1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0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2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0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9A64B9-1D64-E342-8E7E-6260BCB99EA3}" type="datetimeFigureOut">
              <a:rPr lang="da-DK" smtClean="0"/>
              <a:t>07/12/2020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75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nchunhui/us-election-2020-twe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ortengade/ProgrammingForHumanities/US_ELECTION/plots/tweets_per_sta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ortengade/ProgrammingForHumanities/US_ELECTION/plots/sentiment_sta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A9804-B7CA-D947-A915-F078B019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Presentation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6259602-2FA6-714B-ABCD-2E76D3D4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Programming for </a:t>
            </a:r>
            <a:r>
              <a:rPr lang="da-DK" dirty="0" err="1"/>
              <a:t>Humanities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79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A9A53A-0FF3-1645-B818-040738B1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SENTIMENT CHANGE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AS ELECTION APPROACHES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CFC7353-E074-5745-969F-BBE9570DD39E}"/>
              </a:ext>
            </a:extLst>
          </p:cNvPr>
          <p:cNvSpPr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by </a:t>
            </a:r>
            <a:r>
              <a:rPr lang="da-DK" sz="1400" dirty="0" err="1">
                <a:solidFill>
                  <a:srgbClr val="808080"/>
                </a:solidFill>
              </a:rPr>
              <a:t>days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before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election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days</a:t>
            </a:r>
            <a:r>
              <a:rPr lang="da-DK" sz="1400" dirty="0"/>
              <a:t> = </a:t>
            </a:r>
            <a:r>
              <a:rPr lang="da-DK" sz="1400" dirty="0" err="1"/>
              <a:t>df.groupby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days_before_election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mean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Making</a:t>
            </a:r>
            <a:r>
              <a:rPr lang="da-DK" sz="1400" dirty="0">
                <a:solidFill>
                  <a:srgbClr val="808080"/>
                </a:solidFill>
              </a:rPr>
              <a:t> the plot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/>
              <a:t>ax</a:t>
            </a:r>
            <a:r>
              <a:rPr lang="da-DK" sz="1400" dirty="0"/>
              <a:t> = </a:t>
            </a:r>
            <a:r>
              <a:rPr lang="da-DK" sz="1400" dirty="0" err="1"/>
              <a:t>plt.subplots</a:t>
            </a:r>
            <a:r>
              <a:rPr lang="da-DK" sz="1400" dirty="0"/>
              <a:t>()</a:t>
            </a:r>
            <a:br>
              <a:rPr lang="da-DK" sz="1400" dirty="0"/>
            </a:br>
            <a:r>
              <a:rPr lang="da-DK" sz="1400" dirty="0" err="1"/>
              <a:t>ax.plot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days_before_election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AA4926"/>
                </a:solidFill>
              </a:rPr>
              <a:t>data</a:t>
            </a:r>
            <a:r>
              <a:rPr lang="da-DK" sz="1400" dirty="0"/>
              <a:t>=</a:t>
            </a:r>
            <a:r>
              <a:rPr lang="da-DK" sz="1400" dirty="0" err="1"/>
              <a:t>days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ax.set_ylabel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ax.set_title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'The 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 as </a:t>
            </a:r>
            <a:r>
              <a:rPr lang="da-DK" sz="1400" dirty="0" err="1">
                <a:solidFill>
                  <a:srgbClr val="6A8759"/>
                </a:solidFill>
              </a:rPr>
              <a:t>election</a:t>
            </a:r>
            <a:r>
              <a:rPr lang="da-DK" sz="1400" dirty="0">
                <a:solidFill>
                  <a:srgbClr val="6A8759"/>
                </a:solidFill>
              </a:rPr>
              <a:t> </a:t>
            </a:r>
            <a:r>
              <a:rPr lang="da-DK" sz="1400" dirty="0" err="1">
                <a:solidFill>
                  <a:srgbClr val="6A8759"/>
                </a:solidFill>
              </a:rPr>
              <a:t>day</a:t>
            </a:r>
            <a:r>
              <a:rPr lang="da-DK" sz="1400" dirty="0">
                <a:solidFill>
                  <a:srgbClr val="6A8759"/>
                </a:solidFill>
              </a:rPr>
              <a:t> approaches'</a:t>
            </a: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plt.show</a:t>
            </a:r>
            <a:r>
              <a:rPr lang="da-DK" sz="1400" dirty="0"/>
              <a:t>()</a:t>
            </a:r>
            <a:br>
              <a:rPr lang="da-DK" sz="1400" dirty="0"/>
            </a:br>
            <a:r>
              <a:rPr lang="da-DK" sz="1400" dirty="0" err="1"/>
              <a:t>plt.savefig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"./plots/</a:t>
            </a:r>
            <a:r>
              <a:rPr lang="da-DK" sz="1400" dirty="0" err="1">
                <a:solidFill>
                  <a:srgbClr val="6A8759"/>
                </a:solidFill>
              </a:rPr>
              <a:t>sentiment_as_election_day_approaches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plt.clf</a:t>
            </a:r>
            <a:r>
              <a:rPr lang="da-DK" sz="1400" dirty="0"/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8A1E10E-9DBF-EB4D-9C3E-A82ECDC7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BBE269-87FE-594C-9886-4F3C8735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Absolute sentiment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by account creation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71DEB3B-C235-8347-925C-982D0E8C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F885B6D9-4677-714C-86FF-AE84D8F472ED}"/>
              </a:ext>
            </a:extLst>
          </p:cNvPr>
          <p:cNvSpPr/>
          <p:nvPr/>
        </p:nvSpPr>
        <p:spPr>
          <a:xfrm>
            <a:off x="82871" y="2598819"/>
            <a:ext cx="448516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/>
              <a:t># </a:t>
            </a:r>
            <a:r>
              <a:rPr lang="da-DK" sz="1600" dirty="0" err="1"/>
              <a:t>filtering</a:t>
            </a:r>
            <a:r>
              <a:rPr lang="da-DK" sz="1600" dirty="0"/>
              <a:t> </a:t>
            </a:r>
            <a:r>
              <a:rPr lang="da-DK" sz="1600" dirty="0" err="1"/>
              <a:t>tweets</a:t>
            </a:r>
            <a:r>
              <a:rPr lang="da-DK" sz="1600" dirty="0"/>
              <a:t> </a:t>
            </a:r>
            <a:r>
              <a:rPr lang="da-DK" sz="1600" dirty="0" err="1"/>
              <a:t>created</a:t>
            </a:r>
            <a:r>
              <a:rPr lang="da-DK" sz="1600" dirty="0"/>
              <a:t> by new </a:t>
            </a:r>
            <a:r>
              <a:rPr lang="da-DK" sz="1600" dirty="0" err="1"/>
              <a:t>accounts</a:t>
            </a:r>
            <a:br>
              <a:rPr lang="da-DK" sz="1600" dirty="0"/>
            </a:br>
            <a:r>
              <a:rPr lang="da-DK" sz="1600" dirty="0" err="1"/>
              <a:t>new_users</a:t>
            </a:r>
            <a:r>
              <a:rPr lang="da-DK" sz="1600" dirty="0"/>
              <a:t> = </a:t>
            </a:r>
          </a:p>
          <a:p>
            <a:r>
              <a:rPr lang="da-DK" sz="1600" dirty="0" err="1"/>
              <a:t>df.loc</a:t>
            </a:r>
            <a:r>
              <a:rPr lang="da-DK" sz="1600" dirty="0"/>
              <a:t>[</a:t>
            </a:r>
            <a:r>
              <a:rPr lang="da-DK" sz="1600" dirty="0" err="1"/>
              <a:t>df</a:t>
            </a:r>
            <a:r>
              <a:rPr lang="da-DK" sz="1600" dirty="0"/>
              <a:t>['</a:t>
            </a:r>
            <a:r>
              <a:rPr lang="da-DK" sz="1600" dirty="0" err="1"/>
              <a:t>days_since_user_creation</a:t>
            </a:r>
            <a:r>
              <a:rPr lang="da-DK" sz="1600" dirty="0"/>
              <a:t>'] &lt; 1]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/>
              <a:t># plotting the difference</a:t>
            </a:r>
            <a:br>
              <a:rPr lang="da-DK" sz="1600" dirty="0"/>
            </a:br>
            <a:r>
              <a:rPr lang="da-DK" sz="1600" dirty="0" err="1"/>
              <a:t>means</a:t>
            </a:r>
            <a:r>
              <a:rPr lang="da-DK" sz="1600" dirty="0"/>
              <a:t> = [</a:t>
            </a:r>
            <a:r>
              <a:rPr lang="da-DK" sz="1600" dirty="0" err="1"/>
              <a:t>new_users</a:t>
            </a:r>
            <a:r>
              <a:rPr lang="da-DK" sz="1600" dirty="0"/>
              <a:t>['</a:t>
            </a:r>
            <a:r>
              <a:rPr lang="da-DK" sz="1600" dirty="0" err="1"/>
              <a:t>abs_sentiment</a:t>
            </a:r>
            <a:r>
              <a:rPr lang="da-DK" sz="1600" dirty="0"/>
              <a:t>'].</a:t>
            </a:r>
            <a:r>
              <a:rPr lang="da-DK" sz="1600" dirty="0" err="1"/>
              <a:t>mean</a:t>
            </a:r>
            <a:r>
              <a:rPr lang="da-DK" sz="1600" dirty="0"/>
              <a:t>(), </a:t>
            </a:r>
            <a:r>
              <a:rPr lang="da-DK" sz="1600" dirty="0" err="1"/>
              <a:t>df</a:t>
            </a:r>
            <a:r>
              <a:rPr lang="da-DK" sz="1600" dirty="0"/>
              <a:t>['</a:t>
            </a:r>
            <a:r>
              <a:rPr lang="da-DK" sz="1600" dirty="0" err="1"/>
              <a:t>abs_sentiment</a:t>
            </a:r>
            <a:r>
              <a:rPr lang="da-DK" sz="1600" dirty="0"/>
              <a:t>'].</a:t>
            </a:r>
            <a:r>
              <a:rPr lang="da-DK" sz="1600" dirty="0" err="1"/>
              <a:t>mean</a:t>
            </a:r>
            <a:r>
              <a:rPr lang="da-DK" sz="1600" dirty="0"/>
              <a:t>()]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/>
              <a:t># </a:t>
            </a:r>
            <a:r>
              <a:rPr lang="da-DK" sz="1600" dirty="0" err="1"/>
              <a:t>Creating</a:t>
            </a:r>
            <a:r>
              <a:rPr lang="da-DK" sz="1600" dirty="0"/>
              <a:t> the plot</a:t>
            </a:r>
            <a:br>
              <a:rPr lang="da-DK" sz="1600" dirty="0"/>
            </a:br>
            <a:r>
              <a:rPr lang="da-DK" sz="1600" dirty="0"/>
              <a:t>ind = </a:t>
            </a:r>
            <a:r>
              <a:rPr lang="da-DK" sz="1600" dirty="0" err="1"/>
              <a:t>np.arange</a:t>
            </a:r>
            <a:r>
              <a:rPr lang="da-DK" sz="1600" dirty="0"/>
              <a:t>(2)</a:t>
            </a:r>
            <a:br>
              <a:rPr lang="da-DK" sz="1600" dirty="0"/>
            </a:br>
            <a:r>
              <a:rPr lang="da-DK" sz="1600" dirty="0" err="1"/>
              <a:t>plt.bar</a:t>
            </a:r>
            <a:r>
              <a:rPr lang="da-DK" sz="1600" dirty="0"/>
              <a:t>(ind, </a:t>
            </a:r>
            <a:r>
              <a:rPr lang="da-DK" sz="1600" dirty="0" err="1"/>
              <a:t>means</a:t>
            </a:r>
            <a:r>
              <a:rPr lang="da-DK" sz="1600" dirty="0"/>
              <a:t>, </a:t>
            </a:r>
            <a:r>
              <a:rPr lang="da-DK" sz="1600" dirty="0" err="1"/>
              <a:t>color</a:t>
            </a:r>
            <a:r>
              <a:rPr lang="da-DK" sz="1600" dirty="0"/>
              <a:t> = ['red', '</a:t>
            </a:r>
            <a:r>
              <a:rPr lang="da-DK" sz="1600" dirty="0" err="1"/>
              <a:t>blue</a:t>
            </a:r>
            <a:r>
              <a:rPr lang="da-DK" sz="1600" dirty="0"/>
              <a:t>'], </a:t>
            </a:r>
            <a:r>
              <a:rPr lang="da-DK" sz="1600" dirty="0" err="1"/>
              <a:t>width</a:t>
            </a:r>
            <a:r>
              <a:rPr lang="da-DK" sz="1600" dirty="0"/>
              <a:t> = 0.5)</a:t>
            </a:r>
            <a:br>
              <a:rPr lang="da-DK" sz="1600" dirty="0"/>
            </a:br>
            <a:r>
              <a:rPr lang="da-DK" sz="1600" dirty="0" err="1"/>
              <a:t>plt.xticks</a:t>
            </a:r>
            <a:r>
              <a:rPr lang="da-DK" sz="1600" dirty="0"/>
              <a:t>(ind, ['New </a:t>
            </a:r>
            <a:r>
              <a:rPr lang="da-DK" sz="1600" dirty="0" err="1"/>
              <a:t>Users','Overall</a:t>
            </a:r>
            <a:r>
              <a:rPr lang="da-DK" sz="1600" dirty="0"/>
              <a:t>'])</a:t>
            </a:r>
            <a:br>
              <a:rPr lang="da-DK" sz="1600" dirty="0"/>
            </a:br>
            <a:r>
              <a:rPr lang="da-DK" sz="1600" dirty="0" err="1"/>
              <a:t>plt.ylabel</a:t>
            </a:r>
            <a:r>
              <a:rPr lang="da-DK" sz="1600" dirty="0"/>
              <a:t>('</a:t>
            </a:r>
            <a:r>
              <a:rPr lang="da-DK" sz="1600" dirty="0" err="1"/>
              <a:t>Absolute</a:t>
            </a:r>
            <a:r>
              <a:rPr lang="da-DK" sz="1600" dirty="0"/>
              <a:t> </a:t>
            </a:r>
            <a:r>
              <a:rPr lang="da-DK" sz="1600" dirty="0" err="1"/>
              <a:t>Sentiment</a:t>
            </a:r>
            <a:r>
              <a:rPr lang="da-DK" sz="1600" dirty="0"/>
              <a:t>')</a:t>
            </a:r>
            <a:br>
              <a:rPr lang="da-DK" sz="1600" dirty="0"/>
            </a:br>
            <a:r>
              <a:rPr lang="da-DK" sz="1600" dirty="0" err="1"/>
              <a:t>plt.title</a:t>
            </a:r>
            <a:r>
              <a:rPr lang="da-DK" sz="1600" dirty="0"/>
              <a:t>('</a:t>
            </a:r>
            <a:r>
              <a:rPr lang="da-DK" sz="1600" dirty="0" err="1"/>
              <a:t>Absolute</a:t>
            </a:r>
            <a:r>
              <a:rPr lang="da-DK" sz="1600" dirty="0"/>
              <a:t> </a:t>
            </a:r>
            <a:r>
              <a:rPr lang="da-DK" sz="1600" dirty="0" err="1"/>
              <a:t>Sentiment</a:t>
            </a:r>
            <a:r>
              <a:rPr lang="da-DK" sz="1600" dirty="0"/>
              <a:t> by </a:t>
            </a:r>
            <a:r>
              <a:rPr lang="da-DK" sz="1600" dirty="0" err="1"/>
              <a:t>Account</a:t>
            </a:r>
            <a:r>
              <a:rPr lang="da-DK" sz="1600" dirty="0"/>
              <a:t> Creation')</a:t>
            </a:r>
            <a:br>
              <a:rPr lang="da-DK" sz="1600" dirty="0"/>
            </a:br>
            <a:r>
              <a:rPr lang="da-DK" sz="1600" dirty="0" err="1"/>
              <a:t>plt.show</a:t>
            </a:r>
            <a:r>
              <a:rPr lang="da-DK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549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2C507-A973-DE44-8F26-BC06487D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Tweets per sentiment verdict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A2274-CB54-384D-BBDF-C2DFFAE7D550}"/>
              </a:ext>
            </a:extLst>
          </p:cNvPr>
          <p:cNvSpPr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Grouping</a:t>
            </a:r>
            <a:r>
              <a:rPr lang="da-DK" sz="1100" dirty="0">
                <a:solidFill>
                  <a:srgbClr val="808080"/>
                </a:solidFill>
              </a:rPr>
              <a:t> by </a:t>
            </a:r>
            <a:r>
              <a:rPr lang="da-DK" sz="1100" dirty="0" err="1">
                <a:solidFill>
                  <a:srgbClr val="808080"/>
                </a:solidFill>
              </a:rPr>
              <a:t>sentiment</a:t>
            </a:r>
            <a:r>
              <a:rPr lang="da-DK" sz="1100" dirty="0">
                <a:solidFill>
                  <a:srgbClr val="808080"/>
                </a:solidFill>
              </a:rPr>
              <a:t> label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 err="1"/>
              <a:t>grouped_by_overall_sentiment</a:t>
            </a:r>
            <a:r>
              <a:rPr lang="da-DK" sz="1100" dirty="0"/>
              <a:t> = </a:t>
            </a:r>
            <a:r>
              <a:rPr lang="da-DK" sz="1100" dirty="0" err="1"/>
              <a:t>df.groupby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sentiment_overall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).</a:t>
            </a:r>
            <a:r>
              <a:rPr lang="da-DK" sz="1100" dirty="0" err="1"/>
              <a:t>size</a:t>
            </a:r>
            <a:r>
              <a:rPr lang="da-DK" sz="1100" dirty="0"/>
              <a:t>().</a:t>
            </a:r>
            <a:r>
              <a:rPr lang="da-DK" sz="1100" dirty="0" err="1"/>
              <a:t>reset_index</a:t>
            </a:r>
            <a:r>
              <a:rPr lang="da-DK" sz="1100" dirty="0"/>
              <a:t>(</a:t>
            </a:r>
            <a:r>
              <a:rPr lang="da-DK" sz="1100" dirty="0" err="1">
                <a:solidFill>
                  <a:srgbClr val="AA4926"/>
                </a:solidFill>
              </a:rPr>
              <a:t>name</a:t>
            </a:r>
            <a:r>
              <a:rPr lang="da-DK" sz="1100" dirty="0">
                <a:solidFill>
                  <a:srgbClr val="AA4926"/>
                </a:solidFill>
              </a:rPr>
              <a:t> </a:t>
            </a:r>
            <a:r>
              <a:rPr lang="da-DK" sz="1100" dirty="0"/>
              <a:t>= 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counts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).</a:t>
            </a:r>
            <a:r>
              <a:rPr lang="da-DK" sz="1100" dirty="0" err="1"/>
              <a:t>sort_values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AA4926"/>
                </a:solidFill>
              </a:rPr>
              <a:t>by </a:t>
            </a:r>
            <a:r>
              <a:rPr lang="da-DK" sz="1100" dirty="0"/>
              <a:t>=[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counts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]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>
                <a:solidFill>
                  <a:srgbClr val="AA4926"/>
                </a:solidFill>
              </a:rPr>
              <a:t>ascending</a:t>
            </a:r>
            <a:r>
              <a:rPr lang="da-DK" sz="1100" dirty="0"/>
              <a:t>= </a:t>
            </a:r>
            <a:r>
              <a:rPr lang="da-DK" sz="1100" dirty="0">
                <a:solidFill>
                  <a:srgbClr val="CC7832"/>
                </a:solidFill>
              </a:rPr>
              <a:t>False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Creating</a:t>
            </a:r>
            <a:r>
              <a:rPr lang="da-DK" sz="1100" dirty="0">
                <a:solidFill>
                  <a:srgbClr val="808080"/>
                </a:solidFill>
              </a:rPr>
              <a:t> the </a:t>
            </a:r>
            <a:r>
              <a:rPr lang="da-DK" sz="1100" dirty="0" err="1">
                <a:solidFill>
                  <a:srgbClr val="808080"/>
                </a:solidFill>
              </a:rPr>
              <a:t>indexes</a:t>
            </a:r>
            <a:r>
              <a:rPr lang="da-DK" sz="1100" dirty="0">
                <a:solidFill>
                  <a:srgbClr val="808080"/>
                </a:solidFill>
              </a:rPr>
              <a:t> for the x axis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/>
              <a:t>ind_3 = </a:t>
            </a:r>
            <a:r>
              <a:rPr lang="da-DK" sz="1100" dirty="0" err="1"/>
              <a:t>np.arange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897BB"/>
                </a:solidFill>
              </a:rPr>
              <a:t>3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Defining</a:t>
            </a:r>
            <a:r>
              <a:rPr lang="da-DK" sz="1100" dirty="0">
                <a:solidFill>
                  <a:srgbClr val="808080"/>
                </a:solidFill>
              </a:rPr>
              <a:t> the x and y axis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 err="1"/>
              <a:t>plt.bar</a:t>
            </a:r>
            <a:r>
              <a:rPr lang="da-DK" sz="1100" dirty="0"/>
              <a:t>(ind_3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/>
              <a:t>grouped_by_overall_sentiment</a:t>
            </a:r>
            <a:r>
              <a:rPr lang="da-DK" sz="1100" dirty="0"/>
              <a:t>[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counts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]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>
                <a:solidFill>
                  <a:srgbClr val="AA4926"/>
                </a:solidFill>
              </a:rPr>
              <a:t>color</a:t>
            </a:r>
            <a:r>
              <a:rPr lang="da-DK" sz="1100" dirty="0">
                <a:solidFill>
                  <a:srgbClr val="AA4926"/>
                </a:solidFill>
              </a:rPr>
              <a:t> </a:t>
            </a:r>
            <a:r>
              <a:rPr lang="da-DK" sz="1100" dirty="0"/>
              <a:t>= [</a:t>
            </a:r>
            <a:r>
              <a:rPr lang="da-DK" sz="1100" dirty="0">
                <a:solidFill>
                  <a:srgbClr val="6A8759"/>
                </a:solidFill>
              </a:rPr>
              <a:t>'red'</a:t>
            </a:r>
            <a:r>
              <a:rPr lang="da-DK" sz="1100" dirty="0">
                <a:solidFill>
                  <a:srgbClr val="CC7832"/>
                </a:solidFill>
              </a:rPr>
              <a:t>,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salmon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>
                <a:solidFill>
                  <a:srgbClr val="CC7832"/>
                </a:solidFill>
              </a:rPr>
              <a:t>,</a:t>
            </a:r>
            <a:r>
              <a:rPr lang="da-DK" sz="1100" dirty="0">
                <a:solidFill>
                  <a:srgbClr val="6A8759"/>
                </a:solidFill>
              </a:rPr>
              <a:t>'green'</a:t>
            </a:r>
            <a:r>
              <a:rPr lang="da-DK" sz="1100" dirty="0"/>
              <a:t>]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>
                <a:solidFill>
                  <a:srgbClr val="AA4926"/>
                </a:solidFill>
              </a:rPr>
              <a:t>width</a:t>
            </a:r>
            <a:r>
              <a:rPr lang="da-DK" sz="1100" dirty="0"/>
              <a:t>= </a:t>
            </a:r>
            <a:r>
              <a:rPr lang="da-DK" sz="1100" dirty="0">
                <a:solidFill>
                  <a:srgbClr val="6897BB"/>
                </a:solidFill>
              </a:rPr>
              <a:t>0.5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Creating</a:t>
            </a:r>
            <a:r>
              <a:rPr lang="da-DK" sz="1100" dirty="0">
                <a:solidFill>
                  <a:srgbClr val="808080"/>
                </a:solidFill>
              </a:rPr>
              <a:t> the labels for the axis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 err="1"/>
              <a:t>plt.xticks</a:t>
            </a:r>
            <a:r>
              <a:rPr lang="da-DK" sz="1100" dirty="0"/>
              <a:t>(ind_3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/>
              <a:t>grouped_by_overall_sentiment</a:t>
            </a:r>
            <a:r>
              <a:rPr lang="da-DK" sz="1100" dirty="0"/>
              <a:t>[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sentiment_overall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])</a:t>
            </a:r>
            <a:br>
              <a:rPr lang="da-DK" sz="1100" dirty="0"/>
            </a:br>
            <a:r>
              <a:rPr lang="da-DK" sz="1100" dirty="0" err="1"/>
              <a:t>plt.ylabel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A8759"/>
                </a:solidFill>
              </a:rPr>
              <a:t>'Number of </a:t>
            </a:r>
            <a:r>
              <a:rPr lang="da-DK" sz="1100" dirty="0" err="1">
                <a:solidFill>
                  <a:srgbClr val="6A8759"/>
                </a:solidFill>
              </a:rPr>
              <a:t>Tweets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</a:t>
            </a:r>
            <a:br>
              <a:rPr lang="da-DK" sz="1100" dirty="0"/>
            </a:br>
            <a:r>
              <a:rPr lang="da-DK" sz="1100" dirty="0" err="1"/>
              <a:t>plt.title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A8759"/>
                </a:solidFill>
              </a:rPr>
              <a:t>'Number of </a:t>
            </a:r>
            <a:r>
              <a:rPr lang="da-DK" sz="1100" dirty="0" err="1">
                <a:solidFill>
                  <a:srgbClr val="6A8759"/>
                </a:solidFill>
              </a:rPr>
              <a:t>Tweets</a:t>
            </a:r>
            <a:r>
              <a:rPr lang="da-DK" sz="1100" dirty="0">
                <a:solidFill>
                  <a:srgbClr val="6A8759"/>
                </a:solidFill>
              </a:rPr>
              <a:t> pr. </a:t>
            </a:r>
            <a:r>
              <a:rPr lang="da-DK" sz="1100" dirty="0" err="1">
                <a:solidFill>
                  <a:srgbClr val="6A8759"/>
                </a:solidFill>
              </a:rPr>
              <a:t>sentiment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 err="1"/>
              <a:t>plt.show</a:t>
            </a:r>
            <a:r>
              <a:rPr lang="da-DK" sz="1100" dirty="0"/>
              <a:t>()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E21EA39-AE3D-C246-8690-AF26EBE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E7C423-FF5C-AE48-A054-9C4C1BC5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Wordclouds</a:t>
            </a:r>
          </a:p>
        </p:txBody>
      </p:sp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4EC4E60-788C-FD41-BA22-36E90D53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" y="365671"/>
            <a:ext cx="5306907" cy="3537938"/>
          </a:xfrm>
          <a:prstGeom prst="rect">
            <a:avLst/>
          </a:prstGeom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565CC23-326D-C74B-86CF-BA593F27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365671"/>
            <a:ext cx="5306908" cy="35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5A55C-F407-2846-9E92-D982B2A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>
                <a:solidFill>
                  <a:srgbClr val="FFFFFF"/>
                </a:solidFill>
              </a:rPr>
              <a:t>Choice of topic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C37917-8DB9-024E-B018-FA140DF4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da-DK" dirty="0"/>
              <a:t>US </a:t>
            </a:r>
            <a:r>
              <a:rPr lang="da-DK" dirty="0" err="1"/>
              <a:t>Election</a:t>
            </a:r>
            <a:r>
              <a:rPr lang="da-DK" dirty="0"/>
              <a:t> 2020 on </a:t>
            </a:r>
            <a:r>
              <a:rPr lang="da-DK" dirty="0" err="1"/>
              <a:t>twitter</a:t>
            </a:r>
            <a:endParaRPr lang="da-DK" dirty="0"/>
          </a:p>
          <a:p>
            <a:pPr lvl="1"/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days</a:t>
            </a:r>
            <a:r>
              <a:rPr lang="da-DK" dirty="0"/>
              <a:t> do </a:t>
            </a:r>
            <a:r>
              <a:rPr lang="da-DK" dirty="0" err="1"/>
              <a:t>users</a:t>
            </a:r>
            <a:r>
              <a:rPr lang="da-DK" dirty="0"/>
              <a:t> </a:t>
            </a:r>
            <a:r>
              <a:rPr lang="da-DK" dirty="0" err="1"/>
              <a:t>tweet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From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do </a:t>
            </a:r>
            <a:r>
              <a:rPr lang="da-DK" dirty="0" err="1"/>
              <a:t>users</a:t>
            </a:r>
            <a:r>
              <a:rPr lang="da-DK" dirty="0"/>
              <a:t> </a:t>
            </a:r>
            <a:r>
              <a:rPr lang="da-DK" dirty="0" err="1"/>
              <a:t>tweet</a:t>
            </a:r>
            <a:r>
              <a:rPr lang="da-DK" dirty="0"/>
              <a:t>?</a:t>
            </a:r>
          </a:p>
          <a:p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analysis</a:t>
            </a:r>
            <a:endParaRPr lang="da-DK" dirty="0"/>
          </a:p>
          <a:p>
            <a:pPr lvl="1"/>
            <a:r>
              <a:rPr lang="da-DK" dirty="0" err="1"/>
              <a:t>Tweets</a:t>
            </a:r>
            <a:r>
              <a:rPr lang="da-DK" dirty="0"/>
              <a:t> </a:t>
            </a:r>
            <a:r>
              <a:rPr lang="da-DK" dirty="0" err="1"/>
              <a:t>regarding</a:t>
            </a:r>
            <a:r>
              <a:rPr lang="da-DK" dirty="0"/>
              <a:t> Donald </a:t>
            </a:r>
            <a:r>
              <a:rPr lang="da-DK" dirty="0" err="1"/>
              <a:t>Trump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more </a:t>
            </a:r>
            <a:r>
              <a:rPr lang="da-DK" dirty="0" err="1"/>
              <a:t>valenced</a:t>
            </a:r>
            <a:endParaRPr lang="da-DK" dirty="0"/>
          </a:p>
          <a:p>
            <a:pPr lvl="1"/>
            <a:r>
              <a:rPr lang="da-DK" dirty="0"/>
              <a:t>Are </a:t>
            </a:r>
            <a:r>
              <a:rPr lang="da-DK" dirty="0" err="1"/>
              <a:t>democratic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pro-Biden?</a:t>
            </a:r>
          </a:p>
          <a:p>
            <a:pPr lvl="1"/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</a:t>
            </a:r>
            <a:r>
              <a:rPr lang="da-DK" dirty="0" err="1"/>
              <a:t>sentiment</a:t>
            </a:r>
            <a:r>
              <a:rPr lang="da-DK" dirty="0"/>
              <a:t> scores in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as </a:t>
            </a:r>
            <a:r>
              <a:rPr lang="da-DK" dirty="0" err="1"/>
              <a:t>election</a:t>
            </a:r>
            <a:r>
              <a:rPr lang="da-DK" dirty="0"/>
              <a:t> </a:t>
            </a:r>
            <a:r>
              <a:rPr lang="da-DK" dirty="0" err="1"/>
              <a:t>day</a:t>
            </a:r>
            <a:r>
              <a:rPr lang="da-DK" dirty="0"/>
              <a:t> </a:t>
            </a:r>
            <a:r>
              <a:rPr lang="da-DK" dirty="0" err="1"/>
              <a:t>approaches</a:t>
            </a: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3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0A702-BE17-794A-BDAC-1902C47A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30BD8C-762E-6949-BAD4-DDEFC766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da-DK" dirty="0"/>
              <a:t>”US </a:t>
            </a:r>
            <a:r>
              <a:rPr lang="da-DK" dirty="0" err="1"/>
              <a:t>Election</a:t>
            </a:r>
            <a:r>
              <a:rPr lang="da-DK" dirty="0"/>
              <a:t> 2020 </a:t>
            </a:r>
            <a:r>
              <a:rPr lang="da-DK" dirty="0" err="1"/>
              <a:t>Tweets</a:t>
            </a:r>
            <a:r>
              <a:rPr lang="da-DK" dirty="0"/>
              <a:t>” from </a:t>
            </a:r>
            <a:r>
              <a:rPr lang="da-DK" dirty="0" err="1"/>
              <a:t>Kaggle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https://www.kaggle.com/manchunhui/us-election-2020-tweets</a:t>
            </a:r>
            <a:endParaRPr lang="da-DK" dirty="0"/>
          </a:p>
          <a:p>
            <a:r>
              <a:rPr lang="da-DK" dirty="0"/>
              <a:t>Number of </a:t>
            </a:r>
            <a:r>
              <a:rPr lang="da-DK" dirty="0" err="1"/>
              <a:t>tweets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DonaldTrump</a:t>
            </a:r>
            <a:r>
              <a:rPr lang="da-DK" dirty="0"/>
              <a:t>: 970.919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JoeBiden</a:t>
            </a:r>
            <a:r>
              <a:rPr lang="da-DK" dirty="0"/>
              <a:t>: 776.886</a:t>
            </a:r>
          </a:p>
          <a:p>
            <a:r>
              <a:rPr lang="da-DK" dirty="0"/>
              <a:t>Columns of interest</a:t>
            </a:r>
          </a:p>
          <a:p>
            <a:pPr lvl="2"/>
            <a:r>
              <a:rPr lang="da-DK" dirty="0"/>
              <a:t>[hashtag, </a:t>
            </a:r>
            <a:r>
              <a:rPr lang="da-DK" dirty="0" err="1"/>
              <a:t>tweet</a:t>
            </a:r>
            <a:r>
              <a:rPr lang="da-DK" dirty="0"/>
              <a:t>, </a:t>
            </a:r>
            <a:r>
              <a:rPr lang="da-DK" dirty="0" err="1"/>
              <a:t>created_at</a:t>
            </a:r>
            <a:r>
              <a:rPr lang="da-DK" dirty="0"/>
              <a:t>, country,  </a:t>
            </a:r>
            <a:r>
              <a:rPr lang="da-DK" dirty="0" err="1"/>
              <a:t>state_code</a:t>
            </a:r>
            <a:r>
              <a:rPr lang="da-DK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03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145A9B-1B71-3541-8745-441ECF1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Sentiment analysis </a:t>
            </a:r>
            <a:br>
              <a:rPr lang="en-US" sz="2700">
                <a:solidFill>
                  <a:schemeClr val="bg1"/>
                </a:solidFill>
              </a:rPr>
            </a:br>
            <a:r>
              <a:rPr lang="en-US" sz="2700">
                <a:solidFill>
                  <a:schemeClr val="bg1"/>
                </a:solidFill>
              </a:rPr>
              <a:t>+ preprocessing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A2D4F5-2783-BA40-AA59-6F5D7AD3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77" y="4352544"/>
            <a:ext cx="341528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Code Walkthrough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F4588AB-2406-49ED-88EB-984C4D774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1B2593-3BBD-F74E-867C-22AA8879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days do users tweet?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2D02D47-0759-2D41-9A5E-B4453BE05C35}"/>
              </a:ext>
            </a:extLst>
          </p:cNvPr>
          <p:cNvSpPr/>
          <p:nvPr/>
        </p:nvSpPr>
        <p:spPr>
          <a:xfrm>
            <a:off x="643467" y="2638044"/>
            <a:ext cx="3527699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da-DK" sz="1600" dirty="0" err="1"/>
              <a:t>daily_tweeting</a:t>
            </a:r>
            <a:r>
              <a:rPr lang="da-DK" sz="1600" dirty="0"/>
              <a:t> = </a:t>
            </a:r>
            <a:r>
              <a:rPr lang="da-DK" sz="1600" dirty="0" err="1"/>
              <a:t>df.groupby</a:t>
            </a:r>
            <a:r>
              <a:rPr lang="da-DK" sz="1600" dirty="0"/>
              <a:t>([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day_tweeted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]).</a:t>
            </a:r>
            <a:r>
              <a:rPr lang="da-DK" sz="1600" dirty="0" err="1"/>
              <a:t>size</a:t>
            </a:r>
            <a:r>
              <a:rPr lang="da-DK" sz="1600" dirty="0"/>
              <a:t>().</a:t>
            </a:r>
            <a:r>
              <a:rPr lang="da-DK" sz="1600" dirty="0" err="1"/>
              <a:t>reset_index</a:t>
            </a:r>
            <a:r>
              <a:rPr lang="da-DK" sz="1600" dirty="0"/>
              <a:t>(</a:t>
            </a:r>
            <a:r>
              <a:rPr lang="da-DK" sz="1600" dirty="0" err="1">
                <a:solidFill>
                  <a:srgbClr val="AA4926"/>
                </a:solidFill>
              </a:rPr>
              <a:t>name</a:t>
            </a:r>
            <a:r>
              <a:rPr lang="da-DK" sz="1600" dirty="0"/>
              <a:t>=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counts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)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>
                <a:solidFill>
                  <a:srgbClr val="808080"/>
                </a:solidFill>
              </a:rPr>
              <a:t># </a:t>
            </a:r>
            <a:r>
              <a:rPr lang="da-DK" sz="1600" dirty="0" err="1">
                <a:solidFill>
                  <a:srgbClr val="808080"/>
                </a:solidFill>
              </a:rPr>
              <a:t>Making</a:t>
            </a:r>
            <a:r>
              <a:rPr lang="da-DK" sz="1600" dirty="0">
                <a:solidFill>
                  <a:srgbClr val="808080"/>
                </a:solidFill>
              </a:rPr>
              <a:t> the plot</a:t>
            </a:r>
            <a:br>
              <a:rPr lang="da-DK" sz="1600" dirty="0">
                <a:solidFill>
                  <a:srgbClr val="808080"/>
                </a:solidFill>
              </a:rPr>
            </a:br>
            <a:r>
              <a:rPr lang="da-DK" sz="1600" dirty="0" err="1"/>
              <a:t>fig</a:t>
            </a:r>
            <a:r>
              <a:rPr lang="da-DK" sz="1600" dirty="0">
                <a:solidFill>
                  <a:srgbClr val="CC7832"/>
                </a:solidFill>
              </a:rPr>
              <a:t>, </a:t>
            </a:r>
            <a:r>
              <a:rPr lang="da-DK" sz="1600" dirty="0" err="1"/>
              <a:t>ax</a:t>
            </a:r>
            <a:r>
              <a:rPr lang="da-DK" sz="1600" dirty="0"/>
              <a:t> = </a:t>
            </a:r>
            <a:r>
              <a:rPr lang="da-DK" sz="1600" dirty="0" err="1"/>
              <a:t>plt.subplots</a:t>
            </a:r>
            <a:r>
              <a:rPr lang="da-DK" sz="1600" dirty="0"/>
              <a:t>()</a:t>
            </a:r>
            <a:br>
              <a:rPr lang="da-DK" sz="1600" dirty="0"/>
            </a:br>
            <a:r>
              <a:rPr lang="da-DK" sz="1600" dirty="0" err="1"/>
              <a:t>ax.plot</a:t>
            </a:r>
            <a:r>
              <a:rPr lang="da-DK" sz="1600" dirty="0"/>
              <a:t>(</a:t>
            </a:r>
            <a:r>
              <a:rPr lang="da-DK" sz="1600" dirty="0" err="1"/>
              <a:t>daily_tweeting</a:t>
            </a:r>
            <a:r>
              <a:rPr lang="da-DK" sz="1600" dirty="0"/>
              <a:t>[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day_tweeted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]</a:t>
            </a:r>
            <a:r>
              <a:rPr lang="da-DK" sz="1600" dirty="0">
                <a:solidFill>
                  <a:srgbClr val="CC7832"/>
                </a:solidFill>
              </a:rPr>
              <a:t>, </a:t>
            </a:r>
            <a:r>
              <a:rPr lang="da-DK" sz="1600" dirty="0" err="1"/>
              <a:t>daily_tweeting</a:t>
            </a:r>
            <a:r>
              <a:rPr lang="da-DK" sz="1600" dirty="0"/>
              <a:t>[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counts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])</a:t>
            </a:r>
            <a:br>
              <a:rPr lang="da-DK" sz="1600" dirty="0"/>
            </a:br>
            <a:r>
              <a:rPr lang="da-DK" sz="1600" dirty="0" err="1"/>
              <a:t>ax.set_ylabel</a:t>
            </a:r>
            <a:r>
              <a:rPr lang="da-DK" sz="1600" dirty="0"/>
              <a:t>(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Frequency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)</a:t>
            </a:r>
            <a:br>
              <a:rPr lang="da-DK" sz="1600" dirty="0"/>
            </a:br>
            <a:r>
              <a:rPr lang="da-DK" sz="1600" dirty="0" err="1"/>
              <a:t>ax.set_title</a:t>
            </a:r>
            <a:r>
              <a:rPr lang="da-DK" sz="1600" dirty="0"/>
              <a:t>(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Tweets</a:t>
            </a:r>
            <a:r>
              <a:rPr lang="da-DK" sz="1600" dirty="0">
                <a:solidFill>
                  <a:srgbClr val="6A8759"/>
                </a:solidFill>
              </a:rPr>
              <a:t> per Day'</a:t>
            </a:r>
            <a:r>
              <a:rPr lang="da-DK" sz="1600" dirty="0"/>
              <a:t>)</a:t>
            </a:r>
            <a:br>
              <a:rPr lang="da-DK" sz="1600" dirty="0"/>
            </a:br>
            <a:r>
              <a:rPr lang="da-DK" sz="1600" dirty="0" err="1"/>
              <a:t>plt.xticks</a:t>
            </a:r>
            <a:r>
              <a:rPr lang="da-DK" sz="1600" dirty="0"/>
              <a:t>(</a:t>
            </a:r>
            <a:r>
              <a:rPr lang="da-DK" sz="1600" dirty="0">
                <a:solidFill>
                  <a:srgbClr val="AA4926"/>
                </a:solidFill>
              </a:rPr>
              <a:t>rotation</a:t>
            </a:r>
            <a:r>
              <a:rPr lang="da-DK" sz="1600" dirty="0"/>
              <a:t>=</a:t>
            </a:r>
            <a:r>
              <a:rPr lang="da-DK" sz="1600" dirty="0">
                <a:solidFill>
                  <a:srgbClr val="6897BB"/>
                </a:solidFill>
              </a:rPr>
              <a:t>90</a:t>
            </a:r>
            <a:r>
              <a:rPr lang="da-DK" sz="1600" dirty="0"/>
              <a:t>)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 err="1"/>
              <a:t>plt.show</a:t>
            </a:r>
            <a:r>
              <a:rPr lang="da-DK" sz="1600" dirty="0"/>
              <a:t>()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9716B9C-74C8-6149-8BDC-CCDCFD2F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1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671033-BA71-624B-A83A-8B1A435E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From which states do users tweet?  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48610CC-9BA0-B94F-B45F-53E97CD2030E}"/>
              </a:ext>
            </a:extLst>
          </p:cNvPr>
          <p:cNvSpPr txBox="1"/>
          <p:nvPr/>
        </p:nvSpPr>
        <p:spPr>
          <a:xfrm>
            <a:off x="5527670" y="1443035"/>
            <a:ext cx="59359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by </a:t>
            </a:r>
            <a:r>
              <a:rPr lang="da-DK" sz="1400" dirty="0" err="1">
                <a:solidFill>
                  <a:srgbClr val="808080"/>
                </a:solidFill>
              </a:rPr>
              <a:t>state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code</a:t>
            </a:r>
            <a:r>
              <a:rPr lang="da-DK" sz="1400" dirty="0">
                <a:solidFill>
                  <a:srgbClr val="808080"/>
                </a:solidFill>
              </a:rPr>
              <a:t> and </a:t>
            </a:r>
            <a:r>
              <a:rPr lang="da-DK" sz="1400" dirty="0" err="1">
                <a:solidFill>
                  <a:srgbClr val="808080"/>
                </a:solidFill>
              </a:rPr>
              <a:t>counting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number</a:t>
            </a:r>
            <a:r>
              <a:rPr lang="da-DK" sz="1400" dirty="0">
                <a:solidFill>
                  <a:srgbClr val="808080"/>
                </a:solidFill>
              </a:rPr>
              <a:t> of </a:t>
            </a:r>
            <a:r>
              <a:rPr lang="da-DK" sz="1400" dirty="0" err="1">
                <a:solidFill>
                  <a:srgbClr val="808080"/>
                </a:solidFill>
              </a:rPr>
              <a:t>tweets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within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each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state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tweets_per_state</a:t>
            </a:r>
            <a:r>
              <a:rPr lang="da-DK" sz="1400" dirty="0"/>
              <a:t> = </a:t>
            </a:r>
            <a:r>
              <a:rPr lang="da-DK" sz="1400" dirty="0" err="1"/>
              <a:t>df.groupby</a:t>
            </a:r>
            <a:r>
              <a:rPr lang="da-DK" sz="1400" dirty="0"/>
              <a:t>([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]).</a:t>
            </a:r>
            <a:r>
              <a:rPr lang="da-DK" sz="1400" dirty="0" err="1"/>
              <a:t>size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</a:t>
            </a:r>
            <a:r>
              <a:rPr lang="da-DK" sz="1400" dirty="0" err="1">
                <a:solidFill>
                  <a:srgbClr val="AA4926"/>
                </a:solidFill>
              </a:rPr>
              <a:t>name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counts</a:t>
            </a:r>
            <a:r>
              <a:rPr lang="da-DK" sz="1400" dirty="0">
                <a:solidFill>
                  <a:srgbClr val="6A8759"/>
                </a:solidFill>
              </a:rPr>
              <a:t>’</a:t>
            </a:r>
            <a:r>
              <a:rPr lang="da-DK" sz="1400" dirty="0"/>
              <a:t>).</a:t>
            </a:r>
          </a:p>
          <a:p>
            <a:r>
              <a:rPr lang="da-DK" sz="1400" dirty="0" err="1"/>
              <a:t>sort_values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AA4926"/>
                </a:solidFill>
              </a:rPr>
              <a:t>by</a:t>
            </a:r>
            <a:r>
              <a:rPr lang="da-DK" sz="1400" dirty="0"/>
              <a:t>=[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counts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>
                <a:solidFill>
                  <a:srgbClr val="AA4926"/>
                </a:solidFill>
              </a:rPr>
              <a:t>ascending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CC7832"/>
                </a:solidFill>
              </a:rPr>
              <a:t>False</a:t>
            </a: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Doing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plotly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magic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</a:t>
            </a:r>
            <a:r>
              <a:rPr lang="da-DK" sz="1400" dirty="0"/>
              <a:t> = </a:t>
            </a:r>
            <a:r>
              <a:rPr lang="da-DK" sz="1400" dirty="0" err="1"/>
              <a:t>go.Figure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AA4926"/>
                </a:solidFill>
              </a:rPr>
              <a:t>data</a:t>
            </a:r>
            <a:r>
              <a:rPr lang="da-DK" sz="1400" dirty="0"/>
              <a:t>=</a:t>
            </a:r>
            <a:r>
              <a:rPr lang="da-DK" sz="1400" dirty="0" err="1"/>
              <a:t>go.Choropleth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>
                <a:solidFill>
                  <a:srgbClr val="AA4926"/>
                </a:solidFill>
              </a:rPr>
              <a:t>locations</a:t>
            </a:r>
            <a:r>
              <a:rPr lang="da-DK" sz="1400" dirty="0"/>
              <a:t>=</a:t>
            </a:r>
            <a:r>
              <a:rPr lang="da-DK" sz="1400" dirty="0" err="1"/>
              <a:t>tweets_per_state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Spatial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coordinates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>
                <a:solidFill>
                  <a:srgbClr val="AA4926"/>
                </a:solidFill>
              </a:rPr>
              <a:t>z </a:t>
            </a:r>
            <a:r>
              <a:rPr lang="da-DK" sz="1400" dirty="0"/>
              <a:t>= </a:t>
            </a:r>
            <a:r>
              <a:rPr lang="da-DK" sz="1400" dirty="0" err="1"/>
              <a:t>tweets_per_state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counts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astype</a:t>
            </a:r>
            <a:r>
              <a:rPr lang="da-DK" sz="1400" dirty="0"/>
              <a:t>(</a:t>
            </a:r>
            <a:r>
              <a:rPr lang="da-DK" sz="1400" dirty="0" err="1">
                <a:solidFill>
                  <a:srgbClr val="8888C6"/>
                </a:solidFill>
              </a:rPr>
              <a:t>float</a:t>
            </a:r>
            <a:r>
              <a:rPr lang="da-DK" sz="1400" dirty="0"/>
              <a:t>)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Data to </a:t>
            </a:r>
            <a:r>
              <a:rPr lang="da-DK" sz="1400" dirty="0" err="1">
                <a:solidFill>
                  <a:srgbClr val="808080"/>
                </a:solidFill>
              </a:rPr>
              <a:t>be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color-coded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locationmode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'USA-</a:t>
            </a:r>
            <a:r>
              <a:rPr lang="da-DK" sz="1400" dirty="0" err="1">
                <a:solidFill>
                  <a:srgbClr val="6A8759"/>
                </a:solidFill>
              </a:rPr>
              <a:t>states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set of locations match </a:t>
            </a:r>
            <a:r>
              <a:rPr lang="da-DK" sz="1400" dirty="0" err="1">
                <a:solidFill>
                  <a:srgbClr val="808080"/>
                </a:solidFill>
              </a:rPr>
              <a:t>entries</a:t>
            </a:r>
            <a:r>
              <a:rPr lang="da-DK" sz="1400" dirty="0">
                <a:solidFill>
                  <a:srgbClr val="808080"/>
                </a:solidFill>
              </a:rPr>
              <a:t> in `locations`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colorscale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'Reds'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colorbar_title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 err="1">
                <a:solidFill>
                  <a:srgbClr val="6A8759"/>
                </a:solidFill>
              </a:rPr>
              <a:t>Tweets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/>
              <a:t>))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Making</a:t>
            </a:r>
            <a:r>
              <a:rPr lang="da-DK" sz="1400" dirty="0">
                <a:solidFill>
                  <a:srgbClr val="808080"/>
                </a:solidFill>
              </a:rPr>
              <a:t> labels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fig.update_layout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 err="1">
                <a:solidFill>
                  <a:srgbClr val="AA4926"/>
                </a:solidFill>
              </a:rPr>
              <a:t>title_text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'2020 US </a:t>
            </a:r>
            <a:r>
              <a:rPr lang="da-DK" sz="1400" dirty="0" err="1">
                <a:solidFill>
                  <a:srgbClr val="6A8759"/>
                </a:solidFill>
              </a:rPr>
              <a:t>Election</a:t>
            </a:r>
            <a:r>
              <a:rPr lang="da-DK" sz="1400" dirty="0">
                <a:solidFill>
                  <a:srgbClr val="6A8759"/>
                </a:solidFill>
              </a:rPr>
              <a:t> Number of </a:t>
            </a:r>
            <a:r>
              <a:rPr lang="da-DK" sz="1400" dirty="0" err="1">
                <a:solidFill>
                  <a:srgbClr val="6A8759"/>
                </a:solidFill>
              </a:rPr>
              <a:t>Tweets</a:t>
            </a:r>
            <a:r>
              <a:rPr lang="da-DK" sz="1400" dirty="0">
                <a:solidFill>
                  <a:srgbClr val="6A8759"/>
                </a:solidFill>
              </a:rPr>
              <a:t> per State'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geo_scope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usa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limite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map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scope</a:t>
            </a:r>
            <a:r>
              <a:rPr lang="da-DK" sz="1400" dirty="0">
                <a:solidFill>
                  <a:srgbClr val="808080"/>
                </a:solidFill>
              </a:rPr>
              <a:t> to USA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fig.show</a:t>
            </a:r>
            <a:r>
              <a:rPr lang="da-DK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209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09E44-79FC-E04D-BE6F-C62CFDDF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Trump TWEETS are more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valenced than biden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D61BA4E-D8CE-024B-A496-A444A2FF4DC3}"/>
              </a:ext>
            </a:extLst>
          </p:cNvPr>
          <p:cNvSpPr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tweets</a:t>
            </a:r>
            <a:r>
              <a:rPr lang="da-DK" sz="1400" dirty="0">
                <a:solidFill>
                  <a:srgbClr val="808080"/>
                </a:solidFill>
              </a:rPr>
              <a:t> by hashtag and </a:t>
            </a:r>
            <a:r>
              <a:rPr lang="da-DK" sz="1400" dirty="0" err="1">
                <a:solidFill>
                  <a:srgbClr val="808080"/>
                </a:solidFill>
              </a:rPr>
              <a:t>getting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mean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absolute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valence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grouped_by_hashtag</a:t>
            </a:r>
            <a:r>
              <a:rPr lang="da-DK" sz="1400" dirty="0"/>
              <a:t> = </a:t>
            </a:r>
            <a:r>
              <a:rPr lang="da-DK" sz="1400" dirty="0" err="1"/>
              <a:t>df.groupby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'Hashtag'</a:t>
            </a:r>
            <a:r>
              <a:rPr lang="da-DK" sz="1400" dirty="0"/>
              <a:t>)[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mean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Creating</a:t>
            </a:r>
            <a:r>
              <a:rPr lang="da-DK" sz="1400" dirty="0">
                <a:solidFill>
                  <a:srgbClr val="808080"/>
                </a:solidFill>
              </a:rPr>
              <a:t> the plot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/>
              <a:t>ind = </a:t>
            </a:r>
            <a:r>
              <a:rPr lang="da-DK" sz="1400" dirty="0" err="1"/>
              <a:t>np.arange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897BB"/>
                </a:solidFill>
              </a:rPr>
              <a:t>2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/>
              <a:t>p1 = </a:t>
            </a:r>
            <a:r>
              <a:rPr lang="da-DK" sz="1400" dirty="0" err="1"/>
              <a:t>plt.bar</a:t>
            </a:r>
            <a:r>
              <a:rPr lang="da-DK" sz="1400" dirty="0"/>
              <a:t>(ind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/>
              <a:t>grouped_by_hashtag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>
                <a:solidFill>
                  <a:srgbClr val="AA4926"/>
                </a:solidFill>
              </a:rPr>
              <a:t>color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[</a:t>
            </a:r>
            <a:r>
              <a:rPr lang="da-DK" sz="1400" dirty="0">
                <a:solidFill>
                  <a:srgbClr val="6A8759"/>
                </a:solidFill>
              </a:rPr>
              <a:t>'red'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blue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>
                <a:solidFill>
                  <a:srgbClr val="AA4926"/>
                </a:solidFill>
              </a:rPr>
              <a:t>width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897BB"/>
                </a:solidFill>
              </a:rPr>
              <a:t>0.5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plt.xticks</a:t>
            </a:r>
            <a:r>
              <a:rPr lang="da-DK" sz="1400" dirty="0"/>
              <a:t>(ind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/>
              <a:t>grouped_by_hashtag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'Hashtag'</a:t>
            </a:r>
            <a:r>
              <a:rPr lang="da-DK" sz="1400" dirty="0"/>
              <a:t>])</a:t>
            </a:r>
            <a:br>
              <a:rPr lang="da-DK" sz="1400" dirty="0"/>
            </a:br>
            <a:r>
              <a:rPr lang="da-DK" sz="1400" dirty="0" err="1"/>
              <a:t>plt.ylabel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plt.title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'Mean </a:t>
            </a:r>
            <a:r>
              <a:rPr lang="da-DK" sz="1400" dirty="0" err="1">
                <a:solidFill>
                  <a:srgbClr val="6A8759"/>
                </a:solidFill>
              </a:rPr>
              <a:t>Absolute</a:t>
            </a:r>
            <a:r>
              <a:rPr lang="da-DK" sz="1400" dirty="0">
                <a:solidFill>
                  <a:srgbClr val="6A8759"/>
                </a:solidFill>
              </a:rPr>
              <a:t> 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 per Hashtag'</a:t>
            </a: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plt.show</a:t>
            </a:r>
            <a:r>
              <a:rPr lang="da-DK" sz="1400" dirty="0"/>
              <a:t>()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4" name="Pladsholder til indhold 4">
            <a:extLst>
              <a:ext uri="{FF2B5EF4-FFF2-40B4-BE49-F238E27FC236}">
                <a16:creationId xmlns:a16="http://schemas.microsoft.com/office/drawing/2014/main" id="{6B375E40-EF4A-1943-BC5E-5542B51D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264CFC53-2038-6444-9B00-0B59B6838DB0}"/>
              </a:ext>
            </a:extLst>
          </p:cNvPr>
          <p:cNvSpPr txBox="1"/>
          <p:nvPr/>
        </p:nvSpPr>
        <p:spPr>
          <a:xfrm>
            <a:off x="2517732" y="475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16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42B466-B053-4E4C-AE9C-F353E774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Are democratic states pro-</a:t>
            </a:r>
            <a:r>
              <a:rPr lang="en-US" sz="3200" dirty="0" err="1">
                <a:solidFill>
                  <a:schemeClr val="bg1"/>
                </a:solidFill>
              </a:rPr>
              <a:t>biden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C9E839E-609F-574C-B35C-59E78469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134ECF-8C8F-D347-A490-D97E7F3DB8E0}"/>
              </a:ext>
            </a:extLst>
          </p:cNvPr>
          <p:cNvSpPr txBox="1"/>
          <p:nvPr/>
        </p:nvSpPr>
        <p:spPr>
          <a:xfrm>
            <a:off x="116835" y="4328160"/>
            <a:ext cx="453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TOO Heavy </a:t>
            </a:r>
            <a:r>
              <a:rPr lang="da-DK" dirty="0" err="1">
                <a:solidFill>
                  <a:schemeClr val="bg1"/>
                </a:solidFill>
              </a:rPr>
              <a:t>code</a:t>
            </a:r>
            <a:r>
              <a:rPr lang="da-DK" dirty="0">
                <a:solidFill>
                  <a:schemeClr val="bg1"/>
                </a:solidFill>
              </a:rPr>
              <a:t>. DO YOU WANNA SEE IT? </a:t>
            </a:r>
          </a:p>
        </p:txBody>
      </p:sp>
    </p:spTree>
    <p:extLst>
      <p:ext uri="{BB962C8B-B14F-4D97-AF65-F5344CB8AC3E}">
        <p14:creationId xmlns:p14="http://schemas.microsoft.com/office/powerpoint/2010/main" val="92262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6CC9AD-01CF-0B42-B014-F89296F3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What are the sentiment scores in the different states?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886AF4D0-5273-5442-804C-825E3EB70E78}"/>
              </a:ext>
            </a:extLst>
          </p:cNvPr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C86A7B6-29D6-7849-871B-1C6E12916973}"/>
              </a:ext>
            </a:extLst>
          </p:cNvPr>
          <p:cNvSpPr/>
          <p:nvPr/>
        </p:nvSpPr>
        <p:spPr>
          <a:xfrm>
            <a:off x="5232805" y="1012954"/>
            <a:ext cx="66822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Filtering</a:t>
            </a:r>
            <a:r>
              <a:rPr lang="da-DK" sz="1400" dirty="0">
                <a:solidFill>
                  <a:srgbClr val="808080"/>
                </a:solidFill>
              </a:rPr>
              <a:t> out all negative </a:t>
            </a:r>
            <a:r>
              <a:rPr lang="da-DK" sz="1400" dirty="0" err="1">
                <a:solidFill>
                  <a:srgbClr val="808080"/>
                </a:solidFill>
              </a:rPr>
              <a:t>tweets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df_negative</a:t>
            </a:r>
            <a:r>
              <a:rPr lang="da-DK" sz="1400" dirty="0"/>
              <a:t> = </a:t>
            </a:r>
            <a:r>
              <a:rPr lang="da-DK" sz="1400" dirty="0" err="1"/>
              <a:t>df.loc</a:t>
            </a:r>
            <a:r>
              <a:rPr lang="da-DK" sz="1400" dirty="0"/>
              <a:t>[</a:t>
            </a:r>
            <a:r>
              <a:rPr lang="da-DK" sz="1400" dirty="0" err="1"/>
              <a:t>df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sentiment_overall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 == </a:t>
            </a:r>
            <a:r>
              <a:rPr lang="da-DK" sz="1400" dirty="0">
                <a:solidFill>
                  <a:srgbClr val="6A8759"/>
                </a:solidFill>
              </a:rPr>
              <a:t>'Negative'</a:t>
            </a:r>
            <a:r>
              <a:rPr lang="da-DK" sz="1400" dirty="0"/>
              <a:t>]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by </a:t>
            </a:r>
            <a:r>
              <a:rPr lang="da-DK" sz="1400" dirty="0" err="1">
                <a:solidFill>
                  <a:srgbClr val="808080"/>
                </a:solidFill>
              </a:rPr>
              <a:t>state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code</a:t>
            </a:r>
            <a:r>
              <a:rPr lang="da-DK" sz="1400" dirty="0">
                <a:solidFill>
                  <a:srgbClr val="808080"/>
                </a:solidFill>
              </a:rPr>
              <a:t> and </a:t>
            </a:r>
            <a:r>
              <a:rPr lang="da-DK" sz="1400" dirty="0" err="1">
                <a:solidFill>
                  <a:srgbClr val="808080"/>
                </a:solidFill>
              </a:rPr>
              <a:t>getting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mean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sentiment</a:t>
            </a:r>
            <a:r>
              <a:rPr lang="da-DK" sz="1400" dirty="0">
                <a:solidFill>
                  <a:srgbClr val="808080"/>
                </a:solidFill>
              </a:rPr>
              <a:t> value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abs_sentiment_per_state</a:t>
            </a:r>
            <a:r>
              <a:rPr lang="da-DK" sz="1400" dirty="0"/>
              <a:t> = </a:t>
            </a:r>
            <a:r>
              <a:rPr lang="da-DK" sz="1400" dirty="0" err="1"/>
              <a:t>df_negative.groupby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mean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Doing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plotly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magic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</a:t>
            </a:r>
            <a:r>
              <a:rPr lang="da-DK" sz="1400" dirty="0"/>
              <a:t> = </a:t>
            </a:r>
            <a:r>
              <a:rPr lang="da-DK" sz="1400" dirty="0" err="1"/>
              <a:t>go.Figure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AA4926"/>
                </a:solidFill>
              </a:rPr>
              <a:t>data</a:t>
            </a:r>
            <a:r>
              <a:rPr lang="da-DK" sz="1400" dirty="0"/>
              <a:t>=</a:t>
            </a:r>
            <a:r>
              <a:rPr lang="da-DK" sz="1400" dirty="0" err="1"/>
              <a:t>go.Choropleth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>
                <a:solidFill>
                  <a:srgbClr val="AA4926"/>
                </a:solidFill>
              </a:rPr>
              <a:t>locations</a:t>
            </a:r>
            <a:r>
              <a:rPr lang="da-DK" sz="1400" dirty="0"/>
              <a:t>=</a:t>
            </a:r>
            <a:r>
              <a:rPr lang="da-DK" sz="1400" dirty="0" err="1"/>
              <a:t>abs_sentiment_per_state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Spatial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coordinates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>
                <a:solidFill>
                  <a:srgbClr val="AA4926"/>
                </a:solidFill>
              </a:rPr>
              <a:t>z </a:t>
            </a:r>
            <a:r>
              <a:rPr lang="da-DK" sz="1400" dirty="0"/>
              <a:t>= </a:t>
            </a:r>
            <a:r>
              <a:rPr lang="da-DK" sz="1400" dirty="0" err="1"/>
              <a:t>abs_sentiment_per_state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astype</a:t>
            </a:r>
            <a:r>
              <a:rPr lang="da-DK" sz="1400" dirty="0"/>
              <a:t>(</a:t>
            </a:r>
            <a:r>
              <a:rPr lang="da-DK" sz="1400" dirty="0" err="1">
                <a:solidFill>
                  <a:srgbClr val="8888C6"/>
                </a:solidFill>
              </a:rPr>
              <a:t>float</a:t>
            </a:r>
            <a:r>
              <a:rPr lang="da-DK" sz="1400" dirty="0"/>
              <a:t>)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Data to </a:t>
            </a:r>
            <a:r>
              <a:rPr lang="da-DK" sz="1400" dirty="0" err="1">
                <a:solidFill>
                  <a:srgbClr val="808080"/>
                </a:solidFill>
              </a:rPr>
              <a:t>be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color-coded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locationmode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'USA-</a:t>
            </a:r>
            <a:r>
              <a:rPr lang="da-DK" sz="1400" dirty="0" err="1">
                <a:solidFill>
                  <a:srgbClr val="6A8759"/>
                </a:solidFill>
              </a:rPr>
              <a:t>states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set of locations match </a:t>
            </a:r>
            <a:r>
              <a:rPr lang="da-DK" sz="1400" dirty="0" err="1">
                <a:solidFill>
                  <a:srgbClr val="808080"/>
                </a:solidFill>
              </a:rPr>
              <a:t>entries</a:t>
            </a:r>
            <a:r>
              <a:rPr lang="da-DK" sz="1400" dirty="0">
                <a:solidFill>
                  <a:srgbClr val="808080"/>
                </a:solidFill>
              </a:rPr>
              <a:t> in `locations`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colorscale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'Reds'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colorbar_title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 err="1">
                <a:solidFill>
                  <a:srgbClr val="6A8759"/>
                </a:solidFill>
              </a:rPr>
              <a:t>Tweets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/>
              <a:t>))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Making</a:t>
            </a:r>
            <a:r>
              <a:rPr lang="da-DK" sz="1400" dirty="0">
                <a:solidFill>
                  <a:srgbClr val="808080"/>
                </a:solidFill>
              </a:rPr>
              <a:t> labels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fig.update_layout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 err="1">
                <a:solidFill>
                  <a:srgbClr val="AA4926"/>
                </a:solidFill>
              </a:rPr>
              <a:t>title_text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'2020 US </a:t>
            </a:r>
            <a:r>
              <a:rPr lang="da-DK" sz="1400" dirty="0" err="1">
                <a:solidFill>
                  <a:srgbClr val="6A8759"/>
                </a:solidFill>
              </a:rPr>
              <a:t>Election</a:t>
            </a:r>
            <a:r>
              <a:rPr lang="da-DK" sz="1400" dirty="0">
                <a:solidFill>
                  <a:srgbClr val="6A8759"/>
                </a:solidFill>
              </a:rPr>
              <a:t> Negative 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 per State'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geo_scope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usa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limite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map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scope</a:t>
            </a:r>
            <a:r>
              <a:rPr lang="da-DK" sz="1400" dirty="0">
                <a:solidFill>
                  <a:srgbClr val="808080"/>
                </a:solidFill>
              </a:rPr>
              <a:t> to USA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fig.show</a:t>
            </a:r>
            <a:r>
              <a:rPr lang="da-DK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557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1179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Pakke</vt:lpstr>
      <vt:lpstr>Presentation</vt:lpstr>
      <vt:lpstr>Choice of topic</vt:lpstr>
      <vt:lpstr>Data</vt:lpstr>
      <vt:lpstr>Sentiment analysis  + preprocessing</vt:lpstr>
      <vt:lpstr>Which days do users tweet?</vt:lpstr>
      <vt:lpstr>From which states do users tweet?  </vt:lpstr>
      <vt:lpstr>Trump TWEETS are more valenced than biden</vt:lpstr>
      <vt:lpstr>Are democratic states pro-biden?</vt:lpstr>
      <vt:lpstr>What are the sentiment scores in the different states?</vt:lpstr>
      <vt:lpstr>SENTIMENT CHANGE  AS ELECTION APPROACHES</vt:lpstr>
      <vt:lpstr>Absolute sentiment  by account creation</vt:lpstr>
      <vt:lpstr>Tweets per sentiment verdict</vt:lpstr>
      <vt:lpstr>Wordclouds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Morten Ravnsgård Gade</dc:creator>
  <cp:lastModifiedBy>Morten Ravnsgård Gade</cp:lastModifiedBy>
  <cp:revision>4</cp:revision>
  <dcterms:created xsi:type="dcterms:W3CDTF">2020-12-06T13:08:28Z</dcterms:created>
  <dcterms:modified xsi:type="dcterms:W3CDTF">2020-12-07T08:27:16Z</dcterms:modified>
</cp:coreProperties>
</file>