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C3443-A1BB-4318-BD2E-74A16B3FDB87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640-CC0A-4CB8-A2E8-18D4EBF31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299DDE-C33C-4372-8149-257DFDD889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E4D4-FA96-4F51-BFEF-2F15A91C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51" y="391351"/>
            <a:ext cx="8961709" cy="11720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UNIVERSITATEA “POLITEHNICA” DIN TIMIŞOARA</a:t>
            </a:r>
            <a:b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FACULTATEA DE ELECTRONICĂ ŞI TELECOMUNICAŢII</a:t>
            </a:r>
            <a:b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DEPARTAMENTUL ELECTRONICĂ APLICATĂ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Modelare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 Electronic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Aplicat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Convertor </a:t>
            </a: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hibrid de tip Buck-L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6FE6-6C00-4EA6-9376-9E2FAD412CE4}"/>
              </a:ext>
            </a:extLst>
          </p:cNvPr>
          <p:cNvSpPr txBox="1"/>
          <p:nvPr/>
        </p:nvSpPr>
        <p:spPr>
          <a:xfrm>
            <a:off x="363415" y="4323806"/>
            <a:ext cx="1126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Coordonator                                                                                                                   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Prof.Ing.Drd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Mircea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Gurbina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Gheorghe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-Gr.1.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Ostan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Lidia-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Simona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-Gr.1.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Costescu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Valentin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-Gr.1.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4" y="426381"/>
            <a:ext cx="2071823" cy="1204727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08" y="426381"/>
            <a:ext cx="2445967" cy="1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5656" y="507778"/>
            <a:ext cx="10087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Factorul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umplere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funcţionare aferent unui curent de sarcină </a:t>
            </a:r>
            <a:r>
              <a:rPr lang="ro-RO" dirty="0" smtClean="0"/>
              <a:t>2A</a:t>
            </a:r>
            <a:r>
              <a:rPr lang="en-US" dirty="0" smtClean="0"/>
              <a:t> cu Trim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32" y="1814284"/>
            <a:ext cx="5074130" cy="373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28" y="1585686"/>
            <a:ext cx="2182586" cy="130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6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399" y="366486"/>
            <a:ext cx="9361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ro-RO" dirty="0" smtClean="0"/>
              <a:t>mplitudinea </a:t>
            </a:r>
            <a:r>
              <a:rPr lang="ro-RO" dirty="0"/>
              <a:t>de la ieşire cu o perturbaţie de 0.2Vvv şi 1000 de Hz în tensiunea de la alimentare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56153"/>
            <a:ext cx="7445829" cy="537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65288"/>
            <a:ext cx="1543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2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56" y="456364"/>
            <a:ext cx="8186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       </a:t>
            </a:r>
            <a:r>
              <a:rPr lang="ro-RO" dirty="0"/>
              <a:t>Simularea convertorului:</a:t>
            </a:r>
            <a:endParaRPr lang="en-US" dirty="0"/>
          </a:p>
          <a:p>
            <a:r>
              <a:rPr lang="ro-RO" dirty="0"/>
              <a:t>        - </a:t>
            </a:r>
            <a:r>
              <a:rPr lang="vi-VN" dirty="0"/>
              <a:t>în Matlab, cu ODE 45, direct starea staţionară utilizând un model </a:t>
            </a:r>
            <a:r>
              <a:rPr lang="vi-VN" i="1" dirty="0"/>
              <a:t>mediat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54" y="895644"/>
            <a:ext cx="7805057" cy="585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35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9543" y="522292"/>
            <a:ext cx="985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- în Matlab, cu ODE 45, direct starea staţionară utilizând un model </a:t>
            </a:r>
            <a:r>
              <a:rPr lang="vi-VN" i="1" dirty="0"/>
              <a:t>comutat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891624"/>
            <a:ext cx="7572828" cy="567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533F-D15A-42F0-8070-191BE5A2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19640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vi-VN" i="1" dirty="0">
                <a:solidFill>
                  <a:schemeClr val="bg1"/>
                </a:solidFill>
              </a:rPr>
              <a:t/>
            </a:r>
            <a:br>
              <a:rPr lang="vi-VN" i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6484" y="2322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Algoritmul de integrare numerica:</a:t>
            </a:r>
          </a:p>
          <a:p>
            <a:r>
              <a:rPr lang="ro-RO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-cu metoda backward Euler</a:t>
            </a:r>
          </a:p>
          <a:p>
            <a:r>
              <a:rPr lang="ro-RO" i="1" dirty="0"/>
              <a:t>	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41" y="923330"/>
            <a:ext cx="7142145" cy="535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99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265" y="148193"/>
            <a:ext cx="3356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/>
              <a:t>-cu metoda Adams Bashforth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9" y="735239"/>
            <a:ext cx="7456714" cy="55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1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6787">
            <a:off x="3048000" y="31058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r>
              <a:rPr lang="ro-RO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ă</a:t>
            </a:r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mul</a:t>
            </a:r>
            <a:r>
              <a:rPr lang="ro-RO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ţ</a:t>
            </a:r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um</a:t>
            </a:r>
            <a:r>
              <a:rPr lang="ro-RO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 </a:t>
            </a:r>
            <a:endParaRPr lang="en-US" sz="32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pentru</a:t>
            </a:r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aten</a:t>
            </a:r>
            <a:r>
              <a:rPr lang="ro-RO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ţ</a:t>
            </a:r>
            <a:r>
              <a:rPr lang="en-US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ia</a:t>
            </a:r>
            <a:r>
              <a:rPr lang="en-US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acordat</a:t>
            </a:r>
            <a:r>
              <a:rPr lang="ro-RO" sz="32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ă!</a:t>
            </a:r>
            <a:endParaRPr lang="en-US" sz="32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0336-24B3-4E1A-A251-41039478FA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956800" cy="1143000"/>
          </a:xfrm>
        </p:spPr>
        <p:txBody>
          <a:bodyPr/>
          <a:lstStyle/>
          <a:p>
            <a:pPr algn="ctr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Cuprins: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338" y="1612551"/>
            <a:ext cx="92260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a)     </a:t>
            </a:r>
            <a:r>
              <a:rPr lang="en-US" dirty="0" err="1"/>
              <a:t>matricile</a:t>
            </a:r>
            <a:r>
              <a:rPr lang="en-US" dirty="0"/>
              <a:t> de stare</a:t>
            </a:r>
          </a:p>
          <a:p>
            <a:r>
              <a:rPr lang="ro-RO" dirty="0"/>
              <a:t>b)     </a:t>
            </a:r>
            <a:r>
              <a:rPr lang="en-US" dirty="0" err="1"/>
              <a:t>Determinarea</a:t>
            </a:r>
            <a:r>
              <a:rPr lang="en-US" dirty="0"/>
              <a:t>  </a:t>
            </a:r>
            <a:r>
              <a:rPr lang="en-US" dirty="0" err="1"/>
              <a:t>Ronmax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randament</a:t>
            </a:r>
            <a:r>
              <a:rPr lang="en-US" dirty="0"/>
              <a:t> de</a:t>
            </a:r>
            <a:r>
              <a:rPr lang="ro-RO" dirty="0"/>
              <a:t> peste </a:t>
            </a:r>
            <a:r>
              <a:rPr lang="en-US" dirty="0"/>
              <a:t> 80%</a:t>
            </a:r>
          </a:p>
          <a:p>
            <a:r>
              <a:rPr lang="ro-RO" dirty="0"/>
              <a:t>c)    </a:t>
            </a:r>
            <a:r>
              <a:rPr lang="en-US" dirty="0" err="1"/>
              <a:t>Reprezentarea</a:t>
            </a:r>
            <a:r>
              <a:rPr lang="ro-RO" dirty="0"/>
              <a:t> dependenţei randamentului de curent de sarcină în domeniul [1A 2A], calcului pierderilor de putere         pe fiecare element al convertorului  </a:t>
            </a:r>
            <a:endParaRPr lang="en-US" dirty="0"/>
          </a:p>
          <a:p>
            <a:r>
              <a:rPr lang="ro-RO" dirty="0"/>
              <a:t>d)   </a:t>
            </a:r>
            <a:r>
              <a:rPr lang="en-US" dirty="0"/>
              <a:t> </a:t>
            </a:r>
            <a:r>
              <a:rPr lang="en-US" dirty="0" err="1"/>
              <a:t>factorul</a:t>
            </a:r>
            <a:r>
              <a:rPr lang="en-US" dirty="0"/>
              <a:t> de </a:t>
            </a:r>
            <a:r>
              <a:rPr lang="en-US" dirty="0" err="1"/>
              <a:t>umplere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funcţionare aferent unui curent de sarcină 2A</a:t>
            </a:r>
            <a:endParaRPr lang="en-US" dirty="0"/>
          </a:p>
          <a:p>
            <a:r>
              <a:rPr lang="ro-RO" dirty="0"/>
              <a:t>e)     amplitudinea de la ieşire cu o perturbaţie de 0.2Vvv şi 1000 de Hz în tensiunea de la alimentare</a:t>
            </a:r>
            <a:endParaRPr lang="en-US" dirty="0"/>
          </a:p>
          <a:p>
            <a:r>
              <a:rPr lang="ro-RO" dirty="0"/>
              <a:t>f)       Simularea convertorului:</a:t>
            </a:r>
            <a:endParaRPr lang="en-US" dirty="0"/>
          </a:p>
          <a:p>
            <a:r>
              <a:rPr lang="ro-RO" dirty="0"/>
              <a:t>        - </a:t>
            </a:r>
            <a:r>
              <a:rPr lang="vi-VN" dirty="0"/>
              <a:t>în Matlab, cu ODE 45, direct starea staţionară utilizând un model </a:t>
            </a:r>
            <a:r>
              <a:rPr lang="vi-VN" i="1" dirty="0"/>
              <a:t>mediat</a:t>
            </a:r>
            <a:endParaRPr lang="en-US" dirty="0"/>
          </a:p>
          <a:p>
            <a:r>
              <a:rPr lang="ro-RO" dirty="0"/>
              <a:t>        </a:t>
            </a:r>
            <a:r>
              <a:rPr lang="vi-VN" dirty="0"/>
              <a:t>- în Matlab, cu ODE 45, direct starea staţionară utilizând un model </a:t>
            </a:r>
            <a:r>
              <a:rPr lang="vi-VN" i="1" dirty="0"/>
              <a:t>comutat</a:t>
            </a:r>
            <a:endParaRPr lang="en-US" dirty="0"/>
          </a:p>
          <a:p>
            <a:r>
              <a:rPr lang="ro-RO" dirty="0"/>
              <a:t>        - în Simulink cu un model </a:t>
            </a:r>
            <a:r>
              <a:rPr lang="ro-RO" i="1" dirty="0"/>
              <a:t>mediat</a:t>
            </a:r>
            <a:endParaRPr lang="en-US" dirty="0"/>
          </a:p>
          <a:p>
            <a:r>
              <a:rPr lang="ro-RO" dirty="0"/>
              <a:t>        - în Simulink cu un model </a:t>
            </a:r>
            <a:r>
              <a:rPr lang="ro-RO" i="1" dirty="0"/>
              <a:t>comutat</a:t>
            </a:r>
            <a:endParaRPr lang="en-US" dirty="0"/>
          </a:p>
          <a:p>
            <a:r>
              <a:rPr lang="ro-RO" dirty="0"/>
              <a:t>g)    Algoritmul de integrare numerică:</a:t>
            </a:r>
            <a:endParaRPr lang="en-US" dirty="0"/>
          </a:p>
          <a:p>
            <a:r>
              <a:rPr lang="ro-RO" dirty="0"/>
              <a:t>	-cu metoda backward Euler</a:t>
            </a:r>
            <a:endParaRPr lang="en-US" dirty="0"/>
          </a:p>
          <a:p>
            <a:r>
              <a:rPr lang="ro-RO" dirty="0"/>
              <a:t>	-cu metoda Adams Bashforth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2338" y="1243219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/>
              <a:t>Func</a:t>
            </a:r>
            <a:r>
              <a:rPr lang="ro-RO" dirty="0"/>
              <a:t>ţ</a:t>
            </a:r>
            <a:r>
              <a:rPr lang="en-US" dirty="0"/>
              <a:t>ion</a:t>
            </a:r>
            <a:r>
              <a:rPr lang="ro-RO" dirty="0"/>
              <a:t>a</a:t>
            </a:r>
            <a:r>
              <a:rPr lang="en-US" dirty="0" err="1"/>
              <a:t>rea</a:t>
            </a:r>
            <a:r>
              <a:rPr lang="en-US" dirty="0"/>
              <a:t> </a:t>
            </a:r>
            <a:r>
              <a:rPr lang="en-US" dirty="0" err="1"/>
              <a:t>convertorului</a:t>
            </a:r>
            <a:r>
              <a:rPr lang="en-US" dirty="0"/>
              <a:t> - schema in </a:t>
            </a:r>
            <a:r>
              <a:rPr lang="en-US" dirty="0" err="1"/>
              <a:t>cazul</a:t>
            </a:r>
            <a:r>
              <a:rPr lang="en-US" dirty="0"/>
              <a:t> ideal </a:t>
            </a:r>
            <a:r>
              <a:rPr lang="en-US" dirty="0" err="1"/>
              <a:t>si</a:t>
            </a:r>
            <a:r>
              <a:rPr lang="en-US" dirty="0"/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val="205981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FC911A-86A7-44F0-9A73-4B5D72B4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8" y="1880120"/>
            <a:ext cx="5980234" cy="26773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9733" y="1751929"/>
            <a:ext cx="5025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Convertorul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hidrid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Buck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-L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este un convertor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cobor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tor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care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configura</a:t>
            </a:r>
            <a:r>
              <a:rPr lang="ro-RO" sz="1600" dirty="0" err="1">
                <a:latin typeface="Arial" panose="020B0604020202020204" pitchFamily="34" charset="0"/>
                <a:cs typeface="Arial" panose="020B0604020202020204" pitchFamily="34" charset="0"/>
              </a:rPr>
              <a:t>ţ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bobine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cuplate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ajut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 un raport static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o-RO" sz="1600" dirty="0" err="1">
                <a:latin typeface="Arial" panose="020B0604020202020204" pitchFamily="34" charset="0"/>
                <a:cs typeface="Arial" panose="020B0604020202020204" pitchFamily="34" charset="0"/>
              </a:rPr>
              <a:t>ţ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ionare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(M) mic.</a:t>
            </a: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6772" y="169819"/>
            <a:ext cx="4344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err="1"/>
              <a:t>Func</a:t>
            </a:r>
            <a:r>
              <a:rPr lang="ro-RO" sz="2000" dirty="0"/>
              <a:t>ţ</a:t>
            </a:r>
            <a:r>
              <a:rPr lang="en-US" sz="2000" dirty="0"/>
              <a:t>ion</a:t>
            </a:r>
            <a:r>
              <a:rPr lang="ro-RO" sz="2000" dirty="0"/>
              <a:t>a</a:t>
            </a:r>
            <a:r>
              <a:rPr lang="en-US" sz="2000" dirty="0" err="1"/>
              <a:t>rea</a:t>
            </a:r>
            <a:r>
              <a:rPr lang="en-US" sz="2000" dirty="0"/>
              <a:t> </a:t>
            </a:r>
            <a:r>
              <a:rPr lang="en-US" sz="2000" dirty="0" err="1"/>
              <a:t>convertorului</a:t>
            </a:r>
            <a:r>
              <a:rPr lang="en-US" sz="2000" dirty="0"/>
              <a:t> - </a:t>
            </a:r>
            <a:r>
              <a:rPr lang="en-US" sz="2000" dirty="0" smtClean="0"/>
              <a:t>schema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72312" y="3233986"/>
            <a:ext cx="4852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convertor are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topologice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prima stare topologic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conduce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tranzistorul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3 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dioda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de-a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stare topologic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conduce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dioda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dioda D4.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94971" y="4847771"/>
            <a:ext cx="191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L2=181.1 </a:t>
            </a:r>
            <a:r>
              <a:rPr lang="en-US" dirty="0" err="1" smtClean="0"/>
              <a:t>uH</a:t>
            </a:r>
            <a:endParaRPr lang="en-US" dirty="0" smtClean="0"/>
          </a:p>
          <a:p>
            <a:r>
              <a:rPr lang="en-US" dirty="0" smtClean="0"/>
              <a:t>L1 =200 </a:t>
            </a:r>
            <a:r>
              <a:rPr lang="en-US" dirty="0" err="1" smtClean="0"/>
              <a:t>uH</a:t>
            </a:r>
            <a:endParaRPr lang="en-US" dirty="0" smtClean="0"/>
          </a:p>
          <a:p>
            <a:r>
              <a:rPr lang="en-US" dirty="0" smtClean="0"/>
              <a:t>C=100uF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6114" y="4731657"/>
            <a:ext cx="181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</a:t>
            </a:r>
            <a:r>
              <a:rPr lang="en-US" dirty="0" smtClean="0"/>
              <a:t>=10m</a:t>
            </a:r>
            <a:r>
              <a:rPr lang="en-US" i="1" dirty="0" smtClean="0">
                <a:sym typeface="Symbol"/>
              </a:rPr>
              <a:t></a:t>
            </a:r>
          </a:p>
          <a:p>
            <a:r>
              <a:rPr lang="en-US" i="1" dirty="0" err="1" smtClean="0">
                <a:sym typeface="Symbol"/>
              </a:rPr>
              <a:t>Rc</a:t>
            </a:r>
            <a:r>
              <a:rPr lang="en-US" i="1" dirty="0" smtClean="0">
                <a:sym typeface="Symbol"/>
              </a:rPr>
              <a:t>=10m</a:t>
            </a:r>
          </a:p>
          <a:p>
            <a:r>
              <a:rPr lang="en-US" i="1" dirty="0" smtClean="0">
                <a:sym typeface="Symbol"/>
              </a:rPr>
              <a:t>Vg=8 V</a:t>
            </a:r>
          </a:p>
          <a:p>
            <a:r>
              <a:rPr lang="en-US" i="1" dirty="0" smtClean="0">
                <a:sym typeface="Symbol"/>
              </a:rPr>
              <a:t>Vo=5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3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A4907-8FCA-4B3D-B7F3-ED5AD5CC8C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11582" y="609967"/>
            <a:ext cx="8743950" cy="708025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Schema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convertorului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transformatorul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ideal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3" y="1933576"/>
            <a:ext cx="7519159" cy="311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02057" y="1933576"/>
            <a:ext cx="14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n&lt;1</a:t>
            </a:r>
          </a:p>
          <a:p>
            <a:r>
              <a:rPr lang="en-US" dirty="0" smtClean="0"/>
              <a:t>n=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477809" y="2152161"/>
                <a:ext cx="1103122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𝐿𝑚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809" y="2152161"/>
                <a:ext cx="1103122" cy="427746"/>
              </a:xfrm>
              <a:prstGeom prst="rect">
                <a:avLst/>
              </a:prstGeom>
              <a:blipFill rotWithShape="1">
                <a:blip r:embed="rId3"/>
                <a:stretch>
                  <a:fillRect r="-7182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477809" y="2902857"/>
            <a:ext cx="296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Vd1,2,4=0.4 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00458" y="3831771"/>
            <a:ext cx="268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I2=(1/(n+1))*</a:t>
            </a:r>
            <a:r>
              <a:rPr lang="en-US" dirty="0" err="1" smtClean="0"/>
              <a:t>iLm</a:t>
            </a:r>
            <a:endParaRPr lang="en-US" dirty="0" smtClean="0"/>
          </a:p>
          <a:p>
            <a:r>
              <a:rPr lang="en-US" dirty="0" smtClean="0"/>
              <a:t>V2=n*</a:t>
            </a:r>
            <a:r>
              <a:rPr lang="en-US" dirty="0" err="1" smtClean="0"/>
              <a:t>Vlm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5886" y="261257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8857" y="961570"/>
                <a:ext cx="6096000" cy="42811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 </a:t>
                </a:r>
              </a:p>
              <a:p>
                <a:r>
                  <a:rPr lang="en-US" dirty="0" err="1"/>
                  <a:t>Vectorul</a:t>
                </a:r>
                <a:r>
                  <a:rPr lang="en-US" dirty="0"/>
                  <a:t> de </a:t>
                </a:r>
                <a:r>
                  <a:rPr lang="en-US" dirty="0" err="1"/>
                  <a:t>intrare</a:t>
                </a:r>
                <a:r>
                  <a:rPr lang="en-US" dirty="0"/>
                  <a:t>: X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err="1"/>
                  <a:t>Vectorul</a:t>
                </a:r>
                <a:r>
                  <a:rPr lang="en-US" dirty="0"/>
                  <a:t> de stare: U</a:t>
                </a:r>
                <a:r>
                  <a:rPr lang="en-US" dirty="0" smtClean="0"/>
                  <a:t>;</a:t>
                </a:r>
                <a:endParaRPr lang="en-US" dirty="0"/>
              </a:p>
              <a:p>
                <a:r>
                  <a:rPr lang="en-US" dirty="0" err="1"/>
                  <a:t>Vectorul</a:t>
                </a:r>
                <a:r>
                  <a:rPr lang="en-US" dirty="0"/>
                  <a:t> </a:t>
                </a:r>
                <a:r>
                  <a:rPr lang="en-US" dirty="0" err="1"/>
                  <a:t>marimilor</a:t>
                </a:r>
                <a:r>
                  <a:rPr lang="en-US" dirty="0"/>
                  <a:t> de </a:t>
                </a:r>
                <a:r>
                  <a:rPr lang="en-US" dirty="0" err="1"/>
                  <a:t>iesire</a:t>
                </a:r>
                <a:r>
                  <a:rPr lang="en-US" dirty="0"/>
                  <a:t>: Y</a:t>
                </a:r>
                <a:r>
                  <a:rPr lang="en-US" dirty="0" smtClean="0"/>
                  <a:t>;</a:t>
                </a:r>
              </a:p>
              <a:p>
                <a:endParaRPr lang="en-US" dirty="0"/>
              </a:p>
              <a:p>
                <a:r>
                  <a:rPr lang="en-US" dirty="0" smtClean="0"/>
                  <a:t>U=[Vg; Vd1;Vd2;Vd4]</a:t>
                </a:r>
                <a:endParaRPr lang="en-US" dirty="0"/>
              </a:p>
              <a:p>
                <a:r>
                  <a:rPr lang="en-US" dirty="0"/>
                  <a:t> </a:t>
                </a:r>
                <a:r>
                  <a:rPr lang="en-US" dirty="0" smtClean="0"/>
                  <a:t>Y=[</a:t>
                </a:r>
                <a:r>
                  <a:rPr lang="en-US" dirty="0" err="1" smtClean="0"/>
                  <a:t>Ilm;Vo;Is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 </a:t>
                </a:r>
              </a:p>
              <a:p>
                <a:r>
                  <a:rPr lang="en-US" dirty="0" err="1"/>
                  <a:t>Ecuatiile</a:t>
                </a:r>
                <a:r>
                  <a:rPr lang="en-US" dirty="0"/>
                  <a:t> </a:t>
                </a:r>
                <a:r>
                  <a:rPr lang="en-US" dirty="0" err="1"/>
                  <a:t>vectoriale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endParaRPr lang="en-US" dirty="0"/>
              </a:p>
              <a:p>
                <a:pPr/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961570"/>
                <a:ext cx="6096000" cy="4281108"/>
              </a:xfrm>
              <a:prstGeom prst="rect">
                <a:avLst/>
              </a:prstGeom>
              <a:blipFill rotWithShape="1">
                <a:blip r:embed="rId2"/>
                <a:stretch>
                  <a:fillRect l="-800" t="-712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2764972" y="3918857"/>
            <a:ext cx="181428" cy="783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9FC3-05D1-44E8-A576-9B33440594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970" y="468588"/>
            <a:ext cx="9956800" cy="1143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Schema convertorului cu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pierderi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transformatorul ideal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800" dirty="0" err="1"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matricile de stare pentru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dou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topologice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56" y="1829302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 stare topologic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464457" y="2451685"/>
            <a:ext cx="107405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A1=[-(Rg+Ron+Rp)/(Lm*(n^2))  -R/((R+Rc)*n*Lm); R/((R+Rc)*n*C)  -1/((R+Rc)*C)];</a:t>
            </a:r>
          </a:p>
          <a:p>
            <a:r>
              <a:rPr lang="pt-BR" dirty="0"/>
              <a:t>B1=[1/(n*Lm)  -1/(n*Lm)  0  0 0; 0  0  0  0 0];</a:t>
            </a:r>
          </a:p>
          <a:p>
            <a:r>
              <a:rPr lang="pt-BR" dirty="0"/>
              <a:t>E1=[1  0; Rp/n  R/(R+Rc); 1/n  0];</a:t>
            </a:r>
          </a:p>
          <a:p>
            <a:r>
              <a:rPr lang="en-US" dirty="0"/>
              <a:t>F1=[0  0  0  0 0; 0  0  0  0 0; 0  0  0  0 0];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283" y="4370864"/>
            <a:ext cx="87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A2=[-Rp/(Lm*((n+1)^2))  -R/((n+1)*(R+Rc)*Lm); R/((n+1)*(R+Rc)*C)  -1/((R+Rc)*C)];</a:t>
            </a:r>
          </a:p>
          <a:p>
            <a:r>
              <a:rPr lang="pt-BR" dirty="0"/>
              <a:t>B2=[0  0  -1/((n+1)*Lm)  -1/(Lm*(n+1)) 0; 0  0  0  0 0];</a:t>
            </a:r>
          </a:p>
          <a:p>
            <a:r>
              <a:rPr lang="pt-BR" dirty="0"/>
              <a:t>E2=[1  0; Rp/(n+1)  R/(R+Rc); 0  0];</a:t>
            </a:r>
          </a:p>
          <a:p>
            <a:r>
              <a:rPr lang="en-US" dirty="0"/>
              <a:t>F2=[0  0  0  0  0; 0  0  0  0 0; 0  0  0  0 0 ];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55" y="3844498"/>
            <a:ext cx="30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 stare topologic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2: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16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4058" y="6352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/>
              <a:t>b)     </a:t>
            </a:r>
            <a:r>
              <a:rPr lang="en-US" dirty="0" err="1"/>
              <a:t>Determinarea</a:t>
            </a:r>
            <a:r>
              <a:rPr lang="en-US" dirty="0"/>
              <a:t>  </a:t>
            </a:r>
            <a:r>
              <a:rPr lang="en-US" dirty="0" err="1"/>
              <a:t>Ronmax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randament</a:t>
            </a:r>
            <a:r>
              <a:rPr lang="en-US" dirty="0"/>
              <a:t> de</a:t>
            </a:r>
            <a:r>
              <a:rPr lang="ro-RO" dirty="0"/>
              <a:t> peste </a:t>
            </a:r>
            <a:r>
              <a:rPr lang="en-US" dirty="0"/>
              <a:t> 80%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56" y="2710766"/>
            <a:ext cx="1789099" cy="193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2" y="1445189"/>
            <a:ext cx="6394604" cy="479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1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56" y="325735"/>
            <a:ext cx="9318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c)    </a:t>
            </a:r>
            <a:r>
              <a:rPr lang="en-US" dirty="0" err="1"/>
              <a:t>Reprezentarea</a:t>
            </a:r>
            <a:r>
              <a:rPr lang="ro-RO" dirty="0"/>
              <a:t> dependenţei randamentului de curent de sarcină în domeniul [1A 2A], calcului pierderilor de putere         pe fiecare element al convertorului 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" y="1170668"/>
            <a:ext cx="7209972" cy="540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90" y="1382485"/>
            <a:ext cx="1858509" cy="299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23826" y="1988458"/>
            <a:ext cx="333828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DDE-C33C-4372-8149-257DFDD88926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4" y="648153"/>
            <a:ext cx="7122886" cy="534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6635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ardcover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526392</TotalTime>
  <Words>642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Symbol</vt:lpstr>
      <vt:lpstr>Wingdings 2</vt:lpstr>
      <vt:lpstr>Technic</vt:lpstr>
      <vt:lpstr>UNIVERSITATEA “POLITEHNICA” DIN TIMIŞOARA FACULTATEA DE ELECTRONICĂ ŞI TELECOMUNICAŢII DEPARTAMENTUL ELECTRONICĂ APLICATĂ     Proiect  Modelare şi Simulare în Electronică Aplicată  Convertor hibrid de tip Buck-L  </vt:lpstr>
      <vt:lpstr>Cuprins:</vt:lpstr>
      <vt:lpstr>PowerPoint Presentation</vt:lpstr>
      <vt:lpstr>Schema convertorului utilizând modelul transformatorul ideal </vt:lpstr>
      <vt:lpstr>PowerPoint Presentation</vt:lpstr>
      <vt:lpstr>Schema convertorului cu pierderi utilizând transformatorul ideal şi matricile de stare pentru cele  două stări topologice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G.igna</dc:creator>
  <cp:lastModifiedBy>ghita</cp:lastModifiedBy>
  <cp:revision>48</cp:revision>
  <dcterms:created xsi:type="dcterms:W3CDTF">2018-01-06T15:43:47Z</dcterms:created>
  <dcterms:modified xsi:type="dcterms:W3CDTF">2022-12-27T08:01:44Z</dcterms:modified>
</cp:coreProperties>
</file>