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4" r:id="rId1"/>
  </p:sldMasterIdLst>
  <p:notesMasterIdLst>
    <p:notesMasterId r:id="rId11"/>
  </p:notesMasterIdLst>
  <p:sldIdLst>
    <p:sldId id="256" r:id="rId2"/>
    <p:sldId id="274" r:id="rId3"/>
    <p:sldId id="284" r:id="rId4"/>
    <p:sldId id="285" r:id="rId5"/>
    <p:sldId id="286" r:id="rId6"/>
    <p:sldId id="287" r:id="rId7"/>
    <p:sldId id="263" r:id="rId8"/>
    <p:sldId id="288" r:id="rId9"/>
    <p:sldId id="289" r:id="rId10"/>
  </p:sldIdLst>
  <p:sldSz cx="9144000" cy="5143500" type="screen16x9"/>
  <p:notesSz cx="6858000" cy="9144000"/>
  <p:embeddedFontLst>
    <p:embeddedFont>
      <p:font typeface="Cormorant Garamond Medium" panose="020B0604020202020204" charset="-18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0A9B9E-72EB-4933-A797-884AC95A6688}">
  <a:tblStyle styleId="{310A9B9E-72EB-4933-A797-884AC95A66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379" autoAdjust="0"/>
  </p:normalViewPr>
  <p:slideViewPr>
    <p:cSldViewPr snapToGrid="0">
      <p:cViewPr varScale="1">
        <p:scale>
          <a:sx n="103" d="100"/>
          <a:sy n="103" d="100"/>
        </p:scale>
        <p:origin x="8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88E0BE-A23C-41C0-A287-AA5D075CCEE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381468-C3B1-4757-8206-C6F3DA1C0CF7}">
      <dgm:prSet/>
      <dgm:spPr/>
      <dgm:t>
        <a:bodyPr/>
        <a:lstStyle/>
        <a:p>
          <a:r>
            <a:rPr lang="ro-RO" b="0" i="0" dirty="0"/>
            <a:t>Amplificarea constă în generarea unui semnal de ieșire cu o putere mai mare decât semnalul de intrare, menținând în același timp forma și informația transportată. Dispozitivul electronic specializat care realizează această funcție este cunoscut sub numele de amplificator.</a:t>
          </a:r>
          <a:endParaRPr lang="en-US" dirty="0"/>
        </a:p>
      </dgm:t>
    </dgm:pt>
    <dgm:pt modelId="{1AD791C9-74E4-431A-828A-F26F7DB993F1}" type="parTrans" cxnId="{DD278413-A8EC-4CA2-B02E-E948E8A08282}">
      <dgm:prSet/>
      <dgm:spPr/>
      <dgm:t>
        <a:bodyPr/>
        <a:lstStyle/>
        <a:p>
          <a:endParaRPr lang="en-US"/>
        </a:p>
      </dgm:t>
    </dgm:pt>
    <dgm:pt modelId="{EEB206AB-07C7-4577-8ADE-497E5E627FA1}" type="sibTrans" cxnId="{DD278413-A8EC-4CA2-B02E-E948E8A08282}">
      <dgm:prSet/>
      <dgm:spPr/>
      <dgm:t>
        <a:bodyPr/>
        <a:lstStyle/>
        <a:p>
          <a:endParaRPr lang="en-US"/>
        </a:p>
      </dgm:t>
    </dgm:pt>
    <dgm:pt modelId="{E179D501-5422-4464-AB6C-14A9298F5E92}">
      <dgm:prSet/>
      <dgm:spPr/>
      <dgm:t>
        <a:bodyPr/>
        <a:lstStyle/>
        <a:p>
          <a:r>
            <a:rPr lang="ro-RO" b="0" i="0" dirty="0"/>
            <a:t>Semnalul de intrare este aplicat la borna inversoare a amplificatorului, iar la ieșire se obține un semnal amplificat care este invers în fază față de semnalul de intrare.</a:t>
          </a:r>
          <a:endParaRPr lang="en-US" dirty="0"/>
        </a:p>
      </dgm:t>
    </dgm:pt>
    <dgm:pt modelId="{DC667CF0-42FB-407B-AD36-832F715B9999}" type="parTrans" cxnId="{77105BCD-6C87-420E-94C6-ECD0FC7956CE}">
      <dgm:prSet/>
      <dgm:spPr/>
      <dgm:t>
        <a:bodyPr/>
        <a:lstStyle/>
        <a:p>
          <a:endParaRPr lang="en-US"/>
        </a:p>
      </dgm:t>
    </dgm:pt>
    <dgm:pt modelId="{D3E16590-8451-4793-8B19-39E881C73F25}" type="sibTrans" cxnId="{77105BCD-6C87-420E-94C6-ECD0FC7956CE}">
      <dgm:prSet/>
      <dgm:spPr/>
      <dgm:t>
        <a:bodyPr/>
        <a:lstStyle/>
        <a:p>
          <a:endParaRPr lang="en-US"/>
        </a:p>
      </dgm:t>
    </dgm:pt>
    <dgm:pt modelId="{FA6EBA22-082D-4849-90A6-63B965733161}" type="pres">
      <dgm:prSet presAssocID="{6488E0BE-A23C-41C0-A287-AA5D075CCE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78EA40C-8F70-41C6-9736-CF20818027E6}" type="pres">
      <dgm:prSet presAssocID="{2C381468-C3B1-4757-8206-C6F3DA1C0CF7}" presName="hierRoot1" presStyleCnt="0"/>
      <dgm:spPr/>
    </dgm:pt>
    <dgm:pt modelId="{7959FCEB-014F-44D2-9B41-5D64F671186A}" type="pres">
      <dgm:prSet presAssocID="{2C381468-C3B1-4757-8206-C6F3DA1C0CF7}" presName="composite" presStyleCnt="0"/>
      <dgm:spPr/>
    </dgm:pt>
    <dgm:pt modelId="{8EED8BD9-4E65-4285-A8AF-3A4DD5646278}" type="pres">
      <dgm:prSet presAssocID="{2C381468-C3B1-4757-8206-C6F3DA1C0CF7}" presName="background" presStyleLbl="node0" presStyleIdx="0" presStyleCnt="2"/>
      <dgm:spPr/>
    </dgm:pt>
    <dgm:pt modelId="{A54CABF9-38C1-41C7-9A4B-7D93B99D010F}" type="pres">
      <dgm:prSet presAssocID="{2C381468-C3B1-4757-8206-C6F3DA1C0CF7}" presName="text" presStyleLbl="fgAcc0" presStyleIdx="0" presStyleCnt="2">
        <dgm:presLayoutVars>
          <dgm:chPref val="3"/>
        </dgm:presLayoutVars>
      </dgm:prSet>
      <dgm:spPr/>
    </dgm:pt>
    <dgm:pt modelId="{3B568915-36A6-424A-AC86-6B03B7A69CE1}" type="pres">
      <dgm:prSet presAssocID="{2C381468-C3B1-4757-8206-C6F3DA1C0CF7}" presName="hierChild2" presStyleCnt="0"/>
      <dgm:spPr/>
    </dgm:pt>
    <dgm:pt modelId="{C0C9E1EE-DE97-466A-8F58-43584041220E}" type="pres">
      <dgm:prSet presAssocID="{E179D501-5422-4464-AB6C-14A9298F5E92}" presName="hierRoot1" presStyleCnt="0"/>
      <dgm:spPr/>
    </dgm:pt>
    <dgm:pt modelId="{EA01FECB-8DBB-400B-9983-2C08AD8538E5}" type="pres">
      <dgm:prSet presAssocID="{E179D501-5422-4464-AB6C-14A9298F5E92}" presName="composite" presStyleCnt="0"/>
      <dgm:spPr/>
    </dgm:pt>
    <dgm:pt modelId="{CA3DED15-2E70-4334-8145-621CD11FC2B9}" type="pres">
      <dgm:prSet presAssocID="{E179D501-5422-4464-AB6C-14A9298F5E92}" presName="background" presStyleLbl="node0" presStyleIdx="1" presStyleCnt="2"/>
      <dgm:spPr/>
    </dgm:pt>
    <dgm:pt modelId="{42D00A38-5A4B-47D5-AA1B-C691AC468B2A}" type="pres">
      <dgm:prSet presAssocID="{E179D501-5422-4464-AB6C-14A9298F5E92}" presName="text" presStyleLbl="fgAcc0" presStyleIdx="1" presStyleCnt="2">
        <dgm:presLayoutVars>
          <dgm:chPref val="3"/>
        </dgm:presLayoutVars>
      </dgm:prSet>
      <dgm:spPr/>
    </dgm:pt>
    <dgm:pt modelId="{E35719AD-00C3-45EA-A160-7CAA2B57DD53}" type="pres">
      <dgm:prSet presAssocID="{E179D501-5422-4464-AB6C-14A9298F5E92}" presName="hierChild2" presStyleCnt="0"/>
      <dgm:spPr/>
    </dgm:pt>
  </dgm:ptLst>
  <dgm:cxnLst>
    <dgm:cxn modelId="{DD278413-A8EC-4CA2-B02E-E948E8A08282}" srcId="{6488E0BE-A23C-41C0-A287-AA5D075CCEED}" destId="{2C381468-C3B1-4757-8206-C6F3DA1C0CF7}" srcOrd="0" destOrd="0" parTransId="{1AD791C9-74E4-431A-828A-F26F7DB993F1}" sibTransId="{EEB206AB-07C7-4577-8ADE-497E5E627FA1}"/>
    <dgm:cxn modelId="{65AA34A2-65FE-4697-85D5-995AE0D5B810}" type="presOf" srcId="{E179D501-5422-4464-AB6C-14A9298F5E92}" destId="{42D00A38-5A4B-47D5-AA1B-C691AC468B2A}" srcOrd="0" destOrd="0" presId="urn:microsoft.com/office/officeart/2005/8/layout/hierarchy1"/>
    <dgm:cxn modelId="{77105BCD-6C87-420E-94C6-ECD0FC7956CE}" srcId="{6488E0BE-A23C-41C0-A287-AA5D075CCEED}" destId="{E179D501-5422-4464-AB6C-14A9298F5E92}" srcOrd="1" destOrd="0" parTransId="{DC667CF0-42FB-407B-AD36-832F715B9999}" sibTransId="{D3E16590-8451-4793-8B19-39E881C73F25}"/>
    <dgm:cxn modelId="{B1094BE5-682C-4607-8373-4CDF5DBDB6EC}" type="presOf" srcId="{2C381468-C3B1-4757-8206-C6F3DA1C0CF7}" destId="{A54CABF9-38C1-41C7-9A4B-7D93B99D010F}" srcOrd="0" destOrd="0" presId="urn:microsoft.com/office/officeart/2005/8/layout/hierarchy1"/>
    <dgm:cxn modelId="{672AB7FA-763C-4087-892B-0AA0648F1767}" type="presOf" srcId="{6488E0BE-A23C-41C0-A287-AA5D075CCEED}" destId="{FA6EBA22-082D-4849-90A6-63B965733161}" srcOrd="0" destOrd="0" presId="urn:microsoft.com/office/officeart/2005/8/layout/hierarchy1"/>
    <dgm:cxn modelId="{6EE918F1-B3BF-4B21-8E17-43EBAB287D36}" type="presParOf" srcId="{FA6EBA22-082D-4849-90A6-63B965733161}" destId="{D78EA40C-8F70-41C6-9736-CF20818027E6}" srcOrd="0" destOrd="0" presId="urn:microsoft.com/office/officeart/2005/8/layout/hierarchy1"/>
    <dgm:cxn modelId="{40935DEF-B27A-40EC-B86A-C5491CECF882}" type="presParOf" srcId="{D78EA40C-8F70-41C6-9736-CF20818027E6}" destId="{7959FCEB-014F-44D2-9B41-5D64F671186A}" srcOrd="0" destOrd="0" presId="urn:microsoft.com/office/officeart/2005/8/layout/hierarchy1"/>
    <dgm:cxn modelId="{99AAB8B9-AAC8-435D-90ED-5753A3C67582}" type="presParOf" srcId="{7959FCEB-014F-44D2-9B41-5D64F671186A}" destId="{8EED8BD9-4E65-4285-A8AF-3A4DD5646278}" srcOrd="0" destOrd="0" presId="urn:microsoft.com/office/officeart/2005/8/layout/hierarchy1"/>
    <dgm:cxn modelId="{4F34D855-EA45-45D3-A14D-B33ED8CB8E41}" type="presParOf" srcId="{7959FCEB-014F-44D2-9B41-5D64F671186A}" destId="{A54CABF9-38C1-41C7-9A4B-7D93B99D010F}" srcOrd="1" destOrd="0" presId="urn:microsoft.com/office/officeart/2005/8/layout/hierarchy1"/>
    <dgm:cxn modelId="{9B1C2CB8-AC31-4E51-B63A-C73C169D3825}" type="presParOf" srcId="{D78EA40C-8F70-41C6-9736-CF20818027E6}" destId="{3B568915-36A6-424A-AC86-6B03B7A69CE1}" srcOrd="1" destOrd="0" presId="urn:microsoft.com/office/officeart/2005/8/layout/hierarchy1"/>
    <dgm:cxn modelId="{F289448D-43F3-49D7-917A-5479BCB36ABC}" type="presParOf" srcId="{FA6EBA22-082D-4849-90A6-63B965733161}" destId="{C0C9E1EE-DE97-466A-8F58-43584041220E}" srcOrd="1" destOrd="0" presId="urn:microsoft.com/office/officeart/2005/8/layout/hierarchy1"/>
    <dgm:cxn modelId="{D06F0C8B-3FF2-47EA-AC84-E2626FCE5863}" type="presParOf" srcId="{C0C9E1EE-DE97-466A-8F58-43584041220E}" destId="{EA01FECB-8DBB-400B-9983-2C08AD8538E5}" srcOrd="0" destOrd="0" presId="urn:microsoft.com/office/officeart/2005/8/layout/hierarchy1"/>
    <dgm:cxn modelId="{9821202C-CFE6-4E6E-9DA2-4DDC7DBEE2F6}" type="presParOf" srcId="{EA01FECB-8DBB-400B-9983-2C08AD8538E5}" destId="{CA3DED15-2E70-4334-8145-621CD11FC2B9}" srcOrd="0" destOrd="0" presId="urn:microsoft.com/office/officeart/2005/8/layout/hierarchy1"/>
    <dgm:cxn modelId="{CD669521-A519-4FFC-918D-A5ED617DB15F}" type="presParOf" srcId="{EA01FECB-8DBB-400B-9983-2C08AD8538E5}" destId="{42D00A38-5A4B-47D5-AA1B-C691AC468B2A}" srcOrd="1" destOrd="0" presId="urn:microsoft.com/office/officeart/2005/8/layout/hierarchy1"/>
    <dgm:cxn modelId="{30A77098-E250-4BBC-8EAA-23B03F0886C1}" type="presParOf" srcId="{C0C9E1EE-DE97-466A-8F58-43584041220E}" destId="{E35719AD-00C3-45EA-A160-7CAA2B57DD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D8BD9-4E65-4285-A8AF-3A4DD5646278}">
      <dsp:nvSpPr>
        <dsp:cNvPr id="0" name=""/>
        <dsp:cNvSpPr/>
      </dsp:nvSpPr>
      <dsp:spPr>
        <a:xfrm>
          <a:off x="477053" y="868"/>
          <a:ext cx="3344720" cy="2123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CABF9-38C1-41C7-9A4B-7D93B99D010F}">
      <dsp:nvSpPr>
        <dsp:cNvPr id="0" name=""/>
        <dsp:cNvSpPr/>
      </dsp:nvSpPr>
      <dsp:spPr>
        <a:xfrm>
          <a:off x="848689" y="353922"/>
          <a:ext cx="3344720" cy="2123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0" i="0" kern="1200" dirty="0"/>
            <a:t>Amplificarea constă în generarea unui semnal de ieșire cu o putere mai mare decât semnalul de intrare, menținând în același timp forma și informația transportată. Dispozitivul electronic specializat care realizează această funcție este cunoscut sub numele de amplificator.</a:t>
          </a:r>
          <a:endParaRPr lang="en-US" sz="1600" kern="1200" dirty="0"/>
        </a:p>
      </dsp:txBody>
      <dsp:txXfrm>
        <a:off x="910896" y="416129"/>
        <a:ext cx="3220306" cy="1999483"/>
      </dsp:txXfrm>
    </dsp:sp>
    <dsp:sp modelId="{CA3DED15-2E70-4334-8145-621CD11FC2B9}">
      <dsp:nvSpPr>
        <dsp:cNvPr id="0" name=""/>
        <dsp:cNvSpPr/>
      </dsp:nvSpPr>
      <dsp:spPr>
        <a:xfrm>
          <a:off x="4565044" y="868"/>
          <a:ext cx="3344720" cy="2123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00A38-5A4B-47D5-AA1B-C691AC468B2A}">
      <dsp:nvSpPr>
        <dsp:cNvPr id="0" name=""/>
        <dsp:cNvSpPr/>
      </dsp:nvSpPr>
      <dsp:spPr>
        <a:xfrm>
          <a:off x="4936680" y="353922"/>
          <a:ext cx="3344720" cy="2123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0" i="0" kern="1200" dirty="0"/>
            <a:t>Semnalul de intrare este aplicat la borna inversoare a amplificatorului, iar la ieșire se obține un semnal amplificat care este invers în fază față de semnalul de intrare.</a:t>
          </a:r>
          <a:endParaRPr lang="en-US" sz="1600" kern="1200" dirty="0"/>
        </a:p>
      </dsp:txBody>
      <dsp:txXfrm>
        <a:off x="4998887" y="416129"/>
        <a:ext cx="3220306" cy="1999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99980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222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87bfb6cd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87bfb6cd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5829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c87bfb6cd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c87bfb6cd_0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37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82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59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593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647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59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237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850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8938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793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106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768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399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712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415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529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6302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765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52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ctrTitle"/>
          </p:nvPr>
        </p:nvSpPr>
        <p:spPr>
          <a:xfrm>
            <a:off x="1311200" y="1024523"/>
            <a:ext cx="6857999" cy="1508400"/>
          </a:xfrm>
          <a:prstGeom prst="rect">
            <a:avLst/>
          </a:prstGeom>
          <a:effectLst>
            <a:outerShdw blurRad="371475" dist="142875" dir="5400000" algn="bl" rotWithShape="0">
              <a:srgbClr val="000000">
                <a:alpha val="7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6000" b="1" dirty="0"/>
              <a:t>Amplificator cu AO </a:t>
            </a:r>
            <a:endParaRPr sz="6000" b="1" dirty="0">
              <a:solidFill>
                <a:schemeClr val="dk2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</p:txBody>
      </p:sp>
      <p:sp>
        <p:nvSpPr>
          <p:cNvPr id="171" name="Google Shape;171;p28"/>
          <p:cNvSpPr txBox="1">
            <a:spLocks noGrp="1"/>
          </p:cNvSpPr>
          <p:nvPr>
            <p:ph type="subTitle" idx="1"/>
          </p:nvPr>
        </p:nvSpPr>
        <p:spPr>
          <a:xfrm>
            <a:off x="2825600" y="2610577"/>
            <a:ext cx="3829200" cy="480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latin typeface="Lato"/>
                <a:ea typeface="Lato"/>
                <a:cs typeface="Lato"/>
                <a:sym typeface="Lato"/>
              </a:rPr>
              <a:t>Amplificator inversor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71;p28"/>
          <p:cNvSpPr txBox="1">
            <a:spLocks/>
          </p:cNvSpPr>
          <p:nvPr/>
        </p:nvSpPr>
        <p:spPr>
          <a:xfrm>
            <a:off x="5695239" y="4191794"/>
            <a:ext cx="3829200" cy="113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ro-RO" sz="1800" dirty="0">
                <a:solidFill>
                  <a:schemeClr val="tx1"/>
                </a:solidFill>
              </a:rPr>
              <a:t>Nume</a:t>
            </a:r>
            <a:r>
              <a:rPr lang="en-US" sz="1800" dirty="0">
                <a:solidFill>
                  <a:schemeClr val="tx1"/>
                </a:solidFill>
              </a:rPr>
              <a:t>: Gherasim Evelina</a:t>
            </a:r>
            <a:endParaRPr lang="ro-RO" sz="1800" dirty="0">
              <a:solidFill>
                <a:schemeClr val="tx1"/>
              </a:solidFill>
            </a:endParaRPr>
          </a:p>
          <a:p>
            <a:pPr marL="0" indent="0"/>
            <a:r>
              <a:rPr lang="ro-RO" sz="1800" dirty="0">
                <a:solidFill>
                  <a:schemeClr val="tx1"/>
                </a:solidFill>
              </a:rPr>
              <a:t>G</a:t>
            </a:r>
            <a:r>
              <a:rPr lang="en-US" sz="1800" dirty="0" err="1">
                <a:solidFill>
                  <a:schemeClr val="tx1"/>
                </a:solidFill>
              </a:rPr>
              <a:t>rupa</a:t>
            </a:r>
            <a:r>
              <a:rPr lang="ro-RO" sz="1800" dirty="0">
                <a:solidFill>
                  <a:schemeClr val="tx1"/>
                </a:solidFill>
              </a:rPr>
              <a:t>: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ro-RO" sz="1800" dirty="0">
                <a:solidFill>
                  <a:schemeClr val="tx1"/>
                </a:solidFill>
              </a:rPr>
              <a:t>212</a:t>
            </a:r>
            <a:r>
              <a:rPr lang="en-US" sz="1800" dirty="0">
                <a:solidFill>
                  <a:schemeClr val="tx1"/>
                </a:solidFill>
              </a:rPr>
              <a:t>1</a:t>
            </a:r>
            <a:endParaRPr lang="ro-RO" sz="1800" dirty="0">
              <a:solidFill>
                <a:schemeClr val="tx1"/>
              </a:solidFill>
            </a:endParaRPr>
          </a:p>
          <a:p>
            <a:pPr marL="0" indent="0"/>
            <a:endParaRPr lang="ro-RO" sz="1800" dirty="0">
              <a:solidFill>
                <a:schemeClr val="tx1"/>
              </a:solidFill>
            </a:endParaRPr>
          </a:p>
          <a:p>
            <a:pPr marL="0" indent="0"/>
            <a:endParaRPr lang="ro-RO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PREZENTARE GENERALA</a:t>
            </a:r>
            <a:endParaRPr dirty="0"/>
          </a:p>
        </p:txBody>
      </p:sp>
      <p:cxnSp>
        <p:nvCxnSpPr>
          <p:cNvPr id="543" name="Google Shape;543;p46"/>
          <p:cNvCxnSpPr/>
          <p:nvPr/>
        </p:nvCxnSpPr>
        <p:spPr>
          <a:xfrm>
            <a:off x="-266900" y="102037"/>
            <a:ext cx="9864300" cy="2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Google Shape;544;p46"/>
          <p:cNvCxnSpPr/>
          <p:nvPr/>
        </p:nvCxnSpPr>
        <p:spPr>
          <a:xfrm>
            <a:off x="-343100" y="210400"/>
            <a:ext cx="9864300" cy="26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46" name="TextBox 1">
            <a:extLst>
              <a:ext uri="{FF2B5EF4-FFF2-40B4-BE49-F238E27FC236}">
                <a16:creationId xmlns:a16="http://schemas.microsoft.com/office/drawing/2014/main" id="{26E6AE03-512B-04FB-9580-57EB82B331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9223343"/>
              </p:ext>
            </p:extLst>
          </p:nvPr>
        </p:nvGraphicFramePr>
        <p:xfrm>
          <a:off x="192506" y="1497951"/>
          <a:ext cx="8758454" cy="2478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3" name="CasetăText 2">
            <a:extLst>
              <a:ext uri="{FF2B5EF4-FFF2-40B4-BE49-F238E27FC236}">
                <a16:creationId xmlns:a16="http://schemas.microsoft.com/office/drawing/2014/main" id="{79E519A1-9133-C092-FF28-FBA09ED5EAFA}"/>
              </a:ext>
            </a:extLst>
          </p:cNvPr>
          <p:cNvSpPr txBox="1"/>
          <p:nvPr/>
        </p:nvSpPr>
        <p:spPr>
          <a:xfrm>
            <a:off x="619431" y="606041"/>
            <a:ext cx="2984404" cy="1090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INTRODUCERE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51626B0A-9CAE-6CE4-1927-13E19E08FE6F}"/>
              </a:ext>
            </a:extLst>
          </p:cNvPr>
          <p:cNvSpPr txBox="1"/>
          <p:nvPr/>
        </p:nvSpPr>
        <p:spPr>
          <a:xfrm>
            <a:off x="601633" y="1696065"/>
            <a:ext cx="3002202" cy="2728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dirty="0" err="1"/>
              <a:t>Prezentarea</a:t>
            </a:r>
            <a:r>
              <a:rPr lang="en-US" dirty="0"/>
              <a:t> </a:t>
            </a:r>
            <a:r>
              <a:rPr lang="en-US" dirty="0" err="1"/>
              <a:t>interfetei</a:t>
            </a:r>
            <a:r>
              <a:rPr lang="en-US" dirty="0"/>
              <a:t> </a:t>
            </a:r>
            <a:r>
              <a:rPr lang="en-US" dirty="0" err="1"/>
              <a:t>grafice</a:t>
            </a:r>
            <a:endParaRPr lang="en-US" dirty="0"/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Din </a:t>
            </a:r>
            <a:r>
              <a:rPr lang="en-US" dirty="0" err="1"/>
              <a:t>interfata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accesa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err="1"/>
              <a:t>Documentatia</a:t>
            </a:r>
            <a:endParaRPr lang="ro-RO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/>
              <a:t>Prezentarea </a:t>
            </a:r>
            <a:r>
              <a:rPr lang="ro-RO" dirty="0" err="1"/>
              <a:t>powerpoint</a:t>
            </a:r>
            <a:endParaRPr lang="ro-RO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/>
              <a:t>Amplificatorul inversor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 dirty="0"/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AFC189CF-197B-8736-42AE-622214F88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314" y="1019398"/>
            <a:ext cx="4571694" cy="298302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335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167DDE24-0C86-A5C3-C24D-9583A825A6B3}"/>
              </a:ext>
            </a:extLst>
          </p:cNvPr>
          <p:cNvSpPr txBox="1"/>
          <p:nvPr/>
        </p:nvSpPr>
        <p:spPr>
          <a:xfrm>
            <a:off x="482556" y="1302550"/>
            <a:ext cx="3002202" cy="27284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1600" dirty="0" err="1"/>
              <a:t>Interfața</a:t>
            </a:r>
            <a:r>
              <a:rPr lang="en-US" sz="1600" dirty="0"/>
              <a:t> </a:t>
            </a:r>
            <a:r>
              <a:rPr lang="en-US" sz="1600" dirty="0" err="1"/>
              <a:t>oferă</a:t>
            </a:r>
            <a:r>
              <a:rPr lang="en-US" sz="1600" dirty="0"/>
              <a:t> </a:t>
            </a:r>
            <a:r>
              <a:rPr lang="en-US" sz="1600" dirty="0" err="1"/>
              <a:t>posibilitatea</a:t>
            </a:r>
            <a:r>
              <a:rPr lang="en-US" sz="1600" dirty="0"/>
              <a:t>: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1600" dirty="0"/>
              <a:t>1. </a:t>
            </a:r>
            <a:r>
              <a:rPr lang="en-US" sz="1600" dirty="0" err="1"/>
              <a:t>Modificării</a:t>
            </a:r>
            <a:r>
              <a:rPr lang="en-US" sz="1600" dirty="0"/>
              <a:t> </a:t>
            </a:r>
            <a:r>
              <a:rPr lang="en-US" sz="1600" dirty="0" err="1"/>
              <a:t>parametrilor</a:t>
            </a:r>
            <a:r>
              <a:rPr lang="en-US" sz="1600" dirty="0"/>
              <a:t> </a:t>
            </a:r>
            <a:r>
              <a:rPr lang="en-US" sz="1600" dirty="0" err="1"/>
              <a:t>circuitului</a:t>
            </a:r>
            <a:r>
              <a:rPr lang="en-US" sz="1600" dirty="0"/>
              <a:t>, </a:t>
            </a:r>
            <a:r>
              <a:rPr lang="en-US" sz="1600" dirty="0" err="1"/>
              <a:t>inclusiv</a:t>
            </a:r>
            <a:r>
              <a:rPr lang="en-US" sz="1600" dirty="0"/>
              <a:t> a </a:t>
            </a:r>
            <a:r>
              <a:rPr lang="en-US" sz="1600" dirty="0" err="1"/>
              <a:t>valorilor</a:t>
            </a:r>
            <a:r>
              <a:rPr lang="en-US" sz="1600" dirty="0"/>
              <a:t> </a:t>
            </a:r>
            <a:r>
              <a:rPr lang="en-US" sz="1600" dirty="0" err="1"/>
              <a:t>semnalului</a:t>
            </a:r>
            <a:r>
              <a:rPr lang="en-US" sz="1600" dirty="0"/>
              <a:t> de </a:t>
            </a:r>
            <a:r>
              <a:rPr lang="en-US" sz="1600" dirty="0" err="1"/>
              <a:t>intrare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a </a:t>
            </a:r>
            <a:r>
              <a:rPr lang="en-US" sz="1600" dirty="0" err="1"/>
              <a:t>tipului</a:t>
            </a:r>
            <a:r>
              <a:rPr lang="en-US" sz="1600" dirty="0"/>
              <a:t> de </a:t>
            </a:r>
            <a:r>
              <a:rPr lang="en-US" sz="1600" dirty="0" err="1"/>
              <a:t>semnal</a:t>
            </a:r>
            <a:r>
              <a:rPr lang="en-US" sz="1600" dirty="0"/>
              <a:t> (sinusoidal, </a:t>
            </a:r>
            <a:r>
              <a:rPr lang="en-US" sz="1600" dirty="0" err="1"/>
              <a:t>triunghiular</a:t>
            </a:r>
            <a:r>
              <a:rPr lang="en-US" sz="1600" dirty="0"/>
              <a:t>, </a:t>
            </a:r>
            <a:r>
              <a:rPr lang="en-US" sz="1600" dirty="0" err="1"/>
              <a:t>dreptunghiular</a:t>
            </a:r>
            <a:r>
              <a:rPr lang="en-US" sz="1600" dirty="0"/>
              <a:t>).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1600" dirty="0"/>
              <a:t>2. </a:t>
            </a:r>
            <a:r>
              <a:rPr lang="en-US" sz="1600" dirty="0" err="1"/>
              <a:t>Vizualizării</a:t>
            </a:r>
            <a:r>
              <a:rPr lang="en-US" sz="1600" dirty="0"/>
              <a:t> </a:t>
            </a:r>
            <a:r>
              <a:rPr lang="en-US" sz="1600" dirty="0" err="1"/>
              <a:t>tensiunii</a:t>
            </a:r>
            <a:r>
              <a:rPr lang="en-US" sz="1600" dirty="0"/>
              <a:t> de </a:t>
            </a:r>
            <a:r>
              <a:rPr lang="en-US" sz="1600" dirty="0" err="1"/>
              <a:t>intrare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ieșire</a:t>
            </a:r>
            <a:r>
              <a:rPr lang="en-US" sz="1600" dirty="0"/>
              <a:t>, precum </a:t>
            </a:r>
            <a:r>
              <a:rPr lang="en-US" sz="1600" dirty="0" err="1"/>
              <a:t>și</a:t>
            </a:r>
            <a:r>
              <a:rPr lang="en-US" sz="1600" dirty="0"/>
              <a:t> a </a:t>
            </a:r>
            <a:r>
              <a:rPr lang="en-US" sz="1600" dirty="0" err="1"/>
              <a:t>caracteristicii</a:t>
            </a:r>
            <a:r>
              <a:rPr lang="en-US" sz="1600" dirty="0"/>
              <a:t> statice de transfer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tensiune</a:t>
            </a:r>
            <a:r>
              <a:rPr lang="en-US" sz="1600" dirty="0"/>
              <a:t> (CSTV).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1600" dirty="0"/>
              <a:t>3. </a:t>
            </a:r>
            <a:r>
              <a:rPr lang="en-US" sz="1600" dirty="0" err="1"/>
              <a:t>Vizualizarea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amplificarea</a:t>
            </a:r>
            <a:r>
              <a:rPr lang="en-US" sz="1600" dirty="0"/>
              <a:t> </a:t>
            </a:r>
            <a:r>
              <a:rPr lang="en-US" sz="1600" dirty="0" err="1"/>
              <a:t>circuitului</a:t>
            </a:r>
            <a:endParaRPr lang="en-US" sz="1600" dirty="0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B1F5417B-6BAB-0B27-97D3-41C801E32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314" y="990824"/>
            <a:ext cx="4571694" cy="304017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65DD0BBE-F768-D706-9BF7-9DA92304C5B2}"/>
              </a:ext>
            </a:extLst>
          </p:cNvPr>
          <p:cNvSpPr txBox="1"/>
          <p:nvPr/>
        </p:nvSpPr>
        <p:spPr>
          <a:xfrm>
            <a:off x="486937" y="34965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/>
              <a:t>Amplificator inversor</a:t>
            </a:r>
          </a:p>
        </p:txBody>
      </p:sp>
    </p:spTree>
    <p:extLst>
      <p:ext uri="{BB962C8B-B14F-4D97-AF65-F5344CB8AC3E}">
        <p14:creationId xmlns:p14="http://schemas.microsoft.com/office/powerpoint/2010/main" val="405193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21AD9115-5F74-D8FB-23A1-791752FA0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" y="1498519"/>
            <a:ext cx="4117588" cy="3644981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8F386817-A69A-135A-D2F7-701578A0E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739" y="1198965"/>
            <a:ext cx="4683880" cy="1826713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C5834693-C16A-8FF6-BF85-C28CB2DC5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739" y="3104308"/>
            <a:ext cx="4683880" cy="1958346"/>
          </a:xfrm>
          <a:prstGeom prst="rect">
            <a:avLst/>
          </a:prstGeom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19A616C7-6055-7778-7094-46407CE14AEF}"/>
              </a:ext>
            </a:extLst>
          </p:cNvPr>
          <p:cNvSpPr txBox="1"/>
          <p:nvPr/>
        </p:nvSpPr>
        <p:spPr>
          <a:xfrm>
            <a:off x="245326" y="80846"/>
            <a:ext cx="72392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/>
              <a:t>Graficele evidențiază reprezentările semnalelor de intrare și, respectiv, de ieșire ale amplificatorului inversor. Aceste semnale sunt de tip sinusoidal, triunghiular și dreptunghiular.</a:t>
            </a:r>
          </a:p>
        </p:txBody>
      </p:sp>
    </p:spTree>
    <p:extLst>
      <p:ext uri="{BB962C8B-B14F-4D97-AF65-F5344CB8AC3E}">
        <p14:creationId xmlns:p14="http://schemas.microsoft.com/office/powerpoint/2010/main" val="250518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E3D17F24-61EB-0629-3C6C-47F8B6ADF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653" y="1181458"/>
            <a:ext cx="4793395" cy="2438611"/>
          </a:xfrm>
          <a:prstGeom prst="rect">
            <a:avLst/>
          </a:prstGeo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C92F1D1F-94D2-403C-CC8A-9B0BC7A7C171}"/>
              </a:ext>
            </a:extLst>
          </p:cNvPr>
          <p:cNvSpPr txBox="1"/>
          <p:nvPr/>
        </p:nvSpPr>
        <p:spPr>
          <a:xfrm>
            <a:off x="182952" y="1586117"/>
            <a:ext cx="39252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400" dirty="0"/>
              <a:t>În figura alăturată este ilustrată schema circuitului unui amplificator cu reacție negativă în configurație inversor. Amplificatoarele sunt alimentate cu surse de tensiune continuă (cc), având în general două tensiuni de alimentare: una în domeniul pozitiv și cealaltă în domeniul negativ.</a:t>
            </a:r>
          </a:p>
        </p:txBody>
      </p:sp>
    </p:spTree>
    <p:extLst>
      <p:ext uri="{BB962C8B-B14F-4D97-AF65-F5344CB8AC3E}">
        <p14:creationId xmlns:p14="http://schemas.microsoft.com/office/powerpoint/2010/main" val="97656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title"/>
          </p:nvPr>
        </p:nvSpPr>
        <p:spPr>
          <a:xfrm>
            <a:off x="586467" y="326276"/>
            <a:ext cx="7598569" cy="10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CSTV</a:t>
            </a:r>
            <a:endParaRPr dirty="0"/>
          </a:p>
        </p:txBody>
      </p:sp>
      <p:cxnSp>
        <p:nvCxnSpPr>
          <p:cNvPr id="254" name="Google Shape;254;p35"/>
          <p:cNvCxnSpPr/>
          <p:nvPr/>
        </p:nvCxnSpPr>
        <p:spPr>
          <a:xfrm>
            <a:off x="-114500" y="4826437"/>
            <a:ext cx="9864300" cy="2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35"/>
          <p:cNvCxnSpPr/>
          <p:nvPr/>
        </p:nvCxnSpPr>
        <p:spPr>
          <a:xfrm>
            <a:off x="-190700" y="4934800"/>
            <a:ext cx="9864300" cy="26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18;p33"/>
          <p:cNvSpPr/>
          <p:nvPr/>
        </p:nvSpPr>
        <p:spPr>
          <a:xfrm>
            <a:off x="4651158" y="1548811"/>
            <a:ext cx="3533878" cy="2828143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58DB14E-DB79-45F9-A318-0BB99F018D14}"/>
              </a:ext>
            </a:extLst>
          </p:cNvPr>
          <p:cNvSpPr txBox="1">
            <a:spLocks/>
          </p:cNvSpPr>
          <p:nvPr/>
        </p:nvSpPr>
        <p:spPr>
          <a:xfrm>
            <a:off x="856532" y="1677969"/>
            <a:ext cx="3432662" cy="241276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o-RO" sz="2000" dirty="0">
              <a:solidFill>
                <a:schemeClr val="bg1">
                  <a:lumMod val="85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ro-RO" sz="105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o-RO" sz="105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aa-E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o-RO" sz="1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o-RO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7" name="Google Shape;228;p34"/>
          <p:cNvCxnSpPr/>
          <p:nvPr/>
        </p:nvCxnSpPr>
        <p:spPr>
          <a:xfrm>
            <a:off x="37900" y="102037"/>
            <a:ext cx="9864300" cy="2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29;p34"/>
          <p:cNvCxnSpPr/>
          <p:nvPr/>
        </p:nvCxnSpPr>
        <p:spPr>
          <a:xfrm>
            <a:off x="-38300" y="210400"/>
            <a:ext cx="9864300" cy="26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ine 3">
            <a:extLst>
              <a:ext uri="{FF2B5EF4-FFF2-40B4-BE49-F238E27FC236}">
                <a16:creationId xmlns:a16="http://schemas.microsoft.com/office/drawing/2014/main" id="{A940FD15-355D-682C-54BF-714A0A2E5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904" y="1447458"/>
            <a:ext cx="3770217" cy="2956267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15F4B1BB-DC2B-8095-5BAC-EA91DBEB4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" y="1941713"/>
            <a:ext cx="5248062" cy="20423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22305E73-BBB9-24A2-BC96-54F70783F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55" y="1722302"/>
            <a:ext cx="1889924" cy="524301"/>
          </a:xfrm>
          <a:prstGeom prst="rect">
            <a:avLst/>
          </a:prstGeom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07857E87-97B5-B695-1DC9-6ADA9A2CC577}"/>
              </a:ext>
            </a:extLst>
          </p:cNvPr>
          <p:cNvSpPr txBox="1"/>
          <p:nvPr/>
        </p:nvSpPr>
        <p:spPr>
          <a:xfrm>
            <a:off x="2929879" y="181786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>
                <a:sym typeface="Wingdings" panose="05000000000000000000" pitchFamily="2" charset="2"/>
              </a:rPr>
              <a:t></a:t>
            </a:r>
            <a:r>
              <a:rPr lang="ro-RO" dirty="0"/>
              <a:t>Amplificarea in tensiune</a:t>
            </a:r>
          </a:p>
          <a:p>
            <a:endParaRPr lang="ro-RO" dirty="0"/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96526F16-6143-F84E-9FC4-D1D093262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041" y="2464199"/>
            <a:ext cx="3194581" cy="524301"/>
          </a:xfrm>
          <a:prstGeom prst="rect">
            <a:avLst/>
          </a:prstGeom>
        </p:spPr>
      </p:pic>
      <p:sp>
        <p:nvSpPr>
          <p:cNvPr id="11" name="CasetăText 10">
            <a:extLst>
              <a:ext uri="{FF2B5EF4-FFF2-40B4-BE49-F238E27FC236}">
                <a16:creationId xmlns:a16="http://schemas.microsoft.com/office/drawing/2014/main" id="{6FF4CC4E-C208-FDD3-EE96-BDFC5BB1A96D}"/>
              </a:ext>
            </a:extLst>
          </p:cNvPr>
          <p:cNvSpPr txBox="1"/>
          <p:nvPr/>
        </p:nvSpPr>
        <p:spPr>
          <a:xfrm>
            <a:off x="1200615" y="30214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/>
              <a:t>V+=0</a:t>
            </a:r>
          </a:p>
        </p:txBody>
      </p:sp>
      <p:pic>
        <p:nvPicPr>
          <p:cNvPr id="13" name="Imagine 12">
            <a:extLst>
              <a:ext uri="{FF2B5EF4-FFF2-40B4-BE49-F238E27FC236}">
                <a16:creationId xmlns:a16="http://schemas.microsoft.com/office/drawing/2014/main" id="{80DF469D-843C-C629-E2C0-0D277F55E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500" y="3429788"/>
            <a:ext cx="1792379" cy="518205"/>
          </a:xfrm>
          <a:prstGeom prst="rect">
            <a:avLst/>
          </a:prstGeom>
        </p:spPr>
      </p:pic>
      <p:sp>
        <p:nvSpPr>
          <p:cNvPr id="15" name="CasetăText 14">
            <a:extLst>
              <a:ext uri="{FF2B5EF4-FFF2-40B4-BE49-F238E27FC236}">
                <a16:creationId xmlns:a16="http://schemas.microsoft.com/office/drawing/2014/main" id="{FC21E57B-2C94-C499-891A-EC742BCD209F}"/>
              </a:ext>
            </a:extLst>
          </p:cNvPr>
          <p:cNvSpPr txBox="1"/>
          <p:nvPr/>
        </p:nvSpPr>
        <p:spPr>
          <a:xfrm>
            <a:off x="2728331" y="35042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ro-RO" dirty="0"/>
              <a:t>Datorită reacției negative</a:t>
            </a:r>
          </a:p>
        </p:txBody>
      </p:sp>
      <p:sp>
        <p:nvSpPr>
          <p:cNvPr id="17" name="CasetăText 16">
            <a:extLst>
              <a:ext uri="{FF2B5EF4-FFF2-40B4-BE49-F238E27FC236}">
                <a16:creationId xmlns:a16="http://schemas.microsoft.com/office/drawing/2014/main" id="{3E1CB624-ABB9-BFD2-050F-0AF05E356492}"/>
              </a:ext>
            </a:extLst>
          </p:cNvPr>
          <p:cNvSpPr txBox="1"/>
          <p:nvPr/>
        </p:nvSpPr>
        <p:spPr>
          <a:xfrm>
            <a:off x="1137500" y="387678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/>
              <a:t> (VD=0 =&gt; V+= V-)</a:t>
            </a:r>
          </a:p>
        </p:txBody>
      </p:sp>
    </p:spTree>
    <p:extLst>
      <p:ext uri="{BB962C8B-B14F-4D97-AF65-F5344CB8AC3E}">
        <p14:creationId xmlns:p14="http://schemas.microsoft.com/office/powerpoint/2010/main" val="343016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tăText 2">
            <a:extLst>
              <a:ext uri="{FF2B5EF4-FFF2-40B4-BE49-F238E27FC236}">
                <a16:creationId xmlns:a16="http://schemas.microsoft.com/office/drawing/2014/main" id="{505351FF-A48B-0DC0-D98C-028BFEE5B095}"/>
              </a:ext>
            </a:extLst>
          </p:cNvPr>
          <p:cNvSpPr txBox="1"/>
          <p:nvPr/>
        </p:nvSpPr>
        <p:spPr>
          <a:xfrm>
            <a:off x="2828692" y="2067879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4400" dirty="0"/>
              <a:t>Mulțumesc!</a:t>
            </a:r>
          </a:p>
        </p:txBody>
      </p:sp>
    </p:spTree>
    <p:extLst>
      <p:ext uri="{BB962C8B-B14F-4D97-AF65-F5344CB8AC3E}">
        <p14:creationId xmlns:p14="http://schemas.microsoft.com/office/powerpoint/2010/main" val="2590476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">
  <a:themeElements>
    <a:clrScheme name="Celest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TM03457452[[fn=Celest]]</Template>
  <TotalTime>997</TotalTime>
  <Words>255</Words>
  <Application>Microsoft Office PowerPoint</Application>
  <PresentationFormat>Expunere pe ecran (16:9)</PresentationFormat>
  <Paragraphs>33</Paragraphs>
  <Slides>9</Slides>
  <Notes>3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6" baseType="lpstr">
      <vt:lpstr>Cormorant Garamond Medium</vt:lpstr>
      <vt:lpstr>Arial</vt:lpstr>
      <vt:lpstr>Wingdings</vt:lpstr>
      <vt:lpstr>Calibri Light</vt:lpstr>
      <vt:lpstr>Calibri</vt:lpstr>
      <vt:lpstr>Lato</vt:lpstr>
      <vt:lpstr>Celest</vt:lpstr>
      <vt:lpstr>Amplificator cu AO </vt:lpstr>
      <vt:lpstr>PREZENTARE GENERALA</vt:lpstr>
      <vt:lpstr>Prezentare PowerPoint</vt:lpstr>
      <vt:lpstr>Prezentare PowerPoint</vt:lpstr>
      <vt:lpstr>Prezentare PowerPoint</vt:lpstr>
      <vt:lpstr>Prezentare PowerPoint</vt:lpstr>
      <vt:lpstr>CSTV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cp:lastModifiedBy>Evelina Gherasim</cp:lastModifiedBy>
  <cp:revision>39</cp:revision>
  <dcterms:modified xsi:type="dcterms:W3CDTF">2024-01-30T21:05:58Z</dcterms:modified>
</cp:coreProperties>
</file>