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7" r:id="rId2"/>
    <p:sldId id="338" r:id="rId3"/>
    <p:sldId id="270" r:id="rId4"/>
    <p:sldId id="339" r:id="rId5"/>
    <p:sldId id="301" r:id="rId6"/>
    <p:sldId id="302" r:id="rId7"/>
    <p:sldId id="335" r:id="rId8"/>
    <p:sldId id="303" r:id="rId9"/>
    <p:sldId id="304" r:id="rId10"/>
    <p:sldId id="305" r:id="rId11"/>
    <p:sldId id="307" r:id="rId12"/>
    <p:sldId id="34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0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3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1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0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1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5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6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4748"/>
            <a:ext cx="9143999" cy="68923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learn to write?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5018"/>
            <a:ext cx="8229600" cy="5708233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dirty="0"/>
              <a:t>It’s hard! Practice makes perfect, or at least better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Mostly by emulation (copying) approaches that others take.  Sometimes courses like this one.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First step: have a clear focus.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Focus, focus, focus!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Second step: recognize that writing is mostly an art, not an exact science.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400" dirty="0"/>
              <a:t>Third step: acknowledge that some rules and guidelines apply, and that there is a recommended process.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Practice as a writer and </a:t>
            </a:r>
            <a:r>
              <a:rPr lang="en-US" b="1" u="sng" dirty="0">
                <a:solidFill>
                  <a:srgbClr val="FF0000"/>
                </a:solidFill>
              </a:rPr>
              <a:t>as an editor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800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outline of a research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26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Introduction: context for your research</a:t>
            </a:r>
          </a:p>
          <a:p>
            <a:pPr>
              <a:lnSpc>
                <a:spcPct val="120000"/>
              </a:lnSpc>
            </a:pPr>
            <a:r>
              <a:rPr lang="en-US" dirty="0"/>
              <a:t>Motivation and importance of problem (the “why?”)</a:t>
            </a:r>
          </a:p>
          <a:p>
            <a:pPr>
              <a:lnSpc>
                <a:spcPct val="120000"/>
              </a:lnSpc>
            </a:pPr>
            <a:r>
              <a:rPr lang="en-US" dirty="0"/>
              <a:t>Background, history, context, previous literature (the theory)</a:t>
            </a:r>
          </a:p>
          <a:p>
            <a:pPr>
              <a:lnSpc>
                <a:spcPct val="120000"/>
              </a:lnSpc>
            </a:pPr>
            <a:r>
              <a:rPr lang="en-US" dirty="0"/>
              <a:t>Current state and unknown/s (the questions)</a:t>
            </a:r>
          </a:p>
          <a:p>
            <a:pPr>
              <a:lnSpc>
                <a:spcPct val="120000"/>
              </a:lnSpc>
            </a:pPr>
            <a:r>
              <a:rPr lang="en-US" dirty="0"/>
              <a:t>What and how of current contribution (the hypothesis)</a:t>
            </a:r>
          </a:p>
          <a:p>
            <a:pPr>
              <a:lnSpc>
                <a:spcPct val="120000"/>
              </a:lnSpc>
            </a:pPr>
            <a:r>
              <a:rPr lang="en-US" dirty="0"/>
              <a:t>Approach, scope and limitations (the objective)</a:t>
            </a:r>
          </a:p>
          <a:p>
            <a:pPr>
              <a:lnSpc>
                <a:spcPct val="120000"/>
              </a:lnSpc>
            </a:pPr>
            <a:r>
              <a:rPr lang="en-US" dirty="0"/>
              <a:t>Layout of presentation (the roadmap)</a:t>
            </a:r>
          </a:p>
          <a:p>
            <a:pPr>
              <a:lnSpc>
                <a:spcPct val="120000"/>
              </a:lnSpc>
            </a:pPr>
            <a:r>
              <a:rPr lang="en-US" dirty="0"/>
              <a:t>Note: does not actually begin the argument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The introduction prepares the reader and generally follows a cohesive “funnel flow” or “inverse pyramid” structure.</a:t>
            </a:r>
          </a:p>
        </p:txBody>
      </p:sp>
    </p:spTree>
    <p:extLst>
      <p:ext uri="{BB962C8B-B14F-4D97-AF65-F5344CB8AC3E}">
        <p14:creationId xmlns:p14="http://schemas.microsoft.com/office/powerpoint/2010/main" val="316380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outline of a research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2490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Middle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Observations, simulation setup, equations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reduction or equation development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Analysis techniques and figures/narrative, in digestible portions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All of above in enough detail for a trained scientist to repeat work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Findings (results) and interpretation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Discussion of and implications of results; compare to others’</a:t>
            </a:r>
          </a:p>
          <a:p>
            <a:pPr marL="0" indent="0">
              <a:lnSpc>
                <a:spcPct val="120000"/>
              </a:lnSpc>
              <a:buNone/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/>
              <a:t>End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Summary, </a:t>
            </a:r>
            <a:r>
              <a:rPr lang="de-DE" dirty="0" err="1"/>
              <a:t>conclusions</a:t>
            </a:r>
            <a:r>
              <a:rPr lang="de-DE" dirty="0"/>
              <a:t>,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(</a:t>
            </a:r>
            <a:r>
              <a:rPr lang="de-DE" dirty="0" err="1"/>
              <a:t>nothing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)</a:t>
            </a:r>
          </a:p>
          <a:p>
            <a:pPr lvl="1">
              <a:lnSpc>
                <a:spcPct val="120000"/>
              </a:lnSpc>
            </a:pPr>
            <a:r>
              <a:rPr lang="de-DE" dirty="0" err="1"/>
              <a:t>Acknowledgments</a:t>
            </a:r>
            <a:endParaRPr lang="de-DE" dirty="0"/>
          </a:p>
          <a:p>
            <a:pPr lvl="1">
              <a:lnSpc>
                <a:spcPct val="120000"/>
              </a:lnSpc>
            </a:pPr>
            <a:r>
              <a:rPr lang="de-DE" dirty="0"/>
              <a:t>References</a:t>
            </a:r>
          </a:p>
        </p:txBody>
      </p:sp>
      <p:pic>
        <p:nvPicPr>
          <p:cNvPr id="4" name="Picture 3" descr="Screen Shot 2020-06-11 at 4.28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12" y="4313511"/>
            <a:ext cx="2443388" cy="194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assignment: 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100"/>
            <a:ext cx="8229600" cy="50132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Reverse outline the introduction from the good paper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Sentence by sentence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Start your own outline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already have an outline, reverse outline what you already have</a:t>
            </a:r>
          </a:p>
        </p:txBody>
      </p:sp>
    </p:spTree>
    <p:extLst>
      <p:ext uri="{BB962C8B-B14F-4D97-AF65-F5344CB8AC3E}">
        <p14:creationId xmlns:p14="http://schemas.microsoft.com/office/powerpoint/2010/main" val="110702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245"/>
            <a:ext cx="8229600" cy="1143000"/>
          </a:xfrm>
        </p:spPr>
        <p:txBody>
          <a:bodyPr/>
          <a:lstStyle/>
          <a:p>
            <a:r>
              <a:rPr lang="en-US" dirty="0"/>
              <a:t>Problems with Scientific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20" y="1164325"/>
            <a:ext cx="7843520" cy="543023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Most frequent problems:</a:t>
            </a:r>
          </a:p>
          <a:p>
            <a:pPr>
              <a:lnSpc>
                <a:spcPct val="120000"/>
              </a:lnSpc>
            </a:pPr>
            <a:r>
              <a:rPr lang="en-US" dirty="0"/>
              <a:t>dense</a:t>
            </a:r>
          </a:p>
          <a:p>
            <a:pPr>
              <a:lnSpc>
                <a:spcPct val="120000"/>
              </a:lnSpc>
            </a:pPr>
            <a:r>
              <a:rPr lang="en-US" dirty="0"/>
              <a:t>boring</a:t>
            </a:r>
          </a:p>
          <a:p>
            <a:pPr>
              <a:lnSpc>
                <a:spcPct val="120000"/>
              </a:lnSpc>
            </a:pPr>
            <a:r>
              <a:rPr lang="en-US" dirty="0"/>
              <a:t>obscure</a:t>
            </a:r>
          </a:p>
          <a:p>
            <a:pPr>
              <a:lnSpc>
                <a:spcPct val="120000"/>
              </a:lnSpc>
            </a:pPr>
            <a:r>
              <a:rPr lang="en-US" dirty="0"/>
              <a:t>arrogant</a:t>
            </a:r>
          </a:p>
          <a:p>
            <a:pPr>
              <a:lnSpc>
                <a:spcPct val="120000"/>
              </a:lnSpc>
            </a:pPr>
            <a:r>
              <a:rPr lang="en-US" dirty="0"/>
              <a:t>difficult to read</a:t>
            </a:r>
          </a:p>
          <a:p>
            <a:pPr>
              <a:lnSpc>
                <a:spcPct val="120000"/>
              </a:lnSpc>
            </a:pPr>
            <a:r>
              <a:rPr lang="en-US" dirty="0"/>
              <a:t>often grammatically sloppy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</a:rPr>
              <a:t>logic is unclear (maybe even to the author!)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/>
              <a:t>Goal:  communicate by describing </a:t>
            </a:r>
            <a:r>
              <a:rPr lang="en-US" b="1" dirty="0">
                <a:solidFill>
                  <a:srgbClr val="FF0000"/>
                </a:solidFill>
              </a:rPr>
              <a:t>as simply as possible </a:t>
            </a:r>
            <a:r>
              <a:rPr lang="en-US" b="1" dirty="0"/>
              <a:t>your methods and results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019" y="160020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/>
              <a:t>对牛弹琴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5600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/>
              <a:t>General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431" y="1032455"/>
            <a:ext cx="8818185" cy="5706799"/>
          </a:xfrm>
        </p:spPr>
        <p:txBody>
          <a:bodyPr>
            <a:noAutofit/>
          </a:bodyPr>
          <a:lstStyle/>
          <a:p>
            <a:r>
              <a:rPr lang="en-US" sz="2000" dirty="0"/>
              <a:t>There are no rules.  I will teach you some things that others will disagree with.</a:t>
            </a:r>
          </a:p>
          <a:p>
            <a:pPr lvl="1"/>
            <a:r>
              <a:rPr lang="en-US" sz="1600" dirty="0"/>
              <a:t>Example:  avoid almost all acronyms!  (My rule, your advisor may differ; that’s ok)</a:t>
            </a:r>
          </a:p>
          <a:p>
            <a:pPr lvl="1"/>
            <a:r>
              <a:rPr lang="en-US" sz="1600" dirty="0"/>
              <a:t>Exceptions:  Telescopes/instruments, ISM, AGN, FRB</a:t>
            </a:r>
          </a:p>
          <a:p>
            <a:pPr lvl="1"/>
            <a:endParaRPr lang="en-US" sz="1600" dirty="0"/>
          </a:p>
          <a:p>
            <a:r>
              <a:rPr lang="en-US" sz="2000" dirty="0">
                <a:solidFill>
                  <a:srgbClr val="FF0000"/>
                </a:solidFill>
              </a:rPr>
              <a:t>Logical flow is most important</a:t>
            </a:r>
          </a:p>
          <a:p>
            <a:pPr lvl="1"/>
            <a:r>
              <a:rPr lang="en-US" sz="1600" dirty="0"/>
              <a:t>We will also cover grammar, but focus is on logic</a:t>
            </a:r>
          </a:p>
          <a:p>
            <a:pPr lvl="1"/>
            <a:endParaRPr lang="en-US" sz="1600" dirty="0"/>
          </a:p>
          <a:p>
            <a:r>
              <a:rPr lang="en-US" sz="2000" dirty="0"/>
              <a:t>Approach:  outlining</a:t>
            </a:r>
          </a:p>
          <a:p>
            <a:pPr lvl="1"/>
            <a:r>
              <a:rPr lang="en-US" sz="1600" dirty="0"/>
              <a:t>This approach differs from my own methods</a:t>
            </a:r>
          </a:p>
          <a:p>
            <a:pPr lvl="1"/>
            <a:r>
              <a:rPr lang="en-US" sz="1600" dirty="0"/>
              <a:t>I often “outline” in plot form.  Plots tell the story, text explains the plots</a:t>
            </a:r>
          </a:p>
          <a:p>
            <a:pPr lvl="1"/>
            <a:endParaRPr lang="en-US" sz="1600" dirty="0"/>
          </a:p>
          <a:p>
            <a:r>
              <a:rPr lang="en-US" sz="2000" dirty="0">
                <a:solidFill>
                  <a:srgbClr val="FF0000"/>
                </a:solidFill>
              </a:rPr>
              <a:t>EDITING:  critical to good writing</a:t>
            </a:r>
          </a:p>
          <a:p>
            <a:pPr lvl="1"/>
            <a:r>
              <a:rPr lang="en-US" sz="1600" dirty="0"/>
              <a:t>When first writing, “throw up on the page”</a:t>
            </a:r>
          </a:p>
          <a:p>
            <a:pPr lvl="1"/>
            <a:r>
              <a:rPr lang="en-US" sz="1600" dirty="0"/>
              <a:t>Don’t try to become a good writer, try to become a good editor.</a:t>
            </a:r>
          </a:p>
          <a:p>
            <a:pPr lvl="1"/>
            <a:endParaRPr lang="en-US" sz="1600" dirty="0"/>
          </a:p>
          <a:p>
            <a:r>
              <a:rPr lang="en-US" sz="2000" dirty="0"/>
              <a:t>Tell a story of discovery (but not in chronological order)</a:t>
            </a:r>
          </a:p>
        </p:txBody>
      </p:sp>
    </p:spTree>
    <p:extLst>
      <p:ext uri="{BB962C8B-B14F-4D97-AF65-F5344CB8AC3E}">
        <p14:creationId xmlns:p14="http://schemas.microsoft.com/office/powerpoint/2010/main" val="424630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219"/>
            <a:ext cx="8229600" cy="1143000"/>
          </a:xfrm>
        </p:spPr>
        <p:txBody>
          <a:bodyPr/>
          <a:lstStyle/>
          <a:p>
            <a:r>
              <a:rPr lang="en-US" dirty="0"/>
              <a:t>Logic: funnel flow structure</a:t>
            </a:r>
          </a:p>
        </p:txBody>
      </p:sp>
      <p:pic>
        <p:nvPicPr>
          <p:cNvPr id="9" name="Picture 8" descr="Screen Shot 2020-06-11 at 4.28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8964"/>
            <a:ext cx="5403686" cy="430955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37580" y="1748964"/>
            <a:ext cx="3853947" cy="4000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/>
              <a:t>Inverse pyramid:  start big and get smaller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applies both to the structure of a section and to each paragraph in the structure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DO NOT: build up to a surprising conclusion!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is not Avengers; conclusions come first</a:t>
            </a:r>
          </a:p>
        </p:txBody>
      </p:sp>
    </p:spTree>
    <p:extLst>
      <p:ext uri="{BB962C8B-B14F-4D97-AF65-F5344CB8AC3E}">
        <p14:creationId xmlns:p14="http://schemas.microsoft.com/office/powerpoint/2010/main" val="329641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Need something to write about!</a:t>
            </a:r>
          </a:p>
          <a:p>
            <a:pPr>
              <a:lnSpc>
                <a:spcPct val="120000"/>
              </a:lnSpc>
            </a:pPr>
            <a:r>
              <a:rPr lang="en-US" dirty="0"/>
              <a:t>Topic and details</a:t>
            </a:r>
          </a:p>
          <a:p>
            <a:pPr>
              <a:lnSpc>
                <a:spcPct val="120000"/>
              </a:lnSpc>
            </a:pPr>
            <a:r>
              <a:rPr lang="en-US" dirty="0"/>
              <a:t>Expression of content in a single sentence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“thesis sentence”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We will come back to this sentence later, for proposals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“elevator speech”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Specific audience and specific purpose</a:t>
            </a:r>
          </a:p>
          <a:p>
            <a:pPr>
              <a:lnSpc>
                <a:spcPct val="120000"/>
              </a:lnSpc>
            </a:pPr>
            <a:r>
              <a:rPr lang="en-US" dirty="0"/>
              <a:t>Format, genre/style, and length (“instructions to authors”)</a:t>
            </a:r>
          </a:p>
          <a:p>
            <a:pPr>
              <a:lnSpc>
                <a:spcPct val="120000"/>
              </a:lnSpc>
            </a:pPr>
            <a:r>
              <a:rPr lang="en-US" dirty="0"/>
              <a:t>Think about the who / what / when / where / why</a:t>
            </a:r>
          </a:p>
          <a:p>
            <a:pPr>
              <a:lnSpc>
                <a:spcPct val="120000"/>
              </a:lnSpc>
            </a:pPr>
            <a:r>
              <a:rPr lang="en-US" dirty="0"/>
              <a:t>Take the reader’s perspective</a:t>
            </a:r>
          </a:p>
        </p:txBody>
      </p:sp>
    </p:spTree>
    <p:extLst>
      <p:ext uri="{BB962C8B-B14F-4D97-AF65-F5344CB8AC3E}">
        <p14:creationId xmlns:p14="http://schemas.microsoft.com/office/powerpoint/2010/main" val="326733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7516"/>
          </a:xfrm>
        </p:spPr>
        <p:txBody>
          <a:bodyPr>
            <a:normAutofit fontScale="90000"/>
          </a:bodyPr>
          <a:lstStyle/>
          <a:p>
            <a:r>
              <a:rPr lang="en-US" dirty="0"/>
              <a:t>Beginning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416"/>
            <a:ext cx="8229600" cy="5267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Need to know your topic. In fact, </a:t>
            </a:r>
            <a:r>
              <a:rPr lang="en-US" sz="2800" b="1" dirty="0">
                <a:solidFill>
                  <a:srgbClr val="FF0000"/>
                </a:solidFill>
              </a:rPr>
              <a:t>own it</a:t>
            </a:r>
            <a:r>
              <a:rPr lang="en-US" sz="28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This is not the goal of this class.  I cannot help you generate your science, but I can help you communicate it.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It *is* the goal of your PhD.</a:t>
            </a:r>
          </a:p>
          <a:p>
            <a:pPr lvl="1"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800" dirty="0"/>
              <a:t>Collect and study your references and new material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Research Resources: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ads:  Astronomy and Astrophysics research literature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Look at highly cited (recent) papers, review papers if you are unfamiliar with an area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Daily </a:t>
            </a:r>
            <a:r>
              <a:rPr lang="en-US" sz="2400" dirty="0" err="1"/>
              <a:t>astro-ph</a:t>
            </a:r>
            <a:r>
              <a:rPr lang="en-US" sz="2400" dirty="0"/>
              <a:t> in your own field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Wikipedia and google searches</a:t>
            </a:r>
          </a:p>
        </p:txBody>
      </p:sp>
    </p:spTree>
    <p:extLst>
      <p:ext uri="{BB962C8B-B14F-4D97-AF65-F5344CB8AC3E}">
        <p14:creationId xmlns:p14="http://schemas.microsoft.com/office/powerpoint/2010/main" val="379574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Good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73" y="1051034"/>
            <a:ext cx="8844053" cy="531207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Begin from the end, not the beginning.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</a:rPr>
              <a:t>Tell the story in plots, then explain the plots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It is important to know: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your needs as an author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what are you trying to say?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any requirements for the end-product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capabilities and needs of the end-user.</a:t>
            </a:r>
          </a:p>
          <a:p>
            <a:pPr>
              <a:lnSpc>
                <a:spcPct val="110000"/>
              </a:lnSpc>
            </a:pPr>
            <a:r>
              <a:rPr lang="en-US" dirty="0"/>
              <a:t>Ask yourself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what you would like to see in your paper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who will be reading it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what format is required</a:t>
            </a:r>
          </a:p>
          <a:p>
            <a:pPr>
              <a:lnSpc>
                <a:spcPct val="110000"/>
              </a:lnSpc>
            </a:pPr>
            <a:r>
              <a:rPr lang="en-US" dirty="0"/>
              <a:t>Then follow the steps of an academic writing framework.</a:t>
            </a:r>
          </a:p>
        </p:txBody>
      </p:sp>
    </p:spTree>
    <p:extLst>
      <p:ext uri="{BB962C8B-B14F-4D97-AF65-F5344CB8AC3E}">
        <p14:creationId xmlns:p14="http://schemas.microsoft.com/office/powerpoint/2010/main" val="48860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317"/>
          </a:xfrm>
        </p:spPr>
        <p:txBody>
          <a:bodyPr>
            <a:normAutofit fontScale="90000"/>
          </a:bodyPr>
          <a:lstStyle/>
          <a:p>
            <a:r>
              <a:rPr lang="en-US" dirty="0"/>
              <a:t>Generic outline of a research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944"/>
            <a:ext cx="8229600" cy="503121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Title:  orients reader</a:t>
            </a:r>
          </a:p>
          <a:p>
            <a:pPr>
              <a:lnSpc>
                <a:spcPct val="120000"/>
              </a:lnSpc>
            </a:pPr>
            <a:r>
              <a:rPr lang="en-US" dirty="0"/>
              <a:t>Abstract:  tells reader what happens</a:t>
            </a:r>
          </a:p>
          <a:p>
            <a:pPr>
              <a:lnSpc>
                <a:spcPct val="120000"/>
              </a:lnSpc>
            </a:pPr>
            <a:r>
              <a:rPr lang="en-US" dirty="0"/>
              <a:t>Introduction: prepares reader with context/importance</a:t>
            </a:r>
          </a:p>
          <a:p>
            <a:pPr>
              <a:lnSpc>
                <a:spcPct val="120000"/>
              </a:lnSpc>
            </a:pPr>
            <a:r>
              <a:rPr lang="en-US" dirty="0"/>
              <a:t>Observations/methods:</a:t>
            </a:r>
          </a:p>
          <a:p>
            <a:pPr>
              <a:lnSpc>
                <a:spcPct val="120000"/>
              </a:lnSpc>
            </a:pPr>
            <a:r>
              <a:rPr lang="en-US" dirty="0"/>
              <a:t>Results:  dig into details</a:t>
            </a:r>
          </a:p>
          <a:p>
            <a:pPr>
              <a:lnSpc>
                <a:spcPct val="120000"/>
              </a:lnSpc>
            </a:pPr>
            <a:r>
              <a:rPr lang="en-US" dirty="0"/>
              <a:t>Analysis:  apply results</a:t>
            </a:r>
          </a:p>
          <a:p>
            <a:pPr>
              <a:lnSpc>
                <a:spcPct val="120000"/>
              </a:lnSpc>
            </a:pPr>
            <a:r>
              <a:rPr lang="en-US" dirty="0"/>
              <a:t>Discussion: 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Connect analysis back to introduction; why are your results important?</a:t>
            </a:r>
          </a:p>
          <a:p>
            <a:pPr>
              <a:lnSpc>
                <a:spcPct val="120000"/>
              </a:lnSpc>
            </a:pPr>
            <a:r>
              <a:rPr lang="en-US" dirty="0"/>
              <a:t>Conclusion:  Summarize your results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What are the most important results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Repeat important limitations and caveats</a:t>
            </a:r>
          </a:p>
        </p:txBody>
      </p:sp>
    </p:spTree>
    <p:extLst>
      <p:ext uri="{BB962C8B-B14F-4D97-AF65-F5344CB8AC3E}">
        <p14:creationId xmlns:p14="http://schemas.microsoft.com/office/powerpoint/2010/main" val="224241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317"/>
          </a:xfrm>
        </p:spPr>
        <p:txBody>
          <a:bodyPr>
            <a:normAutofit fontScale="90000"/>
          </a:bodyPr>
          <a:lstStyle/>
          <a:p>
            <a:r>
              <a:rPr lang="en-US" dirty="0"/>
              <a:t>Generic outline of a research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944"/>
            <a:ext cx="8229600" cy="54749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Title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Exact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Clear and complete, but succinct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Strong and noticeable or boring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Abstract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Optional:  one sentence intro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Key information expressed concisely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Enticing and inspirational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Descriptive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The title and abstract are the two elements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 that will attract readers to your work!</a:t>
            </a:r>
          </a:p>
        </p:txBody>
      </p:sp>
    </p:spTree>
    <p:extLst>
      <p:ext uri="{BB962C8B-B14F-4D97-AF65-F5344CB8AC3E}">
        <p14:creationId xmlns:p14="http://schemas.microsoft.com/office/powerpoint/2010/main" val="224875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887</Words>
  <Application>Microsoft Macintosh PowerPoint</Application>
  <PresentationFormat>On-screen Show (4:3)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How to learn to write?</vt:lpstr>
      <vt:lpstr>Problems with Scientific Writing</vt:lpstr>
      <vt:lpstr>General rules</vt:lpstr>
      <vt:lpstr>Logic: funnel flow structure</vt:lpstr>
      <vt:lpstr>Beginning Considerations</vt:lpstr>
      <vt:lpstr>Beginning Considerations</vt:lpstr>
      <vt:lpstr>Good Advice</vt:lpstr>
      <vt:lpstr>Generic outline of a research paper</vt:lpstr>
      <vt:lpstr>Generic outline of a research paper</vt:lpstr>
      <vt:lpstr>Generic outline of a research paper</vt:lpstr>
      <vt:lpstr>Generic outline of a research paper</vt:lpstr>
      <vt:lpstr>Second assignment: Introductions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Science Writing  for Astronomy</dc:title>
  <dc:creator>Gregory Herczeg</dc:creator>
  <cp:lastModifiedBy>Herczeg, Gregory</cp:lastModifiedBy>
  <cp:revision>81</cp:revision>
  <dcterms:created xsi:type="dcterms:W3CDTF">2020-06-11T18:44:58Z</dcterms:created>
  <dcterms:modified xsi:type="dcterms:W3CDTF">2023-05-16T00:57:49Z</dcterms:modified>
</cp:coreProperties>
</file>