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70" r:id="rId2"/>
    <p:sldId id="353" r:id="rId3"/>
    <p:sldId id="363" r:id="rId4"/>
    <p:sldId id="365" r:id="rId5"/>
    <p:sldId id="366" r:id="rId6"/>
    <p:sldId id="355" r:id="rId7"/>
    <p:sldId id="368" r:id="rId8"/>
    <p:sldId id="367" r:id="rId9"/>
    <p:sldId id="376" r:id="rId10"/>
    <p:sldId id="37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98"/>
    <p:restoredTop sz="94518"/>
  </p:normalViewPr>
  <p:slideViewPr>
    <p:cSldViewPr snapToGrid="0" snapToObjects="1">
      <p:cViewPr varScale="1">
        <p:scale>
          <a:sx n="132" d="100"/>
          <a:sy n="132" d="100"/>
        </p:scale>
        <p:origin x="17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1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6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094F-A2EB-374B-803F-F558A95AA988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7276"/>
          </a:xfrm>
        </p:spPr>
        <p:txBody>
          <a:bodyPr/>
          <a:lstStyle/>
          <a:p>
            <a:r>
              <a:rPr lang="en-US" dirty="0"/>
              <a:t>The Writing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048"/>
            <a:ext cx="8229600" cy="501716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Work on global (big picture) issues first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conceptual or developmental level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content, organization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structure, logic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assumptions, evidence, arguments, relationships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Work on local issues second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paragraph, sentence, word level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reconsider style, terminology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pay attention to mechanics: grammar, spelling</a:t>
            </a:r>
          </a:p>
        </p:txBody>
      </p:sp>
    </p:spTree>
    <p:extLst>
      <p:ext uri="{BB962C8B-B14F-4D97-AF65-F5344CB8AC3E}">
        <p14:creationId xmlns:p14="http://schemas.microsoft.com/office/powerpoint/2010/main" val="149620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layout of words and graphics determines the look of a document.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grid pattern, white space, etc.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margins, justification, indentation, spacing, font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headings, paragraph length, bullets, etc.</a:t>
            </a:r>
          </a:p>
          <a:p>
            <a:pPr>
              <a:lnSpc>
                <a:spcPct val="120000"/>
              </a:lnSpc>
            </a:pPr>
            <a:endParaRPr lang="en-US" sz="3000" dirty="0"/>
          </a:p>
          <a:p>
            <a:pPr>
              <a:lnSpc>
                <a:spcPct val="120000"/>
              </a:lnSpc>
            </a:pPr>
            <a:r>
              <a:rPr lang="en-US" dirty="0"/>
              <a:t>Goal is to invite a diversity of readers in, guide them through the material, and help them understand and later remember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78034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036"/>
            <a:ext cx="8229600" cy="694320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Observations (methods)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43"/>
            <a:ext cx="8229600" cy="513286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Describe fully the parameters of the observations, simulations, or codes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Why did you choose the setup or sample?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Details matter here (seeing, calibrations, accuracy)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How were data reduced?  Sky subtraction, nods, etc.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Usually past tense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other parts of the paper usually present tense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Be sure to provide appropriate citations and credit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Download data?  Who took it?  Has it been previously published?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Survey data?  Describe the survey!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2MASS, WISE, Gaia: all have citations!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Codes were written by someone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Instruments were built by some group of people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Use subsections to split different data types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Enough detail for paper to be repeatable</a:t>
            </a:r>
          </a:p>
        </p:txBody>
      </p:sp>
    </p:spTree>
    <p:extLst>
      <p:ext uri="{BB962C8B-B14F-4D97-AF65-F5344CB8AC3E}">
        <p14:creationId xmlns:p14="http://schemas.microsoft.com/office/powerpoint/2010/main" val="373135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432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0647"/>
            <a:ext cx="8229600" cy="54209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Function:  objectively present key results in an orderly and logical sequence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Data-driven:  usually without interpretation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Logic often organized around Tables and Figures</a:t>
            </a:r>
          </a:p>
          <a:p>
            <a:pPr lvl="2">
              <a:lnSpc>
                <a:spcPct val="110000"/>
              </a:lnSpc>
            </a:pPr>
            <a:r>
              <a:rPr lang="en-US" sz="2000" dirty="0">
                <a:solidFill>
                  <a:srgbClr val="FF0000"/>
                </a:solidFill>
              </a:rPr>
              <a:t>Make Tables and Figures first, build around them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Style:  concise and objective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Interpretation left for “analysis” section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Usually few citations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What are the key results?  Highlight those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Be sure to describe negative results and assumptions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42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979"/>
            <a:ext cx="8229600" cy="53719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7299"/>
            <a:ext cx="8229600" cy="564353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Key results:  put up front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Subsections: different results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Each subsection should focus on one topic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Roughly 3-6 paragraphs/subsection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Be quantitative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“Galaxy A is more massive than Galaxy B” is not very informative</a:t>
            </a:r>
          </a:p>
          <a:p>
            <a:pPr lvl="2">
              <a:lnSpc>
                <a:spcPct val="110000"/>
              </a:lnSpc>
            </a:pPr>
            <a:r>
              <a:rPr lang="en-US" sz="1600" dirty="0"/>
              <a:t>Galaxy A and Galaxy B have different masses is worse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General rule, but especially applicable for results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Text describes figures and tables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Leave details of Figures (the red line shows…) for caption; scientific description for text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Remember that for key results, if they are controversial, then people will only believe them if they can see the results for themselves</a:t>
            </a:r>
          </a:p>
          <a:p>
            <a:pPr lvl="2">
              <a:lnSpc>
                <a:spcPct val="110000"/>
              </a:lnSpc>
            </a:pPr>
            <a:r>
              <a:rPr lang="en-US" sz="1600" dirty="0"/>
              <a:t>People will believe boring results that conform to expectations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Sometimes Results split into multiple sections</a:t>
            </a:r>
          </a:p>
        </p:txBody>
      </p:sp>
    </p:spTree>
    <p:extLst>
      <p:ext uri="{BB962C8B-B14F-4D97-AF65-F5344CB8AC3E}">
        <p14:creationId xmlns:p14="http://schemas.microsoft.com/office/powerpoint/2010/main" val="47217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979"/>
            <a:ext cx="8229600" cy="53719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7299"/>
            <a:ext cx="8229600" cy="564353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Results: data-heavy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Discussion:  broad interpretation and importance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Analysis: connects results and discussion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Broaden out from results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Physical interpretations?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Equations for interpretation?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Modeling observations (or observational predictions from models)</a:t>
            </a:r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000" dirty="0"/>
              <a:t>Logical flow to arguments (as everywhere):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Conclusions at front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Each subsequent paragraph develops and demonstrates those conclusions</a:t>
            </a:r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000" dirty="0"/>
              <a:t>Sections/subsection titles can tell a story</a:t>
            </a:r>
          </a:p>
        </p:txBody>
      </p:sp>
    </p:spTree>
    <p:extLst>
      <p:ext uri="{BB962C8B-B14F-4D97-AF65-F5344CB8AC3E}">
        <p14:creationId xmlns:p14="http://schemas.microsoft.com/office/powerpoint/2010/main" val="426171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697"/>
            <a:ext cx="8229600" cy="746697"/>
          </a:xfrm>
        </p:spPr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523"/>
            <a:ext cx="8229600" cy="560424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Place your results in context of other work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 your findings agree with what others have shown?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not, do they suggest an alternative explanation or perhaps a unforeseen design flaw in your experiment (or theirs?)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Do your results provide answers to your testable hypotheses?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so, how do you interpret your findings?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Given your </a:t>
            </a:r>
            <a:r>
              <a:rPr lang="en-US" dirty="0" err="1"/>
              <a:t>results+analysis</a:t>
            </a:r>
            <a:r>
              <a:rPr lang="en-US" dirty="0"/>
              <a:t>, what is our new understanding of the problem you investigated and outlined in the Introduction?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warranted, what would be the next step in your study, e.g., what experiments would you do next?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Connect back to Introduction (perhaps including rewrite of intro)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Why is this important?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Some speculation is ok (sensationalism is not ok)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Always identify “speculation” as such: preferred interpretations that are consistent with data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Always identify assumptions and caveats clearly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0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Summarize main points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Include most important caveats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Never add new results or ideas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Some reminder of comparisons to previous works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Some readers will skip to the conclusions, so make sure that: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detailed enough to communicate information (more than abstract)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Interesting enough to draw the reader to important points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Highlight new ideas in paper and anything controversial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Ensures that the most important caveats also described</a:t>
            </a:r>
          </a:p>
        </p:txBody>
      </p:sp>
    </p:spTree>
    <p:extLst>
      <p:ext uri="{BB962C8B-B14F-4D97-AF65-F5344CB8AC3E}">
        <p14:creationId xmlns:p14="http://schemas.microsoft.com/office/powerpoint/2010/main" val="270657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Appendix: for random topics that would otherwise break your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1729"/>
            <a:ext cx="8229600" cy="4214434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Details of a source or a code</a:t>
            </a:r>
          </a:p>
          <a:p>
            <a:r>
              <a:rPr lang="en-US" dirty="0"/>
              <a:t>Investigations that are tangential to main results</a:t>
            </a:r>
          </a:p>
          <a:p>
            <a:r>
              <a:rPr lang="en-US" dirty="0"/>
              <a:t>Extras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Plots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Formula and derivations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2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DCE-576C-8A49-ACF5-A219B533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titles and sub-titles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956D-332D-4C77-6134-296A0E40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“Results”, “Analysis”, “Discussion”</a:t>
            </a:r>
          </a:p>
          <a:p>
            <a:pPr lvl="1"/>
            <a:r>
              <a:rPr lang="en-US" dirty="0"/>
              <a:t>no information</a:t>
            </a:r>
          </a:p>
          <a:p>
            <a:endParaRPr lang="en-US" dirty="0"/>
          </a:p>
          <a:p>
            <a:r>
              <a:rPr lang="en-US" dirty="0"/>
              <a:t>Descriptive title sections</a:t>
            </a:r>
          </a:p>
          <a:p>
            <a:pPr lvl="1"/>
            <a:r>
              <a:rPr lang="en-US" dirty="0"/>
              <a:t>Invites readers in</a:t>
            </a:r>
          </a:p>
          <a:p>
            <a:pPr lvl="1"/>
            <a:r>
              <a:rPr lang="en-US" dirty="0"/>
              <a:t>Tells readers where information is located</a:t>
            </a:r>
          </a:p>
          <a:p>
            <a:pPr lvl="1"/>
            <a:r>
              <a:rPr lang="en-US" dirty="0"/>
              <a:t>Provides readers an obvious outline</a:t>
            </a:r>
          </a:p>
          <a:p>
            <a:pPr lvl="1"/>
            <a:endParaRPr lang="en-US" dirty="0"/>
          </a:p>
          <a:p>
            <a:r>
              <a:rPr lang="en-US" dirty="0"/>
              <a:t>Parallel titles when possible</a:t>
            </a:r>
          </a:p>
        </p:txBody>
      </p:sp>
    </p:spTree>
    <p:extLst>
      <p:ext uri="{BB962C8B-B14F-4D97-AF65-F5344CB8AC3E}">
        <p14:creationId xmlns:p14="http://schemas.microsoft.com/office/powerpoint/2010/main" val="406431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</TotalTime>
  <Words>780</Words>
  <Application>Microsoft Macintosh PowerPoint</Application>
  <PresentationFormat>On-screen Show (4:3)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The Writing Process</vt:lpstr>
      <vt:lpstr>Observations (methods)</vt:lpstr>
      <vt:lpstr>Results</vt:lpstr>
      <vt:lpstr>Results</vt:lpstr>
      <vt:lpstr>Analysis</vt:lpstr>
      <vt:lpstr>Discussion</vt:lpstr>
      <vt:lpstr>Conclusions</vt:lpstr>
      <vt:lpstr>Appendix: for random topics that would otherwise break your focus</vt:lpstr>
      <vt:lpstr>Section titles and sub-titles</vt:lpstr>
      <vt:lpstr>Document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Science Writing  for Astronomy</dc:title>
  <dc:creator>Gregory Herczeg</dc:creator>
  <cp:lastModifiedBy>Herczeg, Gregory</cp:lastModifiedBy>
  <cp:revision>98</cp:revision>
  <dcterms:created xsi:type="dcterms:W3CDTF">2020-06-11T18:44:58Z</dcterms:created>
  <dcterms:modified xsi:type="dcterms:W3CDTF">2023-05-23T05:58:35Z</dcterms:modified>
</cp:coreProperties>
</file>