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337" r:id="rId2"/>
    <p:sldId id="339" r:id="rId3"/>
    <p:sldId id="266" r:id="rId4"/>
    <p:sldId id="267" r:id="rId5"/>
    <p:sldId id="264" r:id="rId6"/>
    <p:sldId id="261" r:id="rId7"/>
    <p:sldId id="263" r:id="rId8"/>
    <p:sldId id="265" r:id="rId9"/>
    <p:sldId id="268" r:id="rId10"/>
    <p:sldId id="272" r:id="rId11"/>
    <p:sldId id="269" r:id="rId12"/>
    <p:sldId id="270" r:id="rId13"/>
    <p:sldId id="293" r:id="rId14"/>
    <p:sldId id="338" r:id="rId15"/>
    <p:sldId id="29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97"/>
    <p:restoredTop sz="94694"/>
  </p:normalViewPr>
  <p:slideViewPr>
    <p:cSldViewPr snapToGrid="0" snapToObjects="1">
      <p:cViewPr varScale="1">
        <p:scale>
          <a:sx n="121" d="100"/>
          <a:sy n="121" d="100"/>
        </p:scale>
        <p:origin x="1688"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10D9A4-E5C1-2147-9DD7-EBB83F1517AA}" type="datetimeFigureOut">
              <a:rPr lang="en-US" smtClean="0"/>
              <a:t>5/23/23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A554D-C867-E74B-B542-80FC0AA31A6F}" type="slidenum">
              <a:rPr lang="en-US" smtClean="0"/>
              <a:t>‹#›</a:t>
            </a:fld>
            <a:endParaRPr lang="en-US"/>
          </a:p>
        </p:txBody>
      </p:sp>
    </p:spTree>
    <p:extLst>
      <p:ext uri="{BB962C8B-B14F-4D97-AF65-F5344CB8AC3E}">
        <p14:creationId xmlns:p14="http://schemas.microsoft.com/office/powerpoint/2010/main" val="1127544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AFA554D-C867-E74B-B542-80FC0AA31A6F}" type="slidenum">
              <a:rPr lang="en-US" smtClean="0"/>
              <a:t>3</a:t>
            </a:fld>
            <a:endParaRPr lang="en-US"/>
          </a:p>
        </p:txBody>
      </p:sp>
    </p:spTree>
    <p:extLst>
      <p:ext uri="{BB962C8B-B14F-4D97-AF65-F5344CB8AC3E}">
        <p14:creationId xmlns:p14="http://schemas.microsoft.com/office/powerpoint/2010/main" val="25674407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7B4094F-A2EB-374B-803F-F558A95AA988}" type="datetimeFigureOut">
              <a:rPr lang="en-US" smtClean="0"/>
              <a:t>5/23/23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2944531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B4094F-A2EB-374B-803F-F558A95AA988}" type="datetimeFigureOut">
              <a:rPr lang="en-US" smtClean="0"/>
              <a:t>5/23/23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1650481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B4094F-A2EB-374B-803F-F558A95AA988}" type="datetimeFigureOut">
              <a:rPr lang="en-US" smtClean="0"/>
              <a:t>5/23/23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296205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B4094F-A2EB-374B-803F-F558A95AA988}" type="datetimeFigureOut">
              <a:rPr lang="en-US" smtClean="0"/>
              <a:t>5/23/23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1745313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B4094F-A2EB-374B-803F-F558A95AA988}" type="datetimeFigureOut">
              <a:rPr lang="en-US" smtClean="0"/>
              <a:t>5/23/23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1103202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B4094F-A2EB-374B-803F-F558A95AA988}" type="datetimeFigureOut">
              <a:rPr lang="en-US" smtClean="0"/>
              <a:t>5/23/23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631614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B4094F-A2EB-374B-803F-F558A95AA988}" type="datetimeFigureOut">
              <a:rPr lang="en-US" smtClean="0"/>
              <a:t>5/23/23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3082183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B4094F-A2EB-374B-803F-F558A95AA988}" type="datetimeFigureOut">
              <a:rPr lang="en-US" smtClean="0"/>
              <a:t>5/23/23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1982454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B4094F-A2EB-374B-803F-F558A95AA988}" type="datetimeFigureOut">
              <a:rPr lang="en-US" smtClean="0"/>
              <a:t>5/23/23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417592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4094F-A2EB-374B-803F-F558A95AA988}" type="datetimeFigureOut">
              <a:rPr lang="en-US" smtClean="0"/>
              <a:t>5/23/23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212181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B4094F-A2EB-374B-803F-F558A95AA988}" type="datetimeFigureOut">
              <a:rPr lang="en-US" smtClean="0"/>
              <a:t>5/23/23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4DA246-7CCF-CB48-A103-BC0EF2A316F5}" type="slidenum">
              <a:rPr lang="en-US" smtClean="0"/>
              <a:t>‹#›</a:t>
            </a:fld>
            <a:endParaRPr lang="en-US"/>
          </a:p>
        </p:txBody>
      </p:sp>
    </p:spTree>
    <p:extLst>
      <p:ext uri="{BB962C8B-B14F-4D97-AF65-F5344CB8AC3E}">
        <p14:creationId xmlns:p14="http://schemas.microsoft.com/office/powerpoint/2010/main" val="4127068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B4094F-A2EB-374B-803F-F558A95AA988}" type="datetimeFigureOut">
              <a:rPr lang="en-US" smtClean="0"/>
              <a:t>5/23/23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4DA246-7CCF-CB48-A103-BC0EF2A316F5}" type="slidenum">
              <a:rPr lang="en-US" smtClean="0"/>
              <a:t>‹#›</a:t>
            </a:fld>
            <a:endParaRPr lang="en-US"/>
          </a:p>
        </p:txBody>
      </p:sp>
    </p:spTree>
    <p:extLst>
      <p:ext uri="{BB962C8B-B14F-4D97-AF65-F5344CB8AC3E}">
        <p14:creationId xmlns:p14="http://schemas.microsoft.com/office/powerpoint/2010/main" val="7123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herczeg.github.io/teaching/"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astro.caltech.edu/~lah/ay31/" TargetMode="External"/><Relationship Id="rId2" Type="http://schemas.openxmlformats.org/officeDocument/2006/relationships/hyperlink" Target="https://owl.purdue.edu/owl/general_writing/" TargetMode="External"/><Relationship Id="rId1" Type="http://schemas.openxmlformats.org/officeDocument/2006/relationships/slideLayout" Target="../slideLayouts/slideLayout2.xml"/><Relationship Id="rId4" Type="http://schemas.openxmlformats.org/officeDocument/2006/relationships/hyperlink" Target="https://cgi.duke.edu/web/sciwrit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E7E4E-2CE6-5811-9446-1B126DBA258E}"/>
              </a:ext>
            </a:extLst>
          </p:cNvPr>
          <p:cNvSpPr>
            <a:spLocks noGrp="1"/>
          </p:cNvSpPr>
          <p:nvPr>
            <p:ph type="title"/>
          </p:nvPr>
        </p:nvSpPr>
        <p:spPr/>
        <p:txBody>
          <a:bodyPr/>
          <a:lstStyle/>
          <a:p>
            <a:r>
              <a:rPr lang="en-US" dirty="0"/>
              <a:t>Advanced Writing for Astronomy</a:t>
            </a:r>
          </a:p>
        </p:txBody>
      </p:sp>
      <p:sp>
        <p:nvSpPr>
          <p:cNvPr id="3" name="Content Placeholder 2">
            <a:extLst>
              <a:ext uri="{FF2B5EF4-FFF2-40B4-BE49-F238E27FC236}">
                <a16:creationId xmlns:a16="http://schemas.microsoft.com/office/drawing/2014/main" id="{EE547DF0-49B9-EB60-A9EE-6C53F60DADE4}"/>
              </a:ext>
            </a:extLst>
          </p:cNvPr>
          <p:cNvSpPr>
            <a:spLocks noGrp="1"/>
          </p:cNvSpPr>
          <p:nvPr>
            <p:ph idx="1"/>
          </p:nvPr>
        </p:nvSpPr>
        <p:spPr>
          <a:xfrm>
            <a:off x="315310" y="1600200"/>
            <a:ext cx="8713076" cy="4525963"/>
          </a:xfrm>
        </p:spPr>
        <p:txBody>
          <a:bodyPr/>
          <a:lstStyle/>
          <a:p>
            <a:r>
              <a:rPr lang="en-US" dirty="0">
                <a:hlinkClick r:id="rId2"/>
              </a:rPr>
              <a:t>https://gherczeg.github.io/teaching/</a:t>
            </a:r>
            <a:endParaRPr lang="en-US" dirty="0"/>
          </a:p>
          <a:p>
            <a:endParaRPr lang="en-US" dirty="0"/>
          </a:p>
          <a:p>
            <a:r>
              <a:rPr lang="en-US" dirty="0"/>
              <a:t>Lectures on Tuesdays, Discussion/edits on Fridays</a:t>
            </a:r>
          </a:p>
          <a:p>
            <a:pPr lvl="1"/>
            <a:r>
              <a:rPr lang="en-US" dirty="0"/>
              <a:t>many slides and topics based on a similar course taught by Lynne Hillenbrand:</a:t>
            </a:r>
            <a:br>
              <a:rPr lang="en-US" dirty="0"/>
            </a:br>
            <a:r>
              <a:rPr lang="en-US" dirty="0"/>
              <a:t>https://</a:t>
            </a:r>
            <a:r>
              <a:rPr lang="en-US" dirty="0" err="1"/>
              <a:t>sites.astro.caltech.edu</a:t>
            </a:r>
            <a:r>
              <a:rPr lang="en-US" dirty="0"/>
              <a:t>/~</a:t>
            </a:r>
            <a:r>
              <a:rPr lang="en-US" dirty="0" err="1"/>
              <a:t>lah</a:t>
            </a:r>
            <a:r>
              <a:rPr lang="en-US" dirty="0"/>
              <a:t>/ay31/</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66064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3245"/>
            <a:ext cx="8229600" cy="1143000"/>
          </a:xfrm>
        </p:spPr>
        <p:txBody>
          <a:bodyPr/>
          <a:lstStyle/>
          <a:p>
            <a:r>
              <a:rPr lang="en-US" dirty="0"/>
              <a:t>Problems with Scientific Writing</a:t>
            </a:r>
          </a:p>
        </p:txBody>
      </p:sp>
      <p:sp>
        <p:nvSpPr>
          <p:cNvPr id="3" name="Content Placeholder 2"/>
          <p:cNvSpPr>
            <a:spLocks noGrp="1"/>
          </p:cNvSpPr>
          <p:nvPr>
            <p:ph idx="1"/>
          </p:nvPr>
        </p:nvSpPr>
        <p:spPr>
          <a:xfrm>
            <a:off x="934720" y="1164325"/>
            <a:ext cx="7843520" cy="5430235"/>
          </a:xfrm>
        </p:spPr>
        <p:txBody>
          <a:bodyPr>
            <a:normAutofit fontScale="85000" lnSpcReduction="20000"/>
          </a:bodyPr>
          <a:lstStyle/>
          <a:p>
            <a:pPr marL="0" indent="0">
              <a:lnSpc>
                <a:spcPct val="120000"/>
              </a:lnSpc>
              <a:buNone/>
            </a:pPr>
            <a:r>
              <a:rPr lang="en-US" dirty="0"/>
              <a:t>Most frequent problems:</a:t>
            </a:r>
          </a:p>
          <a:p>
            <a:pPr>
              <a:lnSpc>
                <a:spcPct val="120000"/>
              </a:lnSpc>
            </a:pPr>
            <a:r>
              <a:rPr lang="en-US" dirty="0"/>
              <a:t>dense</a:t>
            </a:r>
          </a:p>
          <a:p>
            <a:pPr>
              <a:lnSpc>
                <a:spcPct val="120000"/>
              </a:lnSpc>
            </a:pPr>
            <a:r>
              <a:rPr lang="en-US" dirty="0"/>
              <a:t>boring</a:t>
            </a:r>
          </a:p>
          <a:p>
            <a:pPr>
              <a:lnSpc>
                <a:spcPct val="120000"/>
              </a:lnSpc>
            </a:pPr>
            <a:r>
              <a:rPr lang="en-US" dirty="0"/>
              <a:t>obscure</a:t>
            </a:r>
          </a:p>
          <a:p>
            <a:pPr>
              <a:lnSpc>
                <a:spcPct val="120000"/>
              </a:lnSpc>
            </a:pPr>
            <a:r>
              <a:rPr lang="en-US" dirty="0"/>
              <a:t>arrogant</a:t>
            </a:r>
          </a:p>
          <a:p>
            <a:pPr>
              <a:lnSpc>
                <a:spcPct val="120000"/>
              </a:lnSpc>
            </a:pPr>
            <a:r>
              <a:rPr lang="en-US" dirty="0"/>
              <a:t>difficult to read</a:t>
            </a:r>
          </a:p>
          <a:p>
            <a:pPr>
              <a:lnSpc>
                <a:spcPct val="120000"/>
              </a:lnSpc>
            </a:pPr>
            <a:r>
              <a:rPr lang="en-US" dirty="0"/>
              <a:t>often grammatically sloppy</a:t>
            </a:r>
          </a:p>
          <a:p>
            <a:pPr>
              <a:lnSpc>
                <a:spcPct val="120000"/>
              </a:lnSpc>
            </a:pPr>
            <a:r>
              <a:rPr lang="en-US" b="1" dirty="0">
                <a:solidFill>
                  <a:srgbClr val="FF0000"/>
                </a:solidFill>
              </a:rPr>
              <a:t>logic is unclear (maybe even to the author!)</a:t>
            </a:r>
          </a:p>
          <a:p>
            <a:pPr marL="0" indent="0">
              <a:lnSpc>
                <a:spcPct val="120000"/>
              </a:lnSpc>
              <a:buNone/>
            </a:pPr>
            <a:endParaRPr lang="en-US" dirty="0"/>
          </a:p>
          <a:p>
            <a:pPr marL="0" indent="0" algn="ctr">
              <a:lnSpc>
                <a:spcPct val="120000"/>
              </a:lnSpc>
              <a:buNone/>
            </a:pPr>
            <a:r>
              <a:rPr lang="en-US" b="1" dirty="0"/>
              <a:t>Goal:  communicate by describing </a:t>
            </a:r>
            <a:r>
              <a:rPr lang="en-US" b="1" dirty="0">
                <a:solidFill>
                  <a:srgbClr val="FF0000"/>
                </a:solidFill>
              </a:rPr>
              <a:t>as simply as possible </a:t>
            </a:r>
            <a:r>
              <a:rPr lang="en-US" b="1" dirty="0"/>
              <a:t>your methods and results</a:t>
            </a:r>
          </a:p>
        </p:txBody>
      </p:sp>
      <p:sp>
        <p:nvSpPr>
          <p:cNvPr id="4" name="Rectangle 3"/>
          <p:cNvSpPr/>
          <p:nvPr/>
        </p:nvSpPr>
        <p:spPr>
          <a:xfrm>
            <a:off x="5580019" y="1600200"/>
            <a:ext cx="2031325" cy="646331"/>
          </a:xfrm>
          <a:prstGeom prst="rect">
            <a:avLst/>
          </a:prstGeom>
        </p:spPr>
        <p:txBody>
          <a:bodyPr wrap="none">
            <a:spAutoFit/>
          </a:bodyPr>
          <a:lstStyle/>
          <a:p>
            <a:r>
              <a:rPr lang="zh-TW" altLang="en-US" sz="3600" b="1" dirty="0"/>
              <a:t>对牛弹琴</a:t>
            </a:r>
            <a:endParaRPr lang="en-US" sz="3600" b="1" dirty="0"/>
          </a:p>
        </p:txBody>
      </p:sp>
    </p:spTree>
    <p:extLst>
      <p:ext uri="{BB962C8B-B14F-4D97-AF65-F5344CB8AC3E}">
        <p14:creationId xmlns:p14="http://schemas.microsoft.com/office/powerpoint/2010/main" val="1067035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4748"/>
            <a:ext cx="9143999" cy="689230"/>
          </a:xfrm>
        </p:spPr>
        <p:txBody>
          <a:bodyPr>
            <a:normAutofit fontScale="90000"/>
          </a:bodyPr>
          <a:lstStyle/>
          <a:p>
            <a:r>
              <a:rPr lang="en-US" dirty="0"/>
              <a:t>How to learn to write?</a:t>
            </a:r>
          </a:p>
        </p:txBody>
      </p:sp>
      <p:sp>
        <p:nvSpPr>
          <p:cNvPr id="3" name="Content Placeholder 2"/>
          <p:cNvSpPr>
            <a:spLocks noGrp="1"/>
          </p:cNvSpPr>
          <p:nvPr>
            <p:ph idx="1"/>
          </p:nvPr>
        </p:nvSpPr>
        <p:spPr>
          <a:xfrm>
            <a:off x="457199" y="985018"/>
            <a:ext cx="8229600" cy="5708233"/>
          </a:xfrm>
        </p:spPr>
        <p:txBody>
          <a:bodyPr>
            <a:normAutofit lnSpcReduction="10000"/>
          </a:bodyPr>
          <a:lstStyle/>
          <a:p>
            <a:pPr marL="0" indent="0" algn="ctr">
              <a:lnSpc>
                <a:spcPct val="110000"/>
              </a:lnSpc>
              <a:buNone/>
            </a:pPr>
            <a:r>
              <a:rPr lang="en-US" sz="2400" dirty="0"/>
              <a:t>It’s hard! Practice makes perfect, or at least better</a:t>
            </a:r>
          </a:p>
          <a:p>
            <a:pPr marL="0" indent="0">
              <a:lnSpc>
                <a:spcPct val="110000"/>
              </a:lnSpc>
              <a:buNone/>
            </a:pPr>
            <a:endParaRPr lang="en-US" sz="2400" dirty="0"/>
          </a:p>
          <a:p>
            <a:pPr marL="0" indent="0">
              <a:lnSpc>
                <a:spcPct val="110000"/>
              </a:lnSpc>
              <a:buNone/>
            </a:pPr>
            <a:r>
              <a:rPr lang="en-US" sz="2400" dirty="0"/>
              <a:t>Mostly by emulation (copying) approaches that others take.  Sometimes courses like this one.</a:t>
            </a:r>
          </a:p>
          <a:p>
            <a:pPr marL="0" indent="0">
              <a:lnSpc>
                <a:spcPct val="110000"/>
              </a:lnSpc>
              <a:buNone/>
            </a:pPr>
            <a:endParaRPr lang="en-US" sz="2400" dirty="0"/>
          </a:p>
          <a:p>
            <a:pPr>
              <a:lnSpc>
                <a:spcPct val="110000"/>
              </a:lnSpc>
            </a:pPr>
            <a:r>
              <a:rPr lang="en-US" sz="2400" dirty="0"/>
              <a:t>First step: have a clear focus.</a:t>
            </a:r>
          </a:p>
          <a:p>
            <a:pPr lvl="1">
              <a:lnSpc>
                <a:spcPct val="110000"/>
              </a:lnSpc>
            </a:pPr>
            <a:r>
              <a:rPr lang="en-US" sz="2000" dirty="0"/>
              <a:t>Focus, focus, focus!</a:t>
            </a:r>
          </a:p>
          <a:p>
            <a:pPr>
              <a:lnSpc>
                <a:spcPct val="110000"/>
              </a:lnSpc>
            </a:pPr>
            <a:r>
              <a:rPr lang="en-US" sz="2400" dirty="0"/>
              <a:t>Second step: recognize that writing is mostly an art, not an exact science.</a:t>
            </a:r>
            <a:endParaRPr lang="en-US" sz="2000" dirty="0"/>
          </a:p>
          <a:p>
            <a:pPr>
              <a:lnSpc>
                <a:spcPct val="110000"/>
              </a:lnSpc>
            </a:pPr>
            <a:r>
              <a:rPr lang="en-US" sz="2400" dirty="0"/>
              <a:t>Third step: acknowledge that some rules and guidelines apply, and that there is a recommended process.</a:t>
            </a:r>
          </a:p>
          <a:p>
            <a:pPr>
              <a:lnSpc>
                <a:spcPct val="110000"/>
              </a:lnSpc>
            </a:pPr>
            <a:endParaRPr lang="en-US" sz="2400" dirty="0"/>
          </a:p>
          <a:p>
            <a:pPr marL="0" indent="0" algn="ctr">
              <a:lnSpc>
                <a:spcPct val="110000"/>
              </a:lnSpc>
              <a:buNone/>
            </a:pPr>
            <a:r>
              <a:rPr lang="en-US" dirty="0">
                <a:solidFill>
                  <a:srgbClr val="FF0000"/>
                </a:solidFill>
              </a:rPr>
              <a:t>Practice as a writer and </a:t>
            </a:r>
            <a:r>
              <a:rPr lang="en-US" b="1" u="sng" dirty="0">
                <a:solidFill>
                  <a:srgbClr val="FF0000"/>
                </a:solidFill>
              </a:rPr>
              <a:t>as an editor</a:t>
            </a:r>
            <a:r>
              <a:rPr lang="en-US" b="1" dirty="0">
                <a:solidFill>
                  <a:srgbClr val="FF0000"/>
                </a:solidFill>
              </a:rPr>
              <a:t>!</a:t>
            </a:r>
          </a:p>
        </p:txBody>
      </p:sp>
    </p:spTree>
    <p:extLst>
      <p:ext uri="{BB962C8B-B14F-4D97-AF65-F5344CB8AC3E}">
        <p14:creationId xmlns:p14="http://schemas.microsoft.com/office/powerpoint/2010/main" val="933798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2319"/>
            <a:ext cx="8229600" cy="703503"/>
          </a:xfrm>
        </p:spPr>
        <p:txBody>
          <a:bodyPr>
            <a:normAutofit fontScale="90000"/>
          </a:bodyPr>
          <a:lstStyle/>
          <a:p>
            <a:r>
              <a:rPr lang="en-US" dirty="0"/>
              <a:t>General rules</a:t>
            </a:r>
          </a:p>
        </p:txBody>
      </p:sp>
      <p:sp>
        <p:nvSpPr>
          <p:cNvPr id="3" name="Content Placeholder 2"/>
          <p:cNvSpPr>
            <a:spLocks noGrp="1"/>
          </p:cNvSpPr>
          <p:nvPr>
            <p:ph idx="1"/>
          </p:nvPr>
        </p:nvSpPr>
        <p:spPr>
          <a:xfrm>
            <a:off x="325815" y="927352"/>
            <a:ext cx="8818185" cy="5706799"/>
          </a:xfrm>
        </p:spPr>
        <p:txBody>
          <a:bodyPr>
            <a:noAutofit/>
          </a:bodyPr>
          <a:lstStyle/>
          <a:p>
            <a:r>
              <a:rPr lang="en-US" sz="2000" dirty="0"/>
              <a:t>There are no rules.  I will teach you some things that others will disagree with.</a:t>
            </a:r>
          </a:p>
          <a:p>
            <a:pPr lvl="1"/>
            <a:r>
              <a:rPr lang="en-US" sz="1600" dirty="0"/>
              <a:t>Example:  avoid almost all acronyms!</a:t>
            </a:r>
          </a:p>
          <a:p>
            <a:pPr marL="914400" lvl="2" indent="0">
              <a:buNone/>
            </a:pPr>
            <a:r>
              <a:rPr lang="en-US" sz="1200" dirty="0"/>
              <a:t>(My rule, your advisor may differ; that’s ok, your advisor is correct)</a:t>
            </a:r>
          </a:p>
          <a:p>
            <a:pPr lvl="1"/>
            <a:r>
              <a:rPr lang="en-US" sz="1600" dirty="0"/>
              <a:t>Exceptions:  Telescopes/Instruments, ISM, AGN, FRB (but not many more!)</a:t>
            </a:r>
          </a:p>
          <a:p>
            <a:pPr lvl="1"/>
            <a:endParaRPr lang="en-US" sz="1600" dirty="0"/>
          </a:p>
          <a:p>
            <a:r>
              <a:rPr lang="en-US" sz="2000" dirty="0">
                <a:solidFill>
                  <a:srgbClr val="FF0000"/>
                </a:solidFill>
              </a:rPr>
              <a:t>Logical flow is most important</a:t>
            </a:r>
          </a:p>
          <a:p>
            <a:pPr lvl="1"/>
            <a:r>
              <a:rPr lang="en-US" sz="1600" dirty="0"/>
              <a:t>We will also cover grammar, but focus of course is on logic</a:t>
            </a:r>
          </a:p>
          <a:p>
            <a:pPr lvl="1"/>
            <a:endParaRPr lang="en-US" sz="1600" dirty="0"/>
          </a:p>
          <a:p>
            <a:r>
              <a:rPr lang="en-US" sz="2000" dirty="0"/>
              <a:t>Approach:  outlining</a:t>
            </a:r>
          </a:p>
          <a:p>
            <a:pPr lvl="1"/>
            <a:r>
              <a:rPr lang="en-US" sz="1600" dirty="0"/>
              <a:t>This approach differs from my own writing method</a:t>
            </a:r>
          </a:p>
          <a:p>
            <a:pPr lvl="1"/>
            <a:r>
              <a:rPr lang="en-US" sz="1600" dirty="0"/>
              <a:t>I often “outline” in plot form.  Plots tell the story, text explains the plots</a:t>
            </a:r>
          </a:p>
          <a:p>
            <a:pPr lvl="1"/>
            <a:endParaRPr lang="en-US" sz="1600" dirty="0"/>
          </a:p>
          <a:p>
            <a:r>
              <a:rPr lang="en-US" sz="2000" dirty="0">
                <a:solidFill>
                  <a:srgbClr val="FF0000"/>
                </a:solidFill>
              </a:rPr>
              <a:t>EDITING:  critical to good writing</a:t>
            </a:r>
          </a:p>
          <a:p>
            <a:pPr lvl="1"/>
            <a:r>
              <a:rPr lang="en-US" sz="1600" dirty="0"/>
              <a:t>When first writing, “throw up on the page”</a:t>
            </a:r>
          </a:p>
          <a:p>
            <a:pPr lvl="1"/>
            <a:r>
              <a:rPr lang="en-US" sz="1600" dirty="0"/>
              <a:t>Don’t try to become a good writer, try to become a good editor.</a:t>
            </a:r>
          </a:p>
          <a:p>
            <a:pPr lvl="1"/>
            <a:endParaRPr lang="en-US" sz="1600" dirty="0"/>
          </a:p>
          <a:p>
            <a:r>
              <a:rPr lang="en-US" sz="2000" dirty="0"/>
              <a:t>Tell a story of discovery (but not in chronological order)</a:t>
            </a:r>
          </a:p>
          <a:p>
            <a:pPr lvl="1"/>
            <a:r>
              <a:rPr lang="en-US" sz="1600" u="sng" dirty="0"/>
              <a:t>Show, don’t tell</a:t>
            </a:r>
          </a:p>
        </p:txBody>
      </p:sp>
    </p:spTree>
    <p:extLst>
      <p:ext uri="{BB962C8B-B14F-4D97-AF65-F5344CB8AC3E}">
        <p14:creationId xmlns:p14="http://schemas.microsoft.com/office/powerpoint/2010/main" val="4246307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219"/>
            <a:ext cx="8229600" cy="1143000"/>
          </a:xfrm>
        </p:spPr>
        <p:txBody>
          <a:bodyPr/>
          <a:lstStyle/>
          <a:p>
            <a:r>
              <a:rPr lang="en-US" dirty="0"/>
              <a:t>Logic: funnel flow structure</a:t>
            </a:r>
          </a:p>
        </p:txBody>
      </p:sp>
      <p:pic>
        <p:nvPicPr>
          <p:cNvPr id="9" name="Picture 8" descr="Screen Shot 2020-06-11 at 4.28.5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48964"/>
            <a:ext cx="5403686" cy="4309551"/>
          </a:xfrm>
          <a:prstGeom prst="rect">
            <a:avLst/>
          </a:prstGeom>
        </p:spPr>
      </p:pic>
      <p:sp>
        <p:nvSpPr>
          <p:cNvPr id="5" name="Content Placeholder 2"/>
          <p:cNvSpPr txBox="1">
            <a:spLocks/>
          </p:cNvSpPr>
          <p:nvPr/>
        </p:nvSpPr>
        <p:spPr>
          <a:xfrm>
            <a:off x="5037580" y="1748964"/>
            <a:ext cx="3853947" cy="4000195"/>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dirty="0"/>
              <a:t>Inverse pyramid:  </a:t>
            </a:r>
          </a:p>
          <a:p>
            <a:pPr marL="0" indent="0">
              <a:lnSpc>
                <a:spcPct val="120000"/>
              </a:lnSpc>
              <a:buNone/>
            </a:pPr>
            <a:r>
              <a:rPr lang="en-US" dirty="0"/>
              <a:t>start big and get smaller</a:t>
            </a:r>
          </a:p>
          <a:p>
            <a:pPr lvl="1">
              <a:lnSpc>
                <a:spcPct val="120000"/>
              </a:lnSpc>
            </a:pPr>
            <a:r>
              <a:rPr lang="en-US" dirty="0"/>
              <a:t>This applies both to the structure of a section and to each paragraph in the structure</a:t>
            </a:r>
          </a:p>
          <a:p>
            <a:pPr lvl="1">
              <a:lnSpc>
                <a:spcPct val="120000"/>
              </a:lnSpc>
            </a:pPr>
            <a:endParaRPr lang="en-US" dirty="0"/>
          </a:p>
          <a:p>
            <a:pPr>
              <a:lnSpc>
                <a:spcPct val="120000"/>
              </a:lnSpc>
            </a:pPr>
            <a:r>
              <a:rPr lang="en-US" dirty="0"/>
              <a:t>DO NOT: build up to a surprising conclusion!</a:t>
            </a:r>
          </a:p>
          <a:p>
            <a:pPr lvl="1">
              <a:lnSpc>
                <a:spcPct val="120000"/>
              </a:lnSpc>
            </a:pPr>
            <a:r>
              <a:rPr lang="en-US" dirty="0"/>
              <a:t>This is not Avengers; conclusions come first</a:t>
            </a:r>
          </a:p>
        </p:txBody>
      </p:sp>
    </p:spTree>
    <p:extLst>
      <p:ext uri="{BB962C8B-B14F-4D97-AF65-F5344CB8AC3E}">
        <p14:creationId xmlns:p14="http://schemas.microsoft.com/office/powerpoint/2010/main" val="2040387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First assignment: Introductions</a:t>
            </a:r>
          </a:p>
        </p:txBody>
      </p:sp>
      <p:sp>
        <p:nvSpPr>
          <p:cNvPr id="3" name="Content Placeholder 2"/>
          <p:cNvSpPr>
            <a:spLocks noGrp="1"/>
          </p:cNvSpPr>
          <p:nvPr>
            <p:ph idx="1"/>
          </p:nvPr>
        </p:nvSpPr>
        <p:spPr>
          <a:xfrm>
            <a:off x="457200" y="1570100"/>
            <a:ext cx="8229600" cy="5013262"/>
          </a:xfrm>
        </p:spPr>
        <p:txBody>
          <a:bodyPr>
            <a:normAutofit/>
          </a:bodyPr>
          <a:lstStyle/>
          <a:p>
            <a:pPr>
              <a:lnSpc>
                <a:spcPct val="120000"/>
              </a:lnSpc>
            </a:pPr>
            <a:r>
              <a:rPr lang="en-US" sz="2400" dirty="0"/>
              <a:t>Often the last section written in a paper (except conclusions)</a:t>
            </a:r>
          </a:p>
          <a:p>
            <a:pPr>
              <a:lnSpc>
                <a:spcPct val="120000"/>
              </a:lnSpc>
            </a:pPr>
            <a:r>
              <a:rPr lang="en-US" sz="2400" dirty="0"/>
              <a:t>For us, introductions provide a good place for discussion</a:t>
            </a:r>
          </a:p>
          <a:p>
            <a:pPr lvl="1">
              <a:lnSpc>
                <a:spcPct val="120000"/>
              </a:lnSpc>
            </a:pPr>
            <a:r>
              <a:rPr lang="en-US" sz="2000" dirty="0"/>
              <a:t>Similar logic across papers</a:t>
            </a:r>
          </a:p>
          <a:p>
            <a:pPr lvl="1">
              <a:lnSpc>
                <a:spcPct val="120000"/>
              </a:lnSpc>
            </a:pPr>
            <a:r>
              <a:rPr lang="en-US" sz="2000" dirty="0"/>
              <a:t>Broad enough for non-experts to understand</a:t>
            </a:r>
          </a:p>
        </p:txBody>
      </p:sp>
    </p:spTree>
    <p:extLst>
      <p:ext uri="{BB962C8B-B14F-4D97-AF65-F5344CB8AC3E}">
        <p14:creationId xmlns:p14="http://schemas.microsoft.com/office/powerpoint/2010/main" val="1107029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4" name="Rectangle 3"/>
          <p:cNvSpPr/>
          <p:nvPr/>
        </p:nvSpPr>
        <p:spPr>
          <a:xfrm>
            <a:off x="457200" y="1417638"/>
            <a:ext cx="8315610" cy="5262980"/>
          </a:xfrm>
          <a:prstGeom prst="rect">
            <a:avLst/>
          </a:prstGeom>
        </p:spPr>
        <p:txBody>
          <a:bodyPr wrap="square">
            <a:spAutoFit/>
          </a:bodyPr>
          <a:lstStyle/>
          <a:p>
            <a:r>
              <a:rPr lang="en-US" sz="2800" dirty="0">
                <a:hlinkClick r:id="rId2"/>
              </a:rPr>
              <a:t>https://owl.purdue.edu/owl/general_writing/</a:t>
            </a:r>
            <a:endParaRPr lang="en-US" sz="2800" dirty="0"/>
          </a:p>
          <a:p>
            <a:r>
              <a:rPr lang="en-US" sz="2800" dirty="0">
                <a:hlinkClick r:id="rId3"/>
              </a:rPr>
              <a:t>https://www.astro.caltech.edu/~lah/ay31/</a:t>
            </a:r>
            <a:endParaRPr lang="en-US" sz="2800" dirty="0"/>
          </a:p>
          <a:p>
            <a:r>
              <a:rPr lang="en-US" sz="2800" dirty="0">
                <a:hlinkClick r:id="rId4"/>
              </a:rPr>
              <a:t>https://cgi.duke.edu/web/sciwriting/</a:t>
            </a:r>
            <a:endParaRPr lang="en-US" sz="2800" dirty="0"/>
          </a:p>
          <a:p>
            <a:endParaRPr lang="en-US" sz="2800" dirty="0"/>
          </a:p>
          <a:p>
            <a:endParaRPr lang="en-US" sz="2800" dirty="0"/>
          </a:p>
          <a:p>
            <a:r>
              <a:rPr lang="en-US" sz="2800" dirty="0"/>
              <a:t>Alley, The Craft of Scientific Writing</a:t>
            </a:r>
          </a:p>
          <a:p>
            <a:r>
              <a:rPr lang="en-US" sz="2800" dirty="0" err="1"/>
              <a:t>Porush</a:t>
            </a:r>
            <a:r>
              <a:rPr lang="en-US" sz="2800" dirty="0"/>
              <a:t>, Short Guide to Writing About Science, 1994</a:t>
            </a:r>
          </a:p>
          <a:p>
            <a:r>
              <a:rPr lang="en-US" sz="2800" dirty="0"/>
              <a:t>Lindsay, Scientific Writing = Thinking in Words, 2011</a:t>
            </a:r>
          </a:p>
          <a:p>
            <a:r>
              <a:rPr lang="en-US" sz="2800" dirty="0"/>
              <a:t>Hofmann, Scientific Writing and Communication, 2009</a:t>
            </a:r>
          </a:p>
          <a:p>
            <a:endParaRPr lang="en-US" sz="2800" dirty="0"/>
          </a:p>
          <a:p>
            <a:endParaRPr lang="en-US" sz="2800" dirty="0"/>
          </a:p>
          <a:p>
            <a:endParaRPr lang="en-US" sz="2800" dirty="0"/>
          </a:p>
        </p:txBody>
      </p:sp>
    </p:spTree>
    <p:extLst>
      <p:ext uri="{BB962C8B-B14F-4D97-AF65-F5344CB8AC3E}">
        <p14:creationId xmlns:p14="http://schemas.microsoft.com/office/powerpoint/2010/main" val="3400854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038CD-06BC-D722-7EB9-563D795C336E}"/>
              </a:ext>
            </a:extLst>
          </p:cNvPr>
          <p:cNvSpPr>
            <a:spLocks noGrp="1"/>
          </p:cNvSpPr>
          <p:nvPr>
            <p:ph type="title"/>
          </p:nvPr>
        </p:nvSpPr>
        <p:spPr/>
        <p:txBody>
          <a:bodyPr/>
          <a:lstStyle/>
          <a:p>
            <a:r>
              <a:rPr lang="en-US" dirty="0"/>
              <a:t>Syllabus</a:t>
            </a:r>
          </a:p>
        </p:txBody>
      </p:sp>
      <p:sp>
        <p:nvSpPr>
          <p:cNvPr id="3" name="Content Placeholder 2">
            <a:extLst>
              <a:ext uri="{FF2B5EF4-FFF2-40B4-BE49-F238E27FC236}">
                <a16:creationId xmlns:a16="http://schemas.microsoft.com/office/drawing/2014/main" id="{55DD3119-3847-4C28-C589-3A1A84CC2E43}"/>
              </a:ext>
            </a:extLst>
          </p:cNvPr>
          <p:cNvSpPr>
            <a:spLocks noGrp="1"/>
          </p:cNvSpPr>
          <p:nvPr>
            <p:ph idx="1"/>
          </p:nvPr>
        </p:nvSpPr>
        <p:spPr/>
        <p:txBody>
          <a:bodyPr>
            <a:normAutofit fontScale="92500" lnSpcReduction="10000"/>
          </a:bodyPr>
          <a:lstStyle/>
          <a:p>
            <a:r>
              <a:rPr lang="en-US" dirty="0"/>
              <a:t>Goal of this course: improve your editing</a:t>
            </a:r>
          </a:p>
          <a:p>
            <a:r>
              <a:rPr lang="en-US" dirty="0"/>
              <a:t>Two tracks, depending on your time</a:t>
            </a:r>
          </a:p>
          <a:p>
            <a:pPr lvl="1"/>
            <a:r>
              <a:rPr lang="en-US" dirty="0"/>
              <a:t>You will not improve your writing/editing by listening to me lecture</a:t>
            </a:r>
          </a:p>
          <a:p>
            <a:pPr lvl="1"/>
            <a:r>
              <a:rPr lang="en-US" dirty="0"/>
              <a:t>You will (hopefully!) improve as an editor by completing the assignments</a:t>
            </a:r>
          </a:p>
          <a:p>
            <a:r>
              <a:rPr lang="en-US" dirty="0"/>
              <a:t>If you improve as an editor, you will improve as a scientist</a:t>
            </a:r>
          </a:p>
          <a:p>
            <a:pPr lvl="1"/>
            <a:r>
              <a:rPr lang="en-US" dirty="0"/>
              <a:t>Better able to see strength, weaknesses in logic</a:t>
            </a:r>
          </a:p>
          <a:p>
            <a:pPr lvl="1"/>
            <a:r>
              <a:rPr lang="en-US" dirty="0"/>
              <a:t>Logical gaps lead to papers!</a:t>
            </a:r>
          </a:p>
        </p:txBody>
      </p:sp>
    </p:spTree>
    <p:extLst>
      <p:ext uri="{BB962C8B-B14F-4D97-AF65-F5344CB8AC3E}">
        <p14:creationId xmlns:p14="http://schemas.microsoft.com/office/powerpoint/2010/main" val="3975568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Sayings</a:t>
            </a:r>
          </a:p>
        </p:txBody>
      </p:sp>
      <p:sp>
        <p:nvSpPr>
          <p:cNvPr id="3" name="Content Placeholder 2"/>
          <p:cNvSpPr>
            <a:spLocks noGrp="1"/>
          </p:cNvSpPr>
          <p:nvPr>
            <p:ph idx="1"/>
          </p:nvPr>
        </p:nvSpPr>
        <p:spPr/>
        <p:txBody>
          <a:bodyPr>
            <a:normAutofit/>
          </a:bodyPr>
          <a:lstStyle/>
          <a:p>
            <a:r>
              <a:rPr lang="en-US" sz="2800" dirty="0"/>
              <a:t>“Clarity of thought begets clarity of expression.”</a:t>
            </a:r>
          </a:p>
          <a:p>
            <a:endParaRPr lang="en-US" sz="2800" dirty="0"/>
          </a:p>
          <a:p>
            <a:r>
              <a:rPr lang="en-US" sz="2800" dirty="0"/>
              <a:t>“If you haven’t written it, you haven’t done it.”</a:t>
            </a:r>
          </a:p>
          <a:p>
            <a:endParaRPr lang="en-US" sz="2800" dirty="0"/>
          </a:p>
          <a:p>
            <a:r>
              <a:rPr lang="en-US" sz="2800" dirty="0"/>
              <a:t>“If you write it, but no one reads it, then you still haven’t done it.”</a:t>
            </a:r>
          </a:p>
          <a:p>
            <a:endParaRPr lang="en-US" sz="2800" dirty="0"/>
          </a:p>
          <a:p>
            <a:r>
              <a:rPr lang="en-US" sz="2800" dirty="0"/>
              <a:t>“Write for the reader, not just to the reader.”</a:t>
            </a:r>
          </a:p>
          <a:p>
            <a:endParaRPr lang="en-US" sz="2800" dirty="0"/>
          </a:p>
        </p:txBody>
      </p:sp>
    </p:spTree>
    <p:extLst>
      <p:ext uri="{BB962C8B-B14F-4D97-AF65-F5344CB8AC3E}">
        <p14:creationId xmlns:p14="http://schemas.microsoft.com/office/powerpoint/2010/main" val="3673059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5993"/>
            <a:ext cx="8229600" cy="1143000"/>
          </a:xfrm>
        </p:spPr>
        <p:txBody>
          <a:bodyPr/>
          <a:lstStyle/>
          <a:p>
            <a:r>
              <a:rPr lang="en-US" dirty="0"/>
              <a:t>Writing Considerations</a:t>
            </a:r>
          </a:p>
        </p:txBody>
      </p:sp>
      <p:sp>
        <p:nvSpPr>
          <p:cNvPr id="3" name="Content Placeholder 2"/>
          <p:cNvSpPr>
            <a:spLocks noGrp="1"/>
          </p:cNvSpPr>
          <p:nvPr>
            <p:ph idx="1"/>
          </p:nvPr>
        </p:nvSpPr>
        <p:spPr>
          <a:xfrm>
            <a:off x="457200" y="1288993"/>
            <a:ext cx="8229600" cy="4983163"/>
          </a:xfrm>
        </p:spPr>
        <p:txBody>
          <a:bodyPr>
            <a:normAutofit fontScale="85000" lnSpcReduction="20000"/>
          </a:bodyPr>
          <a:lstStyle/>
          <a:p>
            <a:pPr>
              <a:lnSpc>
                <a:spcPct val="110000"/>
              </a:lnSpc>
            </a:pPr>
            <a:r>
              <a:rPr lang="en-US" sz="2800" dirty="0"/>
              <a:t>Occasion: why and in what format to write?</a:t>
            </a:r>
          </a:p>
          <a:p>
            <a:pPr>
              <a:lnSpc>
                <a:spcPct val="110000"/>
              </a:lnSpc>
            </a:pPr>
            <a:endParaRPr lang="en-US" sz="2800" dirty="0"/>
          </a:p>
          <a:p>
            <a:pPr>
              <a:lnSpc>
                <a:spcPct val="110000"/>
              </a:lnSpc>
            </a:pPr>
            <a:r>
              <a:rPr lang="en-US" sz="2800" dirty="0"/>
              <a:t>Purpose: to inform and/or to persuade?</a:t>
            </a:r>
          </a:p>
          <a:p>
            <a:pPr>
              <a:lnSpc>
                <a:spcPct val="110000"/>
              </a:lnSpc>
            </a:pPr>
            <a:endParaRPr lang="en-US" sz="2800" dirty="0"/>
          </a:p>
          <a:p>
            <a:pPr>
              <a:lnSpc>
                <a:spcPct val="110000"/>
              </a:lnSpc>
            </a:pPr>
            <a:r>
              <a:rPr lang="en-US" sz="2800" dirty="0"/>
              <a:t>Audience:</a:t>
            </a:r>
          </a:p>
          <a:p>
            <a:pPr lvl="1">
              <a:lnSpc>
                <a:spcPct val="110000"/>
              </a:lnSpc>
            </a:pPr>
            <a:r>
              <a:rPr lang="en-US" sz="2400" dirty="0"/>
              <a:t>who are they? </a:t>
            </a:r>
          </a:p>
          <a:p>
            <a:pPr lvl="1">
              <a:lnSpc>
                <a:spcPct val="110000"/>
              </a:lnSpc>
            </a:pPr>
            <a:r>
              <a:rPr lang="en-US" sz="2400" dirty="0"/>
              <a:t>what do they know how they will use the document? </a:t>
            </a:r>
          </a:p>
          <a:p>
            <a:pPr lvl="1">
              <a:lnSpc>
                <a:spcPct val="110000"/>
              </a:lnSpc>
            </a:pPr>
            <a:r>
              <a:rPr lang="en-US" sz="2400" dirty="0"/>
              <a:t>how much time do they have to digest the document?</a:t>
            </a:r>
          </a:p>
          <a:p>
            <a:pPr>
              <a:lnSpc>
                <a:spcPct val="110000"/>
              </a:lnSpc>
            </a:pPr>
            <a:endParaRPr lang="en-US" sz="2800" dirty="0"/>
          </a:p>
          <a:p>
            <a:pPr>
              <a:lnSpc>
                <a:spcPct val="110000"/>
              </a:lnSpc>
            </a:pPr>
            <a:r>
              <a:rPr lang="en-US" sz="2800" dirty="0"/>
              <a:t>Special Circumstances</a:t>
            </a:r>
          </a:p>
          <a:p>
            <a:pPr lvl="1">
              <a:lnSpc>
                <a:spcPct val="110000"/>
              </a:lnSpc>
            </a:pPr>
            <a:r>
              <a:rPr lang="en-US" sz="2400" dirty="0"/>
              <a:t>context, situation</a:t>
            </a:r>
          </a:p>
          <a:p>
            <a:pPr lvl="1">
              <a:lnSpc>
                <a:spcPct val="110000"/>
              </a:lnSpc>
            </a:pPr>
            <a:r>
              <a:rPr lang="en-US" sz="2400" dirty="0"/>
              <a:t>culture issues</a:t>
            </a:r>
          </a:p>
          <a:p>
            <a:pPr lvl="1">
              <a:lnSpc>
                <a:spcPct val="110000"/>
              </a:lnSpc>
            </a:pPr>
            <a:r>
              <a:rPr lang="en-US" sz="2400" dirty="0"/>
              <a:t>relevant history</a:t>
            </a:r>
          </a:p>
        </p:txBody>
      </p:sp>
    </p:spTree>
    <p:extLst>
      <p:ext uri="{BB962C8B-B14F-4D97-AF65-F5344CB8AC3E}">
        <p14:creationId xmlns:p14="http://schemas.microsoft.com/office/powerpoint/2010/main" val="1981140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Academic Writing</a:t>
            </a:r>
          </a:p>
        </p:txBody>
      </p:sp>
      <p:sp>
        <p:nvSpPr>
          <p:cNvPr id="3" name="Content Placeholder 2"/>
          <p:cNvSpPr>
            <a:spLocks noGrp="1"/>
          </p:cNvSpPr>
          <p:nvPr>
            <p:ph idx="1"/>
          </p:nvPr>
        </p:nvSpPr>
        <p:spPr/>
        <p:txBody>
          <a:bodyPr/>
          <a:lstStyle/>
          <a:p>
            <a:pPr marL="0" indent="0">
              <a:buNone/>
            </a:pPr>
            <a:r>
              <a:rPr lang="en-US" dirty="0"/>
              <a:t>“Success is seen as largely measured by recognition and, in turn, the process of acquiring recognition as dependent on the capacity to write papers that are valued by one’s colleagues.”</a:t>
            </a:r>
          </a:p>
        </p:txBody>
      </p:sp>
      <p:sp>
        <p:nvSpPr>
          <p:cNvPr id="4" name="Rectangle 3"/>
          <p:cNvSpPr/>
          <p:nvPr/>
        </p:nvSpPr>
        <p:spPr>
          <a:xfrm>
            <a:off x="3675607" y="5367961"/>
            <a:ext cx="3763357" cy="369332"/>
          </a:xfrm>
          <a:prstGeom prst="rect">
            <a:avLst/>
          </a:prstGeom>
        </p:spPr>
        <p:txBody>
          <a:bodyPr wrap="none">
            <a:spAutoFit/>
          </a:bodyPr>
          <a:lstStyle/>
          <a:p>
            <a:r>
              <a:rPr lang="en-US" dirty="0"/>
              <a:t>[ Ken Hyland; Writing in the Academy]</a:t>
            </a:r>
          </a:p>
        </p:txBody>
      </p:sp>
    </p:spTree>
    <p:extLst>
      <p:ext uri="{BB962C8B-B14F-4D97-AF65-F5344CB8AC3E}">
        <p14:creationId xmlns:p14="http://schemas.microsoft.com/office/powerpoint/2010/main" val="20666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oral presentations</a:t>
            </a:r>
          </a:p>
        </p:txBody>
      </p:sp>
      <p:sp>
        <p:nvSpPr>
          <p:cNvPr id="3" name="Content Placeholder 2"/>
          <p:cNvSpPr>
            <a:spLocks noGrp="1"/>
          </p:cNvSpPr>
          <p:nvPr>
            <p:ph idx="1"/>
          </p:nvPr>
        </p:nvSpPr>
        <p:spPr>
          <a:xfrm>
            <a:off x="762941" y="1417638"/>
            <a:ext cx="8229601" cy="4071683"/>
          </a:xfrm>
        </p:spPr>
        <p:txBody>
          <a:bodyPr>
            <a:noAutofit/>
          </a:bodyPr>
          <a:lstStyle/>
          <a:p>
            <a:r>
              <a:rPr lang="en-US" sz="2200" dirty="0"/>
              <a:t>Clear statement of the problem</a:t>
            </a:r>
          </a:p>
          <a:p>
            <a:r>
              <a:rPr lang="en-US" sz="2200" dirty="0"/>
              <a:t>Summary of the state of the art, including assumptions and limitations</a:t>
            </a:r>
          </a:p>
          <a:p>
            <a:r>
              <a:rPr lang="en-US" sz="2200" dirty="0"/>
              <a:t>Scientific approach</a:t>
            </a:r>
          </a:p>
          <a:p>
            <a:r>
              <a:rPr lang="en-US" sz="2200" dirty="0"/>
              <a:t>Importance/Uniqueness of problem and approach</a:t>
            </a:r>
          </a:p>
          <a:p>
            <a:r>
              <a:rPr lang="en-US" sz="2200" dirty="0"/>
              <a:t>Key results</a:t>
            </a:r>
          </a:p>
          <a:p>
            <a:r>
              <a:rPr lang="en-US" sz="2200" dirty="0"/>
              <a:t>Conclusions</a:t>
            </a:r>
          </a:p>
          <a:p>
            <a:pPr lvl="1"/>
            <a:r>
              <a:rPr lang="en-US" sz="1800" dirty="0"/>
              <a:t>restatement of problem in light of the results</a:t>
            </a:r>
          </a:p>
          <a:p>
            <a:pPr lvl="1"/>
            <a:r>
              <a:rPr lang="en-US" sz="1800" dirty="0"/>
              <a:t>identification of new contribution</a:t>
            </a:r>
          </a:p>
          <a:p>
            <a:pPr lvl="1"/>
            <a:r>
              <a:rPr lang="en-US" sz="1800" dirty="0"/>
              <a:t>generalization / future</a:t>
            </a:r>
          </a:p>
        </p:txBody>
      </p:sp>
      <p:sp>
        <p:nvSpPr>
          <p:cNvPr id="4" name="Rectangle 3"/>
          <p:cNvSpPr/>
          <p:nvPr/>
        </p:nvSpPr>
        <p:spPr>
          <a:xfrm>
            <a:off x="2983611" y="5802997"/>
            <a:ext cx="5053774" cy="369332"/>
          </a:xfrm>
          <a:prstGeom prst="rect">
            <a:avLst/>
          </a:prstGeom>
        </p:spPr>
        <p:txBody>
          <a:bodyPr wrap="square">
            <a:spAutoFit/>
          </a:bodyPr>
          <a:lstStyle/>
          <a:p>
            <a:r>
              <a:rPr lang="en-US" dirty="0"/>
              <a:t>A.R. </a:t>
            </a:r>
            <a:r>
              <a:rPr lang="en-US" dirty="0" err="1"/>
              <a:t>Tanguay</a:t>
            </a:r>
            <a:r>
              <a:rPr lang="en-US" dirty="0"/>
              <a:t>; The Art of Scientific Presentations</a:t>
            </a:r>
          </a:p>
        </p:txBody>
      </p:sp>
    </p:spTree>
    <p:extLst>
      <p:ext uri="{BB962C8B-B14F-4D97-AF65-F5344CB8AC3E}">
        <p14:creationId xmlns:p14="http://schemas.microsoft.com/office/powerpoint/2010/main" val="2310370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written presentations</a:t>
            </a:r>
          </a:p>
        </p:txBody>
      </p:sp>
      <p:sp>
        <p:nvSpPr>
          <p:cNvPr id="3" name="Content Placeholder 2"/>
          <p:cNvSpPr>
            <a:spLocks noGrp="1"/>
          </p:cNvSpPr>
          <p:nvPr>
            <p:ph idx="1"/>
          </p:nvPr>
        </p:nvSpPr>
        <p:spPr/>
        <p:txBody>
          <a:bodyPr>
            <a:normAutofit/>
          </a:bodyPr>
          <a:lstStyle/>
          <a:p>
            <a:pPr>
              <a:lnSpc>
                <a:spcPct val="120000"/>
              </a:lnSpc>
            </a:pPr>
            <a:r>
              <a:rPr lang="en-US" sz="2400" dirty="0"/>
              <a:t>Written communication is fundamentally different from oral communication</a:t>
            </a:r>
          </a:p>
          <a:p>
            <a:pPr>
              <a:lnSpc>
                <a:spcPct val="120000"/>
              </a:lnSpc>
            </a:pPr>
            <a:r>
              <a:rPr lang="en-US" sz="2400" dirty="0"/>
              <a:t>Writing is a Way of Thinking</a:t>
            </a:r>
          </a:p>
          <a:p>
            <a:pPr>
              <a:lnSpc>
                <a:spcPct val="120000"/>
              </a:lnSpc>
            </a:pPr>
            <a:r>
              <a:rPr lang="en-US" sz="2400" dirty="0"/>
              <a:t>Technical writing enables self-interrogation</a:t>
            </a:r>
          </a:p>
          <a:p>
            <a:pPr lvl="1">
              <a:lnSpc>
                <a:spcPct val="120000"/>
              </a:lnSpc>
            </a:pPr>
            <a:r>
              <a:rPr lang="en-US" sz="2000" dirty="0"/>
              <a:t>Editing: critically evaluate your own logic</a:t>
            </a:r>
          </a:p>
          <a:p>
            <a:pPr>
              <a:lnSpc>
                <a:spcPct val="120000"/>
              </a:lnSpc>
            </a:pPr>
            <a:r>
              <a:rPr lang="en-US" sz="2400" dirty="0"/>
              <a:t>Popular writing: translates abstract to intuitive concepts</a:t>
            </a:r>
          </a:p>
          <a:p>
            <a:pPr marL="0" indent="0">
              <a:lnSpc>
                <a:spcPct val="120000"/>
              </a:lnSpc>
              <a:buNone/>
            </a:pPr>
            <a:endParaRPr lang="en-US" sz="2400" dirty="0"/>
          </a:p>
          <a:p>
            <a:pPr marL="0" indent="0" algn="ctr">
              <a:lnSpc>
                <a:spcPct val="120000"/>
              </a:lnSpc>
              <a:buNone/>
            </a:pPr>
            <a:r>
              <a:rPr lang="en-US" sz="2400" b="1" dirty="0">
                <a:solidFill>
                  <a:srgbClr val="FF0000"/>
                </a:solidFill>
              </a:rPr>
              <a:t>Because many scientists dread it, writing often is left to the last minute and thus is not optimally executed</a:t>
            </a:r>
          </a:p>
        </p:txBody>
      </p:sp>
    </p:spTree>
    <p:extLst>
      <p:ext uri="{BB962C8B-B14F-4D97-AF65-F5344CB8AC3E}">
        <p14:creationId xmlns:p14="http://schemas.microsoft.com/office/powerpoint/2010/main" val="2543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Academic Writing</a:t>
            </a:r>
          </a:p>
        </p:txBody>
      </p:sp>
      <p:sp>
        <p:nvSpPr>
          <p:cNvPr id="3" name="Content Placeholder 2"/>
          <p:cNvSpPr>
            <a:spLocks noGrp="1"/>
          </p:cNvSpPr>
          <p:nvPr>
            <p:ph idx="1"/>
          </p:nvPr>
        </p:nvSpPr>
        <p:spPr/>
        <p:txBody>
          <a:bodyPr>
            <a:normAutofit fontScale="77500" lnSpcReduction="20000"/>
          </a:bodyPr>
          <a:lstStyle/>
          <a:p>
            <a:pPr marL="0" indent="0">
              <a:lnSpc>
                <a:spcPct val="120000"/>
              </a:lnSpc>
              <a:buNone/>
            </a:pPr>
            <a:r>
              <a:rPr lang="en-US" dirty="0"/>
              <a:t>“Simply, academics who excel in publishing their writing are often appointed to key positions, gain access to economic resources, and occupy major gate-keeping roles. Not only do they achieve social power in their disciplines, but tend to form an elite as they exercise influence in setting standards, directing strategies, and determining what is considered good work or important topics. They may also gain greater influence as spokespeople for their colleagues, and more likely to become members of government committees and granting bodies that decide the fate of funding applications and research contracts.”</a:t>
            </a:r>
          </a:p>
        </p:txBody>
      </p:sp>
      <p:sp>
        <p:nvSpPr>
          <p:cNvPr id="5" name="TextBox 4">
            <a:extLst>
              <a:ext uri="{FF2B5EF4-FFF2-40B4-BE49-F238E27FC236}">
                <a16:creationId xmlns:a16="http://schemas.microsoft.com/office/drawing/2014/main" id="{B261A642-EA59-D5BB-5EFB-D940602ECBA6}"/>
              </a:ext>
            </a:extLst>
          </p:cNvPr>
          <p:cNvSpPr txBox="1"/>
          <p:nvPr/>
        </p:nvSpPr>
        <p:spPr>
          <a:xfrm>
            <a:off x="3883572" y="6126163"/>
            <a:ext cx="4572000" cy="369332"/>
          </a:xfrm>
          <a:prstGeom prst="rect">
            <a:avLst/>
          </a:prstGeom>
          <a:noFill/>
        </p:spPr>
        <p:txBody>
          <a:bodyPr wrap="square">
            <a:spAutoFit/>
          </a:bodyPr>
          <a:lstStyle/>
          <a:p>
            <a:r>
              <a:rPr lang="en-US" dirty="0"/>
              <a:t>[ Ken Hyland; Writing in the Academy]</a:t>
            </a:r>
          </a:p>
        </p:txBody>
      </p:sp>
    </p:spTree>
    <p:extLst>
      <p:ext uri="{BB962C8B-B14F-4D97-AF65-F5344CB8AC3E}">
        <p14:creationId xmlns:p14="http://schemas.microsoft.com/office/powerpoint/2010/main" val="20666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4355" y="281597"/>
            <a:ext cx="8526219" cy="796327"/>
          </a:xfrm>
        </p:spPr>
        <p:txBody>
          <a:bodyPr>
            <a:noAutofit/>
          </a:bodyPr>
          <a:lstStyle/>
          <a:p>
            <a:r>
              <a:rPr lang="en-US" sz="3600" dirty="0"/>
              <a:t>Purpose:  to convey and explain information</a:t>
            </a:r>
          </a:p>
        </p:txBody>
      </p:sp>
      <p:sp>
        <p:nvSpPr>
          <p:cNvPr id="3" name="Content Placeholder 2"/>
          <p:cNvSpPr>
            <a:spLocks noGrp="1"/>
          </p:cNvSpPr>
          <p:nvPr>
            <p:ph idx="1"/>
          </p:nvPr>
        </p:nvSpPr>
        <p:spPr>
          <a:xfrm>
            <a:off x="525219" y="1151926"/>
            <a:ext cx="8324492" cy="4334476"/>
          </a:xfrm>
        </p:spPr>
        <p:txBody>
          <a:bodyPr>
            <a:normAutofit/>
          </a:bodyPr>
          <a:lstStyle/>
          <a:p>
            <a:pPr>
              <a:buFont typeface="Arial" panose="020B0604020202020204" pitchFamily="34" charset="0"/>
              <a:buChar char="•"/>
            </a:pPr>
            <a:r>
              <a:rPr lang="en-US" sz="2400" dirty="0"/>
              <a:t>Logical approaches</a:t>
            </a:r>
          </a:p>
          <a:p>
            <a:pPr lvl="1"/>
            <a:r>
              <a:rPr lang="en-US" sz="2000" dirty="0"/>
              <a:t>Chronological / narrative</a:t>
            </a:r>
          </a:p>
          <a:p>
            <a:pPr lvl="1"/>
            <a:r>
              <a:rPr lang="en-US" sz="2000" dirty="0"/>
              <a:t>Process / step-by-step</a:t>
            </a:r>
          </a:p>
          <a:p>
            <a:pPr lvl="1"/>
            <a:r>
              <a:rPr lang="en-US" sz="2000" dirty="0"/>
              <a:t>Problem and solution</a:t>
            </a:r>
          </a:p>
          <a:p>
            <a:pPr lvl="1"/>
            <a:r>
              <a:rPr lang="en-US" sz="2000" dirty="0"/>
              <a:t>Compare and contrast</a:t>
            </a:r>
          </a:p>
          <a:p>
            <a:pPr lvl="1"/>
            <a:r>
              <a:rPr lang="en-US" sz="2000" dirty="0"/>
              <a:t>Cause and effect</a:t>
            </a:r>
          </a:p>
          <a:p>
            <a:pPr lvl="1"/>
            <a:r>
              <a:rPr lang="en-US" sz="2000" dirty="0"/>
              <a:t>Definition and classification</a:t>
            </a:r>
            <a:endParaRPr lang="en-US" sz="2400" dirty="0"/>
          </a:p>
          <a:p>
            <a:r>
              <a:rPr lang="en-US" sz="2400" dirty="0"/>
              <a:t>Every paper includes these each of these logical steps</a:t>
            </a:r>
          </a:p>
          <a:p>
            <a:r>
              <a:rPr lang="en-US" sz="2400" dirty="0"/>
              <a:t>Astronomy papers have a specific flow that readers expect</a:t>
            </a:r>
          </a:p>
          <a:p>
            <a:pPr lvl="1"/>
            <a:r>
              <a:rPr lang="en-US" sz="2000" dirty="0"/>
              <a:t>Flow makes following arguments easier</a:t>
            </a:r>
          </a:p>
        </p:txBody>
      </p:sp>
      <p:sp>
        <p:nvSpPr>
          <p:cNvPr id="4" name="Rectangle 3"/>
          <p:cNvSpPr/>
          <p:nvPr/>
        </p:nvSpPr>
        <p:spPr>
          <a:xfrm>
            <a:off x="613123" y="5634405"/>
            <a:ext cx="7917753" cy="584776"/>
          </a:xfrm>
          <a:prstGeom prst="rect">
            <a:avLst/>
          </a:prstGeom>
        </p:spPr>
        <p:txBody>
          <a:bodyPr wrap="none">
            <a:spAutoFit/>
          </a:bodyPr>
          <a:lstStyle/>
          <a:p>
            <a:r>
              <a:rPr lang="en-US" sz="3200" b="1" dirty="0">
                <a:solidFill>
                  <a:srgbClr val="FF0000"/>
                </a:solidFill>
              </a:rPr>
              <a:t>Remember, readers are busy and will be lazy.</a:t>
            </a:r>
          </a:p>
        </p:txBody>
      </p:sp>
    </p:spTree>
    <p:extLst>
      <p:ext uri="{BB962C8B-B14F-4D97-AF65-F5344CB8AC3E}">
        <p14:creationId xmlns:p14="http://schemas.microsoft.com/office/powerpoint/2010/main" val="206667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3199</TotalTime>
  <Words>1022</Words>
  <Application>Microsoft Macintosh PowerPoint</Application>
  <PresentationFormat>On-screen Show (4:3)</PresentationFormat>
  <Paragraphs>141</Paragraphs>
  <Slides>15</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Advanced Writing for Astronomy</vt:lpstr>
      <vt:lpstr>Syllabus</vt:lpstr>
      <vt:lpstr>Common Sayings</vt:lpstr>
      <vt:lpstr>Writing Considerations</vt:lpstr>
      <vt:lpstr>Academic Writing</vt:lpstr>
      <vt:lpstr>Structure of oral presentations</vt:lpstr>
      <vt:lpstr>Structure of written presentations</vt:lpstr>
      <vt:lpstr>Academic Writing</vt:lpstr>
      <vt:lpstr>Purpose:  to convey and explain information</vt:lpstr>
      <vt:lpstr>Problems with Scientific Writing</vt:lpstr>
      <vt:lpstr>How to learn to write?</vt:lpstr>
      <vt:lpstr>General rules</vt:lpstr>
      <vt:lpstr>Logic: funnel flow structure</vt:lpstr>
      <vt:lpstr>First assignment: Introductions</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Science Writing  for Astronomy</dc:title>
  <dc:creator>Gregory Herczeg</dc:creator>
  <cp:lastModifiedBy>Herczeg, Gregory</cp:lastModifiedBy>
  <cp:revision>87</cp:revision>
  <dcterms:created xsi:type="dcterms:W3CDTF">2020-06-11T18:44:58Z</dcterms:created>
  <dcterms:modified xsi:type="dcterms:W3CDTF">2023-05-23T06:42:53Z</dcterms:modified>
</cp:coreProperties>
</file>