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304" r:id="rId3"/>
    <p:sldId id="305" r:id="rId4"/>
    <p:sldId id="307" r:id="rId5"/>
    <p:sldId id="331" r:id="rId6"/>
    <p:sldId id="309" r:id="rId7"/>
    <p:sldId id="310" r:id="rId8"/>
    <p:sldId id="31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98"/>
    <p:restoredTop sz="94518"/>
  </p:normalViewPr>
  <p:slideViewPr>
    <p:cSldViewPr snapToGrid="0" snapToObjects="1">
      <p:cViewPr varScale="1">
        <p:scale>
          <a:sx n="132" d="100"/>
          <a:sy n="132" d="100"/>
        </p:scale>
        <p:origin x="1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219"/>
            <a:ext cx="8229600" cy="1143000"/>
          </a:xfrm>
        </p:spPr>
        <p:txBody>
          <a:bodyPr/>
          <a:lstStyle/>
          <a:p>
            <a:r>
              <a:rPr lang="en-US" dirty="0"/>
              <a:t>Logic: funnel flow structure</a:t>
            </a:r>
          </a:p>
        </p:txBody>
      </p:sp>
      <p:pic>
        <p:nvPicPr>
          <p:cNvPr id="9" name="Picture 8" descr="Screen Shot 2020-06-11 at 4.2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608"/>
            <a:ext cx="5800210" cy="46257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53193" y="2262885"/>
            <a:ext cx="3853947" cy="4000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Inverse pyramid:  start big and get smaller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applies both to the structure of a section and to each paragraph in the structure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DO NOT: build up to a surprising conclusion.  This is not Avengers; conclusions come first</a:t>
            </a:r>
          </a:p>
        </p:txBody>
      </p:sp>
    </p:spTree>
    <p:extLst>
      <p:ext uri="{BB962C8B-B14F-4D97-AF65-F5344CB8AC3E}">
        <p14:creationId xmlns:p14="http://schemas.microsoft.com/office/powerpoint/2010/main" val="204038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31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outline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4749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Title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Exact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Clear and complete, but succinct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Strong and noticeable or boring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Abstract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Optional:  one sentence intro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Key information expressed concisely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Enticing and inspirational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Descriptive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The title and abstract are the two elements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 that will attract readers to your work!</a:t>
            </a:r>
          </a:p>
        </p:txBody>
      </p:sp>
    </p:spTree>
    <p:extLst>
      <p:ext uri="{BB962C8B-B14F-4D97-AF65-F5344CB8AC3E}">
        <p14:creationId xmlns:p14="http://schemas.microsoft.com/office/powerpoint/2010/main" val="42459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outline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2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/ Context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Motivation and importance of problem (the “why?”)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Background, history, context, previous literature (the theory)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Current state and unknown/s (the questions)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and how of current contribution (the hypothesis)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Approach, scope and limitations (the objective)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Layout of presentation (the roadmap)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Note: does not actually begin the argument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The introduction prepares the reader and generally follows a cohesive “funnel flow” or “inverse pyramid” structure.</a:t>
            </a:r>
          </a:p>
        </p:txBody>
      </p:sp>
    </p:spTree>
    <p:extLst>
      <p:ext uri="{BB962C8B-B14F-4D97-AF65-F5344CB8AC3E}">
        <p14:creationId xmlns:p14="http://schemas.microsoft.com/office/powerpoint/2010/main" val="422838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outline of a research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49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Middle </a:t>
            </a:r>
          </a:p>
          <a:p>
            <a:pPr lvl="1"/>
            <a:r>
              <a:rPr lang="en-US" dirty="0"/>
              <a:t>Observations or equations (methods and materials)</a:t>
            </a:r>
          </a:p>
          <a:p>
            <a:pPr lvl="1"/>
            <a:r>
              <a:rPr lang="en-US" dirty="0"/>
              <a:t>Data reduction or equation development</a:t>
            </a:r>
          </a:p>
          <a:p>
            <a:pPr lvl="1"/>
            <a:r>
              <a:rPr lang="en-US" dirty="0"/>
              <a:t>Analysis techniques and figures/narrative, in digestible portions</a:t>
            </a:r>
          </a:p>
          <a:p>
            <a:pPr lvl="1"/>
            <a:r>
              <a:rPr lang="en-US" dirty="0"/>
              <a:t>All of above in enough detail for a trained scientist to repeat work</a:t>
            </a:r>
          </a:p>
          <a:p>
            <a:pPr lvl="1"/>
            <a:r>
              <a:rPr lang="en-US" dirty="0"/>
              <a:t>Findings (results) and interpretation</a:t>
            </a:r>
          </a:p>
          <a:p>
            <a:pPr lvl="1"/>
            <a:r>
              <a:rPr lang="en-US" dirty="0"/>
              <a:t>Discussion of and implications of results; compare to others’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End</a:t>
            </a:r>
          </a:p>
          <a:p>
            <a:pPr lvl="1"/>
            <a:r>
              <a:rPr lang="de-DE" dirty="0"/>
              <a:t>Summary, </a:t>
            </a:r>
            <a:r>
              <a:rPr lang="de-DE" dirty="0" err="1"/>
              <a:t>conclusions</a:t>
            </a:r>
            <a:r>
              <a:rPr lang="de-DE" dirty="0"/>
              <a:t>,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(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Acknowledgements</a:t>
            </a:r>
            <a:endParaRPr lang="de-DE" dirty="0"/>
          </a:p>
          <a:p>
            <a:pPr lvl="1"/>
            <a:r>
              <a:rPr lang="de-DE" dirty="0"/>
              <a:t>References</a:t>
            </a:r>
          </a:p>
        </p:txBody>
      </p:sp>
      <p:pic>
        <p:nvPicPr>
          <p:cNvPr id="4" name="Picture 3" descr="Screen Shot 2020-06-11 at 4.2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12" y="4313511"/>
            <a:ext cx="2443388" cy="19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276"/>
          </a:xfrm>
        </p:spPr>
        <p:txBody>
          <a:bodyPr/>
          <a:lstStyle/>
          <a:p>
            <a:r>
              <a:rPr lang="en-US" dirty="0"/>
              <a:t>Stages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081914"/>
            <a:ext cx="8455794" cy="5261133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Pre-writing - thinking/planning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gather information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generate ideas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plan composition: content, format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consider layout and design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Composing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turn notes into coherent sentences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develop paragraphs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Revising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re-write with vision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develop logical flow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Editing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pay attention to word choice, grammar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engage in creative/convincing phrasing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Submission &amp; Evaluation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Referee comments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Publication / Distribution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Proofing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Production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120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Organize</a:t>
            </a:r>
          </a:p>
          <a:p>
            <a:r>
              <a:rPr lang="en-US" dirty="0"/>
              <a:t>Procrastinate </a:t>
            </a:r>
          </a:p>
          <a:p>
            <a:r>
              <a:rPr lang="en-US" dirty="0"/>
              <a:t>Produce draft </a:t>
            </a:r>
          </a:p>
          <a:p>
            <a:r>
              <a:rPr lang="en-US" dirty="0"/>
              <a:t>Revise </a:t>
            </a:r>
          </a:p>
          <a:p>
            <a:r>
              <a:rPr lang="en-US" dirty="0"/>
              <a:t>Proofread</a:t>
            </a:r>
          </a:p>
          <a:p>
            <a:r>
              <a:rPr lang="en-US" dirty="0"/>
              <a:t>Obtain feedback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These stages are not always chronological</a:t>
            </a:r>
          </a:p>
        </p:txBody>
      </p:sp>
    </p:spTree>
    <p:extLst>
      <p:ext uri="{BB962C8B-B14F-4D97-AF65-F5344CB8AC3E}">
        <p14:creationId xmlns:p14="http://schemas.microsoft.com/office/powerpoint/2010/main" val="21270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Beginning (and Ending)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800" b="1" dirty="0"/>
              <a:t>Take the reader’s perspective</a:t>
            </a:r>
          </a:p>
          <a:p>
            <a:pPr>
              <a:lnSpc>
                <a:spcPct val="130000"/>
              </a:lnSpc>
            </a:pPr>
            <a:r>
              <a:rPr lang="en-US" dirty="0"/>
              <a:t>Be aware that readers are selective and need to be drawn in</a:t>
            </a:r>
          </a:p>
          <a:p>
            <a:pPr>
              <a:lnSpc>
                <a:spcPct val="130000"/>
              </a:lnSpc>
            </a:pPr>
            <a:r>
              <a:rPr lang="en-US" dirty="0"/>
              <a:t>Place reader/user needs first</a:t>
            </a:r>
          </a:p>
          <a:p>
            <a:pPr>
              <a:lnSpc>
                <a:spcPct val="130000"/>
              </a:lnSpc>
            </a:pPr>
            <a:r>
              <a:rPr lang="en-US" dirty="0"/>
              <a:t>Make communication efficient and accessible</a:t>
            </a:r>
          </a:p>
          <a:p>
            <a:pPr>
              <a:lnSpc>
                <a:spcPct val="130000"/>
              </a:lnSpc>
            </a:pPr>
            <a:r>
              <a:rPr lang="en-US" dirty="0"/>
              <a:t>Consider appropriate document mechanics and structure</a:t>
            </a:r>
          </a:p>
          <a:p>
            <a:pPr>
              <a:lnSpc>
                <a:spcPct val="130000"/>
              </a:lnSpc>
            </a:pPr>
            <a:r>
              <a:rPr lang="en-US" dirty="0"/>
              <a:t>Set context and convey relevant information</a:t>
            </a:r>
          </a:p>
          <a:p>
            <a:pPr>
              <a:lnSpc>
                <a:spcPct val="130000"/>
              </a:lnSpc>
            </a:pPr>
            <a:r>
              <a:rPr lang="en-US" dirty="0"/>
              <a:t>Choose proper tone, voice, rhythm</a:t>
            </a:r>
          </a:p>
          <a:p>
            <a:pPr>
              <a:lnSpc>
                <a:spcPct val="130000"/>
              </a:lnSpc>
            </a:pPr>
            <a:r>
              <a:rPr lang="en-US" dirty="0"/>
              <a:t>Use clear language</a:t>
            </a:r>
          </a:p>
          <a:p>
            <a:pPr>
              <a:lnSpc>
                <a:spcPct val="130000"/>
              </a:lnSpc>
            </a:pPr>
            <a:r>
              <a:rPr lang="en-US" u="sng" dirty="0">
                <a:solidFill>
                  <a:srgbClr val="FF0000"/>
                </a:solidFill>
              </a:rPr>
              <a:t>Lead reader from the familiar to the unfamiliar</a:t>
            </a:r>
          </a:p>
          <a:p>
            <a:pPr>
              <a:lnSpc>
                <a:spcPct val="130000"/>
              </a:lnSpc>
            </a:pPr>
            <a:r>
              <a:rPr lang="en-US" dirty="0"/>
              <a:t>Anticipate reactions of readers</a:t>
            </a:r>
          </a:p>
          <a:p>
            <a:pPr>
              <a:lnSpc>
                <a:spcPct val="130000"/>
              </a:lnSpc>
            </a:pPr>
            <a:r>
              <a:rPr lang="en-US" u="sng" dirty="0">
                <a:solidFill>
                  <a:srgbClr val="FF0000"/>
                </a:solidFill>
              </a:rPr>
              <a:t>Above all, connect ideas</a:t>
            </a:r>
          </a:p>
        </p:txBody>
      </p:sp>
    </p:spTree>
    <p:extLst>
      <p:ext uri="{BB962C8B-B14F-4D97-AF65-F5344CB8AC3E}">
        <p14:creationId xmlns:p14="http://schemas.microsoft.com/office/powerpoint/2010/main" val="396124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5076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the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354"/>
            <a:ext cx="8400683" cy="473448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800" dirty="0"/>
              <a:t>Start from </a:t>
            </a:r>
            <a:r>
              <a:rPr lang="en-US" sz="2800" u="sng" dirty="0"/>
              <a:t>Outline</a:t>
            </a:r>
            <a:r>
              <a:rPr lang="en-US" sz="2800" dirty="0"/>
              <a:t> OR </a:t>
            </a:r>
            <a:r>
              <a:rPr lang="en-US" sz="2800" u="sng" dirty="0"/>
              <a:t>Figures</a:t>
            </a:r>
            <a:r>
              <a:rPr lang="en-US" sz="2800" dirty="0"/>
              <a:t> (OR Introduction)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Adjust and refine the outline as you write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Remember that less is more!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Sometimes ideas need to be cut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Focus reader attention on main points and supporting logic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Provide enough detail, but too much gets confusing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Make sure the Title and Abstract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reflect content of paper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draw both people and search engines to your work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 usually write the abstract and finish the title as the last step in the draft</a:t>
            </a:r>
          </a:p>
        </p:txBody>
      </p:sp>
    </p:spTree>
    <p:extLst>
      <p:ext uri="{BB962C8B-B14F-4D97-AF65-F5344CB8AC3E}">
        <p14:creationId xmlns:p14="http://schemas.microsoft.com/office/powerpoint/2010/main" val="183041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501</Words>
  <Application>Microsoft Macintosh PowerPoint</Application>
  <PresentationFormat>On-screen Show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Logic: funnel flow structure</vt:lpstr>
      <vt:lpstr>Generic outline of a research paper</vt:lpstr>
      <vt:lpstr>Generic outline of a research paper</vt:lpstr>
      <vt:lpstr>Generic outline of a research paper</vt:lpstr>
      <vt:lpstr>Stages of Writing</vt:lpstr>
      <vt:lpstr>Stages of Writing</vt:lpstr>
      <vt:lpstr>Beginning (and Ending) Considerations</vt:lpstr>
      <vt:lpstr>Starting the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Science Writing  for Astronomy</dc:title>
  <dc:creator>Gregory Herczeg</dc:creator>
  <cp:lastModifiedBy>Herczeg, Gregory</cp:lastModifiedBy>
  <cp:revision>76</cp:revision>
  <dcterms:created xsi:type="dcterms:W3CDTF">2020-06-11T18:44:58Z</dcterms:created>
  <dcterms:modified xsi:type="dcterms:W3CDTF">2023-05-16T01:50:26Z</dcterms:modified>
</cp:coreProperties>
</file>