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12" r:id="rId2"/>
    <p:sldId id="376" r:id="rId3"/>
    <p:sldId id="356" r:id="rId4"/>
    <p:sldId id="369" r:id="rId5"/>
    <p:sldId id="348" r:id="rId6"/>
    <p:sldId id="349" r:id="rId7"/>
    <p:sldId id="351" r:id="rId8"/>
    <p:sldId id="375" r:id="rId9"/>
    <p:sldId id="371" r:id="rId10"/>
    <p:sldId id="372" r:id="rId11"/>
    <p:sldId id="370" r:id="rId12"/>
    <p:sldId id="373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98"/>
    <p:restoredTop sz="94518"/>
  </p:normalViewPr>
  <p:slideViewPr>
    <p:cSldViewPr snapToGrid="0" snapToObjects="1">
      <p:cViewPr varScale="1">
        <p:scale>
          <a:sx n="132" d="100"/>
          <a:sy n="132" d="100"/>
        </p:scale>
        <p:origin x="176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48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05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13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20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14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3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454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92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8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68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4094F-A2EB-374B-803F-F558A95AA988}" type="datetimeFigureOut">
              <a:rPr lang="en-US" smtClean="0"/>
              <a:t>5/16/23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DA246-7CCF-CB48-A103-BC0EF2A31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layout of words and graphics determines the look of a document.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grid pattern, white space, etc.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margins, justification, indentation, spacing, font</a:t>
            </a:r>
          </a:p>
          <a:p>
            <a:pPr lvl="1">
              <a:lnSpc>
                <a:spcPct val="120000"/>
              </a:lnSpc>
            </a:pPr>
            <a:r>
              <a:rPr lang="en-US" sz="2600" dirty="0"/>
              <a:t>headings, paragraph length, bullets, etc.</a:t>
            </a:r>
          </a:p>
          <a:p>
            <a:pPr>
              <a:lnSpc>
                <a:spcPct val="120000"/>
              </a:lnSpc>
            </a:pPr>
            <a:endParaRPr lang="en-US" sz="3000" dirty="0"/>
          </a:p>
          <a:p>
            <a:pPr>
              <a:lnSpc>
                <a:spcPct val="120000"/>
              </a:lnSpc>
            </a:pPr>
            <a:r>
              <a:rPr lang="en-US" dirty="0"/>
              <a:t>Goal is to invite a diversity of readers in, guide them through the material, and help them understand and later remember the information.</a:t>
            </a:r>
          </a:p>
        </p:txBody>
      </p:sp>
    </p:spTree>
    <p:extLst>
      <p:ext uri="{BB962C8B-B14F-4D97-AF65-F5344CB8AC3E}">
        <p14:creationId xmlns:p14="http://schemas.microsoft.com/office/powerpoint/2010/main" val="780341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6374"/>
          </a:xfrm>
        </p:spPr>
        <p:txBody>
          <a:bodyPr/>
          <a:lstStyle/>
          <a:p>
            <a:r>
              <a:rPr lang="en-US" dirty="0"/>
              <a:t>Paragraphing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963"/>
            <a:ext cx="8229600" cy="5151087"/>
          </a:xfrm>
        </p:spPr>
        <p:txBody>
          <a:bodyPr>
            <a:normAutofit fontScale="55000" lnSpcReduction="20000"/>
          </a:bodyPr>
          <a:lstStyle/>
          <a:p>
            <a:pPr marL="0" indent="0" algn="ctr">
              <a:lnSpc>
                <a:spcPct val="120000"/>
              </a:lnSpc>
              <a:buNone/>
            </a:pPr>
            <a:r>
              <a:rPr lang="en-US" sz="4400" b="1" dirty="0"/>
              <a:t>Shape information within paragraphs</a:t>
            </a:r>
          </a:p>
          <a:p>
            <a:pPr>
              <a:lnSpc>
                <a:spcPct val="120000"/>
              </a:lnSpc>
            </a:pPr>
            <a:r>
              <a:rPr lang="en-US" dirty="0"/>
              <a:t>Topic sentence (optional) provides overview</a:t>
            </a:r>
          </a:p>
          <a:p>
            <a:pPr>
              <a:lnSpc>
                <a:spcPct val="120000"/>
              </a:lnSpc>
            </a:pPr>
            <a:r>
              <a:rPr lang="en-US" dirty="0"/>
              <a:t>Supporting sentences expand, clarify, provide details</a:t>
            </a:r>
          </a:p>
          <a:p>
            <a:pPr>
              <a:lnSpc>
                <a:spcPct val="120000"/>
              </a:lnSpc>
            </a:pPr>
            <a:r>
              <a:rPr lang="en-US" dirty="0"/>
              <a:t>Maintain consistent point of view</a:t>
            </a:r>
          </a:p>
          <a:p>
            <a:pPr>
              <a:lnSpc>
                <a:spcPct val="120000"/>
              </a:lnSpc>
            </a:pPr>
            <a:r>
              <a:rPr lang="en-US" dirty="0"/>
              <a:t>Maintain consistent verb tense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Usually present tense for work done in paper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Past tense for actions at a specific time in past (“we observed”)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Some differences based on author preferences (but stay consistent)</a:t>
            </a:r>
          </a:p>
          <a:p>
            <a:pPr>
              <a:lnSpc>
                <a:spcPct val="120000"/>
              </a:lnSpc>
            </a:pPr>
            <a:r>
              <a:rPr lang="en-US" dirty="0"/>
              <a:t>Repeat key terms: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Continuity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links ideas</a:t>
            </a:r>
          </a:p>
          <a:p>
            <a:pPr>
              <a:lnSpc>
                <a:spcPct val="120000"/>
              </a:lnSpc>
            </a:pPr>
            <a:r>
              <a:rPr lang="en-US" dirty="0"/>
              <a:t>Use links within sentences, transitions between sentences to provide logical flow:</a:t>
            </a:r>
          </a:p>
          <a:p>
            <a:pPr lvl="1">
              <a:lnSpc>
                <a:spcPct val="120000"/>
              </a:lnSpc>
            </a:pPr>
            <a:r>
              <a:rPr lang="en-US" sz="2500" dirty="0"/>
              <a:t>therefore, thus, consequently, as a result; however, nevertheless, alternatively, unfortunately, instead, in contrast; in addition; in particular, finally, furthermore, moreover, for example, currently….  [never use ”Besides” without a </a:t>
            </a:r>
            <a:r>
              <a:rPr lang="en-US" sz="2500" dirty="0" err="1"/>
              <a:t>nounce</a:t>
            </a:r>
            <a:r>
              <a:rPr lang="en-US" sz="2500" dirty="0"/>
              <a:t>, </a:t>
            </a:r>
            <a:r>
              <a:rPr lang="en-US" sz="2500" dirty="0" err="1"/>
              <a:t>ie</a:t>
            </a:r>
            <a:r>
              <a:rPr lang="en-US" sz="2500" dirty="0"/>
              <a:t>, “Besides this data”]</a:t>
            </a:r>
          </a:p>
          <a:p>
            <a:pPr>
              <a:lnSpc>
                <a:spcPct val="120000"/>
              </a:lnSpc>
            </a:pPr>
            <a:r>
              <a:rPr lang="en-US" dirty="0"/>
              <a:t>Each sentence: what is it about and how does it move the argument along?</a:t>
            </a:r>
          </a:p>
        </p:txBody>
      </p:sp>
    </p:spTree>
    <p:extLst>
      <p:ext uri="{BB962C8B-B14F-4D97-AF65-F5344CB8AC3E}">
        <p14:creationId xmlns:p14="http://schemas.microsoft.com/office/powerpoint/2010/main" val="2569143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Reader-centered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513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Establish relevance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get the reader’s attention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speak to reader’s goals and interests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explain facts from reader’s perspective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examples and analogies as appropriate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Make information easy to find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state main points up front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Overview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order information by importance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clear headings, bulleted lists, etc., effectively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pay attention to details of tables, figures, captions, etc.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eliminate irrelevant information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Sentences longer than 35 words, paragraphs longer than 150 words need surgery.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03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during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reorganize information</a:t>
            </a:r>
          </a:p>
          <a:p>
            <a:pPr lvl="1"/>
            <a:r>
              <a:rPr lang="en-US" sz="2400" dirty="0"/>
              <a:t>often move entire paragraphs!</a:t>
            </a:r>
          </a:p>
          <a:p>
            <a:r>
              <a:rPr lang="en-US" sz="2800" dirty="0"/>
              <a:t>deepen or extend analysis</a:t>
            </a:r>
          </a:p>
          <a:p>
            <a:r>
              <a:rPr lang="en-US" sz="2800" dirty="0"/>
              <a:t>narrow focus, scope</a:t>
            </a:r>
          </a:p>
          <a:p>
            <a:r>
              <a:rPr lang="en-US" sz="2800" dirty="0"/>
              <a:t>add data and supporting information</a:t>
            </a:r>
          </a:p>
          <a:p>
            <a:r>
              <a:rPr lang="en-US" sz="2800" dirty="0"/>
              <a:t>adjust details of argument</a:t>
            </a:r>
          </a:p>
          <a:p>
            <a:r>
              <a:rPr lang="en-US" sz="2800" dirty="0"/>
              <a:t>eliminate repetition and/or restating the obvious</a:t>
            </a:r>
          </a:p>
          <a:p>
            <a:r>
              <a:rPr lang="en-US" sz="2800" dirty="0"/>
              <a:t>allocate space to highlight or diminish points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09370" y="1600200"/>
            <a:ext cx="2031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HT" altLang="en-US" sz="3600" dirty="0"/>
              <a:t>畫蛇添足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5351" y="2476019"/>
            <a:ext cx="14371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huàshétiānzú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812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DCE-576C-8A49-ACF5-A219B5333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titles and sub-titles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4956D-332D-4C77-6134-296A0E40B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“Results”, “Analysis”, “Discussion”</a:t>
            </a:r>
          </a:p>
          <a:p>
            <a:pPr lvl="1"/>
            <a:r>
              <a:rPr lang="en-US" sz="2400" dirty="0"/>
              <a:t>no information</a:t>
            </a:r>
          </a:p>
          <a:p>
            <a:endParaRPr lang="en-US" sz="2800" dirty="0"/>
          </a:p>
          <a:p>
            <a:r>
              <a:rPr lang="en-US" sz="2800" dirty="0"/>
              <a:t>Descriptive title sections</a:t>
            </a:r>
          </a:p>
          <a:p>
            <a:pPr lvl="1"/>
            <a:r>
              <a:rPr lang="en-US" sz="2400" dirty="0"/>
              <a:t>Invites readers in</a:t>
            </a:r>
          </a:p>
          <a:p>
            <a:pPr lvl="1"/>
            <a:r>
              <a:rPr lang="en-US" sz="2400" dirty="0"/>
              <a:t>Tells readers where information is located</a:t>
            </a:r>
          </a:p>
          <a:p>
            <a:pPr lvl="1"/>
            <a:r>
              <a:rPr lang="en-US" sz="2400" dirty="0"/>
              <a:t>Provides readers an obvious outline</a:t>
            </a:r>
          </a:p>
          <a:p>
            <a:pPr lvl="1"/>
            <a:endParaRPr lang="en-US" sz="2400" dirty="0"/>
          </a:p>
          <a:p>
            <a:r>
              <a:rPr lang="en-US" sz="2800" dirty="0"/>
              <a:t>Parallel titles when possible</a:t>
            </a:r>
          </a:p>
        </p:txBody>
      </p:sp>
    </p:spTree>
    <p:extLst>
      <p:ext uri="{BB962C8B-B14F-4D97-AF65-F5344CB8AC3E}">
        <p14:creationId xmlns:p14="http://schemas.microsoft.com/office/powerpoint/2010/main" val="4064314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Always keep orders of arguments the same</a:t>
            </a:r>
          </a:p>
          <a:p>
            <a:r>
              <a:rPr lang="en-US" dirty="0"/>
              <a:t>Try to keep flow parallel</a:t>
            </a:r>
          </a:p>
          <a:p>
            <a:pPr lvl="1"/>
            <a:r>
              <a:rPr lang="en-US" dirty="0"/>
              <a:t>If two competing ideas are presented in Section 4.1 and 4.2, then try to have paragraphs match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98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Shot 2020-06-19 at 8.13.3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84" y="0"/>
            <a:ext cx="8128000" cy="6159500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0" y="6029775"/>
            <a:ext cx="9144000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>
                <a:solidFill>
                  <a:srgbClr val="FF0000"/>
                </a:solidFill>
              </a:rPr>
              <a:t>Vague section headings hide meaning</a:t>
            </a:r>
          </a:p>
        </p:txBody>
      </p:sp>
    </p:spTree>
    <p:extLst>
      <p:ext uri="{BB962C8B-B14F-4D97-AF65-F5344CB8AC3E}">
        <p14:creationId xmlns:p14="http://schemas.microsoft.com/office/powerpoint/2010/main" val="239355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852"/>
            <a:ext cx="8229600" cy="724479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Visuals: </a:t>
            </a:r>
            <a:r>
              <a:rPr lang="en-US" sz="4400" b="1" dirty="0">
                <a:solidFill>
                  <a:srgbClr val="FF0000"/>
                </a:solidFill>
              </a:rPr>
              <a:t>Show, don’t tell!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108"/>
            <a:ext cx="8229600" cy="5003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helps reader interpret, remember complex information in simplified form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can show: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how analysis looks or works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how analysis or data are organized or actions are performed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how elements or data are related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visuals should be audience-centered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keep as simple as possible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include explanatory labels, title, caption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use visuals to enhance your story</a:t>
            </a:r>
          </a:p>
          <a:p>
            <a:pPr lvl="1">
              <a:lnSpc>
                <a:spcPct val="120000"/>
              </a:lnSpc>
            </a:pPr>
            <a:r>
              <a:rPr lang="en-US" sz="2000" dirty="0"/>
              <a:t>Should stand on own: can I see story without reading anything?</a:t>
            </a:r>
          </a:p>
          <a:p>
            <a:pPr>
              <a:lnSpc>
                <a:spcPct val="120000"/>
              </a:lnSpc>
            </a:pPr>
            <a:r>
              <a:rPr lang="en-US" sz="2400" dirty="0"/>
              <a:t>should use fewest number of plots that tell the story</a:t>
            </a:r>
          </a:p>
        </p:txBody>
      </p:sp>
    </p:spTree>
    <p:extLst>
      <p:ext uri="{BB962C8B-B14F-4D97-AF65-F5344CB8AC3E}">
        <p14:creationId xmlns:p14="http://schemas.microsoft.com/office/powerpoint/2010/main" val="15543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87" y="149821"/>
            <a:ext cx="8229600" cy="756857"/>
          </a:xfrm>
        </p:spPr>
        <p:txBody>
          <a:bodyPr>
            <a:normAutofit fontScale="90000"/>
          </a:bodyPr>
          <a:lstStyle/>
          <a:p>
            <a:r>
              <a:rPr lang="en-US" dirty="0"/>
              <a:t>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22" y="802332"/>
            <a:ext cx="8229600" cy="56928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Most readers look at visual first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Some exceptions: look at visuals only if logic or results are surprising</a:t>
            </a:r>
            <a:endParaRPr lang="en-US" sz="2000" dirty="0"/>
          </a:p>
          <a:p>
            <a:pPr>
              <a:lnSpc>
                <a:spcPct val="120000"/>
              </a:lnSpc>
            </a:pPr>
            <a:r>
              <a:rPr lang="en-US" sz="2000" dirty="0">
                <a:solidFill>
                  <a:srgbClr val="FF0000"/>
                </a:solidFill>
              </a:rPr>
              <a:t>Visuals need to tell the story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Story is told in text and in visuals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Not just plots, also illustrations</a:t>
            </a:r>
          </a:p>
          <a:p>
            <a:pPr>
              <a:lnSpc>
                <a:spcPct val="120000"/>
              </a:lnSpc>
            </a:pPr>
            <a:r>
              <a:rPr lang="en-US" sz="2000" dirty="0"/>
              <a:t>Spend time on the plots!  Make them </a:t>
            </a:r>
            <a:r>
              <a:rPr lang="en-US" sz="2000" dirty="0">
                <a:solidFill>
                  <a:srgbClr val="FF0000"/>
                </a:solidFill>
              </a:rPr>
              <a:t>clean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00"/>
                </a:solidFill>
              </a:rPr>
              <a:t>easy to understand</a:t>
            </a:r>
            <a:r>
              <a:rPr lang="en-US" sz="2000" dirty="0"/>
              <a:t>!</a:t>
            </a:r>
          </a:p>
          <a:p>
            <a:pPr>
              <a:lnSpc>
                <a:spcPct val="120000"/>
              </a:lnSpc>
            </a:pPr>
            <a:endParaRPr lang="en-US" sz="2000" dirty="0"/>
          </a:p>
        </p:txBody>
      </p:sp>
      <p:pic>
        <p:nvPicPr>
          <p:cNvPr id="4" name="Picture 3" descr="Physical-and-chemical-structure-of-a-1-5-Myrs-protostellar-disk-around-a-Sun-like-sta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985" y="3402260"/>
            <a:ext cx="6848064" cy="30292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6687" y="6477364"/>
            <a:ext cx="8229600" cy="3167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Henning &amp; Semenov 2013</a:t>
            </a:r>
          </a:p>
        </p:txBody>
      </p:sp>
    </p:spTree>
    <p:extLst>
      <p:ext uri="{BB962C8B-B14F-4D97-AF65-F5344CB8AC3E}">
        <p14:creationId xmlns:p14="http://schemas.microsoft.com/office/powerpoint/2010/main" val="348748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0777"/>
            <a:ext cx="8229600" cy="759139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Figures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239" y="981776"/>
            <a:ext cx="8686800" cy="519134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Figures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place independent variable on abscissa (x-axis) and dependent variable on ordinate (y-axis)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ensure figure points, lines, axes, scales are </a:t>
            </a:r>
            <a:r>
              <a:rPr lang="en-US" sz="1600" b="1" dirty="0"/>
              <a:t>easy to interpret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No “</a:t>
            </a:r>
            <a:r>
              <a:rPr lang="en-US" sz="1600" dirty="0" err="1"/>
              <a:t>confusograms</a:t>
            </a:r>
            <a:r>
              <a:rPr lang="en-US" sz="1600" dirty="0"/>
              <a:t>”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legend/caption should be descriptive of content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Parallel outline (one in text form, one in Figure form)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dirty="0"/>
              <a:t>Not sure if your plot is easy to understand?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Show your friend and do not give them any context!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Figure should explain itself, caption is for details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dirty="0"/>
              <a:t>Outlining: often tell the story through figures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Results/analysis: describes the analysis that goes into the figures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Discussion:  interprets the figures</a:t>
            </a:r>
          </a:p>
          <a:p>
            <a:pPr lvl="1">
              <a:lnSpc>
                <a:spcPct val="120000"/>
              </a:lnSpc>
            </a:pPr>
            <a:endParaRPr lang="en-US" sz="1600" dirty="0"/>
          </a:p>
          <a:p>
            <a:pPr>
              <a:lnSpc>
                <a:spcPct val="12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06379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94407"/>
            <a:ext cx="8229600" cy="759139"/>
          </a:xfrm>
        </p:spPr>
        <p:txBody>
          <a:bodyPr>
            <a:normAutofit fontScale="90000"/>
          </a:bodyPr>
          <a:lstStyle/>
          <a:p>
            <a:r>
              <a:rPr lang="en-US" dirty="0"/>
              <a:t>Guidelines for Tables,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365" y="1280160"/>
            <a:ext cx="8686800" cy="52105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sz="2000" dirty="0"/>
              <a:t>Tables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keep table structure simple</a:t>
            </a:r>
            <a:r>
              <a:rPr lang="en-US" sz="1600" dirty="0">
                <a:solidFill>
                  <a:srgbClr val="FF0000"/>
                </a:solidFill>
              </a:rPr>
              <a:t>:  how will people use your table?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place familiar content on left and new important information towards right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design table title to identify specific topic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label dependent variables in column headings and independent variables in row headings</a:t>
            </a:r>
          </a:p>
          <a:p>
            <a:pPr lvl="1">
              <a:lnSpc>
                <a:spcPct val="120000"/>
              </a:lnSpc>
            </a:pPr>
            <a:r>
              <a:rPr lang="en-US" sz="1600" dirty="0">
                <a:solidFill>
                  <a:srgbClr val="FF0000"/>
                </a:solidFill>
              </a:rPr>
              <a:t>Long data catalogs? check with co-authors to make sure they can use it!</a:t>
            </a:r>
            <a:endParaRPr lang="en-US" sz="2000" dirty="0"/>
          </a:p>
          <a:p>
            <a:pPr marL="0" indent="0">
              <a:lnSpc>
                <a:spcPct val="120000"/>
              </a:lnSpc>
              <a:buNone/>
            </a:pPr>
            <a:endParaRPr lang="en-US" sz="1600" dirty="0"/>
          </a:p>
          <a:p>
            <a:pPr>
              <a:lnSpc>
                <a:spcPct val="120000"/>
              </a:lnSpc>
            </a:pPr>
            <a:r>
              <a:rPr lang="en-US" sz="2000" dirty="0"/>
              <a:t>Equations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treat equations and formulas as part of text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define variables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state assumptions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Keep as simple as possible</a:t>
            </a:r>
          </a:p>
          <a:p>
            <a:pPr lvl="1">
              <a:lnSpc>
                <a:spcPct val="120000"/>
              </a:lnSpc>
            </a:pPr>
            <a:r>
              <a:rPr lang="en-US" sz="1600" dirty="0"/>
              <a:t>For most papers, leave derivations in the Appendix</a:t>
            </a:r>
          </a:p>
        </p:txBody>
      </p:sp>
    </p:spTree>
    <p:extLst>
      <p:ext uri="{BB962C8B-B14F-4D97-AF65-F5344CB8AC3E}">
        <p14:creationId xmlns:p14="http://schemas.microsoft.com/office/powerpoint/2010/main" val="2413474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0559"/>
            <a:ext cx="8229600" cy="572077"/>
          </a:xfrm>
        </p:spPr>
        <p:txBody>
          <a:bodyPr>
            <a:normAutofit fontScale="90000"/>
          </a:bodyPr>
          <a:lstStyle/>
          <a:p>
            <a:r>
              <a:rPr lang="en-US" dirty="0"/>
              <a:t>Paragraphing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49096"/>
            <a:ext cx="8229600" cy="5361679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Different types of paragraphs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Introductory:  sets stage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Supporting:  traditional stand-alone content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Topic is clear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Unity of sentences in developing topic</a:t>
            </a:r>
          </a:p>
          <a:p>
            <a:pPr lvl="2">
              <a:lnSpc>
                <a:spcPct val="120000"/>
              </a:lnSpc>
            </a:pPr>
            <a:r>
              <a:rPr lang="en-US" dirty="0"/>
              <a:t>Coherence of sentences is establishing conclusion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Transitional:  brief; provide logical continuity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Concluding:  wrap up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Paragraphs should flow together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solidFill>
                  <a:srgbClr val="FF0000"/>
                </a:solidFill>
              </a:rPr>
              <a:t>Look for opportunities for parallel structures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Each paragraph should FOCUS on a single topic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In reverse outlining of the “good” paper you chose (homework), 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dirty="0"/>
              <a:t>look back to see how the authors have chosen to structure their paragraphs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403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4909</TotalTime>
  <Words>855</Words>
  <Application>Microsoft Macintosh PowerPoint</Application>
  <PresentationFormat>On-screen Show (4:3)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Document Design</vt:lpstr>
      <vt:lpstr>Section titles and sub-titles</vt:lpstr>
      <vt:lpstr>Parallel arguments</vt:lpstr>
      <vt:lpstr>PowerPoint Presentation</vt:lpstr>
      <vt:lpstr>Visuals: Show, don’t tell!</vt:lpstr>
      <vt:lpstr>Visuals</vt:lpstr>
      <vt:lpstr>Guidelines for Figures</vt:lpstr>
      <vt:lpstr>Guidelines for Tables, Equations</vt:lpstr>
      <vt:lpstr>Paragraphing</vt:lpstr>
      <vt:lpstr>Paragraphing</vt:lpstr>
      <vt:lpstr>Use Reader-centered Strategies</vt:lpstr>
      <vt:lpstr>Tasks during Revision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Science Writing  for Astronomy</dc:title>
  <dc:creator>Gregory Herczeg</dc:creator>
  <cp:lastModifiedBy>Herczeg, Gregory</cp:lastModifiedBy>
  <cp:revision>101</cp:revision>
  <dcterms:created xsi:type="dcterms:W3CDTF">2020-06-11T18:44:58Z</dcterms:created>
  <dcterms:modified xsi:type="dcterms:W3CDTF">2023-05-16T04:07:42Z</dcterms:modified>
</cp:coreProperties>
</file>