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401" r:id="rId2"/>
    <p:sldId id="388" r:id="rId3"/>
    <p:sldId id="402" r:id="rId4"/>
    <p:sldId id="389" r:id="rId5"/>
    <p:sldId id="394" r:id="rId6"/>
    <p:sldId id="386" r:id="rId7"/>
    <p:sldId id="397" r:id="rId8"/>
    <p:sldId id="400" r:id="rId9"/>
    <p:sldId id="396" r:id="rId10"/>
    <p:sldId id="338" r:id="rId11"/>
    <p:sldId id="357" r:id="rId12"/>
    <p:sldId id="339" r:id="rId13"/>
    <p:sldId id="340" r:id="rId14"/>
    <p:sldId id="391" r:id="rId15"/>
    <p:sldId id="39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94453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65048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9620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74531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4094F-A2EB-374B-803F-F558A95AA988}" type="datetimeFigureOut">
              <a:rPr lang="en-US" smtClean="0"/>
              <a:t>5/16/23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10320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63161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B4094F-A2EB-374B-803F-F558A95AA988}" type="datetimeFigureOut">
              <a:rPr lang="en-US" smtClean="0"/>
              <a:t>5/16/23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308218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B4094F-A2EB-374B-803F-F558A95AA988}" type="datetimeFigureOut">
              <a:rPr lang="en-US" smtClean="0"/>
              <a:t>5/16/23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98245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4094F-A2EB-374B-803F-F558A95AA988}" type="datetimeFigureOut">
              <a:rPr lang="en-US" smtClean="0"/>
              <a:t>5/16/23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417592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1218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4094F-A2EB-374B-803F-F558A95AA988}" type="datetimeFigureOut">
              <a:rPr lang="en-US" smtClean="0"/>
              <a:t>5/16/23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412706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4094F-A2EB-374B-803F-F558A95AA988}" type="datetimeFigureOut">
              <a:rPr lang="en-US" smtClean="0"/>
              <a:t>5/16/23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DA246-7CCF-CB48-A103-BC0EF2A316F5}" type="slidenum">
              <a:rPr lang="en-US" smtClean="0"/>
              <a:t>‹#›</a:t>
            </a:fld>
            <a:endParaRPr lang="en-US"/>
          </a:p>
        </p:txBody>
      </p:sp>
    </p:spTree>
    <p:extLst>
      <p:ext uri="{BB962C8B-B14F-4D97-AF65-F5344CB8AC3E}">
        <p14:creationId xmlns:p14="http://schemas.microsoft.com/office/powerpoint/2010/main" val="712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938E-FA9D-9B7E-878A-56391426374D}"/>
              </a:ext>
            </a:extLst>
          </p:cNvPr>
          <p:cNvSpPr>
            <a:spLocks noGrp="1"/>
          </p:cNvSpPr>
          <p:nvPr>
            <p:ph type="title"/>
          </p:nvPr>
        </p:nvSpPr>
        <p:spPr/>
        <p:txBody>
          <a:bodyPr/>
          <a:lstStyle/>
          <a:p>
            <a:r>
              <a:rPr lang="en-US" dirty="0"/>
              <a:t>Strengthening sentences</a:t>
            </a:r>
          </a:p>
        </p:txBody>
      </p:sp>
      <p:sp>
        <p:nvSpPr>
          <p:cNvPr id="3" name="Content Placeholder 2">
            <a:extLst>
              <a:ext uri="{FF2B5EF4-FFF2-40B4-BE49-F238E27FC236}">
                <a16:creationId xmlns:a16="http://schemas.microsoft.com/office/drawing/2014/main" id="{98FB88BE-DA06-41F7-E0C5-B309D32BF755}"/>
              </a:ext>
            </a:extLst>
          </p:cNvPr>
          <p:cNvSpPr>
            <a:spLocks noGrp="1"/>
          </p:cNvSpPr>
          <p:nvPr>
            <p:ph idx="1"/>
          </p:nvPr>
        </p:nvSpPr>
        <p:spPr/>
        <p:txBody>
          <a:bodyPr/>
          <a:lstStyle/>
          <a:p>
            <a:r>
              <a:rPr lang="en-US" dirty="0"/>
              <a:t>Clear language helps reader understand logic</a:t>
            </a:r>
          </a:p>
          <a:p>
            <a:r>
              <a:rPr lang="en-US" dirty="0"/>
              <a:t>Do not worry about writing strong sentences</a:t>
            </a:r>
          </a:p>
          <a:p>
            <a:pPr lvl="1"/>
            <a:r>
              <a:rPr lang="en-US" dirty="0"/>
              <a:t>Write sentences as they come to you</a:t>
            </a:r>
          </a:p>
          <a:p>
            <a:pPr lvl="2"/>
            <a:r>
              <a:rPr lang="en-US" dirty="0"/>
              <a:t>(or as translation software spits them out)</a:t>
            </a:r>
          </a:p>
          <a:p>
            <a:pPr lvl="1"/>
            <a:r>
              <a:rPr lang="en-US" dirty="0"/>
              <a:t>Strengthen sentences during editing!</a:t>
            </a:r>
          </a:p>
        </p:txBody>
      </p:sp>
    </p:spTree>
    <p:extLst>
      <p:ext uri="{BB962C8B-B14F-4D97-AF65-F5344CB8AC3E}">
        <p14:creationId xmlns:p14="http://schemas.microsoft.com/office/powerpoint/2010/main" val="4202400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Numbers</a:t>
            </a:r>
          </a:p>
        </p:txBody>
      </p:sp>
      <p:sp>
        <p:nvSpPr>
          <p:cNvPr id="3" name="Content Placeholder 2"/>
          <p:cNvSpPr>
            <a:spLocks noGrp="1"/>
          </p:cNvSpPr>
          <p:nvPr>
            <p:ph idx="1"/>
          </p:nvPr>
        </p:nvSpPr>
        <p:spPr/>
        <p:txBody>
          <a:bodyPr/>
          <a:lstStyle/>
          <a:p>
            <a:r>
              <a:rPr lang="en-US" dirty="0"/>
              <a:t>Write out integer numbers &lt;11  (six, ten)</a:t>
            </a:r>
          </a:p>
          <a:p>
            <a:r>
              <a:rPr lang="en-US" dirty="0"/>
              <a:t>Write numbers &gt;10 as numbers (11, 888)</a:t>
            </a:r>
          </a:p>
          <a:p>
            <a:r>
              <a:rPr lang="en-US" dirty="0"/>
              <a:t>Write out the number if at the beginning of a sentence (but try to avoid that)</a:t>
            </a:r>
          </a:p>
        </p:txBody>
      </p:sp>
    </p:spTree>
    <p:extLst>
      <p:ext uri="{BB962C8B-B14F-4D97-AF65-F5344CB8AC3E}">
        <p14:creationId xmlns:p14="http://schemas.microsoft.com/office/powerpoint/2010/main" val="1854740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That/which</a:t>
            </a:r>
          </a:p>
        </p:txBody>
      </p:sp>
      <p:sp>
        <p:nvSpPr>
          <p:cNvPr id="3" name="Content Placeholder 2"/>
          <p:cNvSpPr>
            <a:spLocks noGrp="1"/>
          </p:cNvSpPr>
          <p:nvPr>
            <p:ph idx="1"/>
          </p:nvPr>
        </p:nvSpPr>
        <p:spPr/>
        <p:txBody>
          <a:bodyPr>
            <a:normAutofit/>
          </a:bodyPr>
          <a:lstStyle/>
          <a:p>
            <a:pPr>
              <a:lnSpc>
                <a:spcPct val="110000"/>
              </a:lnSpc>
            </a:pPr>
            <a:r>
              <a:rPr lang="en-US" sz="2800" dirty="0"/>
              <a:t>That: if the clause is necessary to understand the preceding noun.  No comma</a:t>
            </a:r>
          </a:p>
          <a:p>
            <a:pPr lvl="1">
              <a:lnSpc>
                <a:spcPct val="110000"/>
              </a:lnSpc>
            </a:pPr>
            <a:r>
              <a:rPr lang="en-US" sz="2400" dirty="0"/>
              <a:t>Brad’s sweater that has fancy elbow pads was a birthday gift from his sister.</a:t>
            </a:r>
          </a:p>
          <a:p>
            <a:pPr>
              <a:lnSpc>
                <a:spcPct val="110000"/>
              </a:lnSpc>
            </a:pPr>
            <a:endParaRPr lang="en-US" sz="2800" dirty="0"/>
          </a:p>
          <a:p>
            <a:pPr>
              <a:lnSpc>
                <a:spcPct val="110000"/>
              </a:lnSpc>
            </a:pPr>
            <a:r>
              <a:rPr lang="en-US" sz="2800" dirty="0"/>
              <a:t>Which: if the clause is not necessary.  Use a comma.</a:t>
            </a:r>
          </a:p>
          <a:p>
            <a:pPr lvl="1">
              <a:lnSpc>
                <a:spcPct val="110000"/>
              </a:lnSpc>
            </a:pPr>
            <a:r>
              <a:rPr lang="en-US" sz="2400" dirty="0"/>
              <a:t>Stacy’s truck, which is painted red, has a dent in the back bumper.</a:t>
            </a:r>
          </a:p>
        </p:txBody>
      </p:sp>
    </p:spTree>
    <p:extLst>
      <p:ext uri="{BB962C8B-B14F-4D97-AF65-F5344CB8AC3E}">
        <p14:creationId xmlns:p14="http://schemas.microsoft.com/office/powerpoint/2010/main" val="761073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Affect/effect</a:t>
            </a:r>
          </a:p>
        </p:txBody>
      </p:sp>
      <p:sp>
        <p:nvSpPr>
          <p:cNvPr id="3" name="Content Placeholder 2"/>
          <p:cNvSpPr>
            <a:spLocks noGrp="1"/>
          </p:cNvSpPr>
          <p:nvPr>
            <p:ph idx="1"/>
          </p:nvPr>
        </p:nvSpPr>
        <p:spPr>
          <a:xfrm>
            <a:off x="217217" y="1600200"/>
            <a:ext cx="8686800" cy="4525963"/>
          </a:xfrm>
        </p:spPr>
        <p:txBody>
          <a:bodyPr>
            <a:normAutofit lnSpcReduction="10000"/>
          </a:bodyPr>
          <a:lstStyle/>
          <a:p>
            <a:r>
              <a:rPr lang="en-US" dirty="0"/>
              <a:t>Effect:  usually a noun</a:t>
            </a:r>
          </a:p>
          <a:p>
            <a:pPr lvl="1"/>
            <a:r>
              <a:rPr lang="en-US" dirty="0"/>
              <a:t>Special effects</a:t>
            </a:r>
          </a:p>
          <a:p>
            <a:pPr lvl="1"/>
            <a:r>
              <a:rPr lang="en-US" dirty="0"/>
              <a:t>This effect applies to clouds that are forming high mass stars</a:t>
            </a:r>
          </a:p>
          <a:p>
            <a:pPr lvl="1"/>
            <a:r>
              <a:rPr lang="en-US" dirty="0"/>
              <a:t>Effect as a verb: someone trying to “effect change”</a:t>
            </a:r>
          </a:p>
          <a:p>
            <a:pPr lvl="1"/>
            <a:endParaRPr lang="en-US" dirty="0"/>
          </a:p>
          <a:p>
            <a:r>
              <a:rPr lang="en-US" dirty="0"/>
              <a:t>Affect:  usually a verb</a:t>
            </a:r>
          </a:p>
          <a:p>
            <a:pPr lvl="1"/>
            <a:r>
              <a:rPr lang="en-US" dirty="0"/>
              <a:t>The AGN affects the nearby cloud by….</a:t>
            </a:r>
          </a:p>
          <a:p>
            <a:pPr lvl="1"/>
            <a:r>
              <a:rPr lang="en-US" dirty="0"/>
              <a:t>Affect as a noun:  Affect \</a:t>
            </a:r>
            <a:r>
              <a:rPr lang="en-US" dirty="0" err="1"/>
              <a:t>sim</a:t>
            </a:r>
            <a:r>
              <a:rPr lang="en-US" dirty="0"/>
              <a:t> demeanor</a:t>
            </a:r>
          </a:p>
        </p:txBody>
      </p:sp>
    </p:spTree>
    <p:extLst>
      <p:ext uri="{BB962C8B-B14F-4D97-AF65-F5344CB8AC3E}">
        <p14:creationId xmlns:p14="http://schemas.microsoft.com/office/powerpoint/2010/main" val="1894504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Structure in lists</a:t>
            </a:r>
          </a:p>
        </p:txBody>
      </p:sp>
      <p:sp>
        <p:nvSpPr>
          <p:cNvPr id="3" name="Content Placeholder 2"/>
          <p:cNvSpPr>
            <a:spLocks noGrp="1"/>
          </p:cNvSpPr>
          <p:nvPr>
            <p:ph idx="1"/>
          </p:nvPr>
        </p:nvSpPr>
        <p:spPr>
          <a:xfrm>
            <a:off x="284053" y="1600200"/>
            <a:ext cx="8859947" cy="4950725"/>
          </a:xfrm>
        </p:spPr>
        <p:txBody>
          <a:bodyPr>
            <a:normAutofit fontScale="92500"/>
          </a:bodyPr>
          <a:lstStyle/>
          <a:p>
            <a:r>
              <a:rPr lang="en-US" dirty="0" err="1"/>
              <a:t>Weiyang</a:t>
            </a:r>
            <a:r>
              <a:rPr lang="en-US" dirty="0"/>
              <a:t> likes hiking, swimming, and to ride a bicycle</a:t>
            </a:r>
          </a:p>
          <a:p>
            <a:pPr>
              <a:buFont typeface="Symbol" charset="0"/>
              <a:buChar char=""/>
            </a:pPr>
            <a:r>
              <a:rPr lang="en-US" dirty="0" err="1"/>
              <a:t>Weiyang</a:t>
            </a:r>
            <a:r>
              <a:rPr lang="en-US" dirty="0"/>
              <a:t> likes hiking, swimming, and riding a bicycle</a:t>
            </a:r>
          </a:p>
          <a:p>
            <a:pPr marL="0" indent="0" algn="ctr">
              <a:buNone/>
            </a:pPr>
            <a:r>
              <a:rPr lang="en-US" dirty="0"/>
              <a:t>Or</a:t>
            </a:r>
          </a:p>
          <a:p>
            <a:pPr>
              <a:buFont typeface="Symbol" charset="0"/>
              <a:buChar char=""/>
            </a:pPr>
            <a:r>
              <a:rPr lang="en-US" dirty="0" err="1"/>
              <a:t>Weiyang</a:t>
            </a:r>
            <a:r>
              <a:rPr lang="en-US" dirty="0"/>
              <a:t> likes to hike, (to) swim, and (to) ride a bicycle</a:t>
            </a:r>
          </a:p>
          <a:p>
            <a:pPr>
              <a:buFont typeface="Symbol" charset="0"/>
              <a:buChar char=""/>
            </a:pPr>
            <a:endParaRPr lang="en-US" dirty="0"/>
          </a:p>
          <a:p>
            <a:pPr marL="0" indent="0">
              <a:buNone/>
            </a:pPr>
            <a:r>
              <a:rPr lang="en-US" dirty="0"/>
              <a:t>Also important in addressing topics: parallel sentence structures for similar ideas</a:t>
            </a:r>
          </a:p>
          <a:p>
            <a:pPr marL="0" indent="0">
              <a:buNone/>
            </a:pPr>
            <a:endParaRPr lang="en-US" dirty="0"/>
          </a:p>
        </p:txBody>
      </p:sp>
    </p:spTree>
    <p:extLst>
      <p:ext uri="{BB962C8B-B14F-4D97-AF65-F5344CB8AC3E}">
        <p14:creationId xmlns:p14="http://schemas.microsoft.com/office/powerpoint/2010/main" val="1207592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Avoiding Common Errors of Punctuation</a:t>
            </a:r>
          </a:p>
        </p:txBody>
      </p:sp>
      <p:sp>
        <p:nvSpPr>
          <p:cNvPr id="3" name="Content Placeholder 2"/>
          <p:cNvSpPr>
            <a:spLocks noGrp="1"/>
          </p:cNvSpPr>
          <p:nvPr>
            <p:ph idx="1"/>
          </p:nvPr>
        </p:nvSpPr>
        <p:spPr/>
        <p:txBody>
          <a:bodyPr>
            <a:normAutofit fontScale="85000" lnSpcReduction="10000"/>
          </a:bodyPr>
          <a:lstStyle/>
          <a:p>
            <a:pPr marL="0" indent="0">
              <a:lnSpc>
                <a:spcPct val="110000"/>
              </a:lnSpc>
              <a:buNone/>
            </a:pPr>
            <a:r>
              <a:rPr lang="en-US" dirty="0"/>
              <a:t>Punctuation marks are the traffic signs and signals placed along the reader’s road. They tell him when to slow down and when to stop, and sometimes they warn him of the nature of the road ahead. Traffic engineers do not always agree on what signs should be used and where they should be placed, and neither do writers or editors.</a:t>
            </a:r>
          </a:p>
          <a:p>
            <a:pPr>
              <a:lnSpc>
                <a:spcPct val="120000"/>
              </a:lnSpc>
            </a:pPr>
            <a:endParaRPr lang="en-US" dirty="0"/>
          </a:p>
          <a:p>
            <a:pPr>
              <a:lnSpc>
                <a:spcPct val="120000"/>
              </a:lnSpc>
            </a:pPr>
            <a:endParaRPr lang="en-US" dirty="0"/>
          </a:p>
          <a:p>
            <a:pPr marL="0" indent="0" algn="r">
              <a:lnSpc>
                <a:spcPct val="120000"/>
              </a:lnSpc>
              <a:buNone/>
            </a:pPr>
            <a:r>
              <a:rPr lang="en-US" sz="2800" i="1" dirty="0"/>
              <a:t>Theodore M. Bernstein, The Careful Writer</a:t>
            </a:r>
          </a:p>
        </p:txBody>
      </p:sp>
    </p:spTree>
    <p:extLst>
      <p:ext uri="{BB962C8B-B14F-4D97-AF65-F5344CB8AC3E}">
        <p14:creationId xmlns:p14="http://schemas.microsoft.com/office/powerpoint/2010/main" val="4002567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Punctuation rules are designed to have</a:t>
            </a:r>
            <a:br>
              <a:rPr lang="en-US" sz="3600" dirty="0"/>
            </a:br>
            <a:r>
              <a:rPr lang="en-US" sz="3600" dirty="0"/>
              <a:t>sentences be read one way</a:t>
            </a:r>
          </a:p>
        </p:txBody>
      </p:sp>
      <p:sp>
        <p:nvSpPr>
          <p:cNvPr id="3" name="Content Placeholder 2"/>
          <p:cNvSpPr>
            <a:spLocks noGrp="1"/>
          </p:cNvSpPr>
          <p:nvPr>
            <p:ph idx="1"/>
          </p:nvPr>
        </p:nvSpPr>
        <p:spPr>
          <a:xfrm>
            <a:off x="457200" y="1600200"/>
            <a:ext cx="8229600" cy="5114257"/>
          </a:xfrm>
        </p:spPr>
        <p:txBody>
          <a:bodyPr>
            <a:normAutofit fontScale="62500" lnSpcReduction="20000"/>
          </a:bodyPr>
          <a:lstStyle/>
          <a:p>
            <a:pPr>
              <a:lnSpc>
                <a:spcPct val="120000"/>
              </a:lnSpc>
            </a:pPr>
            <a:r>
              <a:rPr lang="en-US" sz="2800" dirty="0"/>
              <a:t>Colon:  introduces a formal list, long quotation, equation, or definition.</a:t>
            </a:r>
          </a:p>
          <a:p>
            <a:pPr>
              <a:lnSpc>
                <a:spcPct val="120000"/>
              </a:lnSpc>
            </a:pPr>
            <a:endParaRPr lang="en-US" sz="2800" dirty="0"/>
          </a:p>
          <a:p>
            <a:pPr>
              <a:lnSpc>
                <a:spcPct val="120000"/>
              </a:lnSpc>
            </a:pPr>
            <a:r>
              <a:rPr lang="en-US" sz="2800" dirty="0"/>
              <a:t>Semi-colon: separates complex items in a list</a:t>
            </a:r>
          </a:p>
          <a:p>
            <a:pPr>
              <a:lnSpc>
                <a:spcPct val="120000"/>
              </a:lnSpc>
            </a:pPr>
            <a:endParaRPr lang="en-US" sz="2800" dirty="0"/>
          </a:p>
          <a:p>
            <a:pPr>
              <a:lnSpc>
                <a:spcPct val="120000"/>
              </a:lnSpc>
            </a:pPr>
            <a:r>
              <a:rPr lang="en-US" sz="2800" dirty="0"/>
              <a:t>Semi-colon: a semi-colon either joins two independent clauses (closely linked in thought) </a:t>
            </a:r>
          </a:p>
          <a:p>
            <a:pPr lvl="1">
              <a:lnSpc>
                <a:spcPct val="120000"/>
              </a:lnSpc>
            </a:pPr>
            <a:r>
              <a:rPr lang="en-US" sz="2600" dirty="0"/>
              <a:t>Common saying: you can use a semi-colon six times in your life.  Do you want this to be one of them?</a:t>
            </a:r>
          </a:p>
          <a:p>
            <a:pPr lvl="1">
              <a:lnSpc>
                <a:spcPct val="120000"/>
              </a:lnSpc>
            </a:pPr>
            <a:r>
              <a:rPr lang="en-US" sz="2600" dirty="0"/>
              <a:t>Personally, I like semi-colons, but they are difficult to use.</a:t>
            </a:r>
          </a:p>
          <a:p>
            <a:pPr>
              <a:lnSpc>
                <a:spcPct val="120000"/>
              </a:lnSpc>
            </a:pPr>
            <a:endParaRPr lang="en-US" sz="2800" dirty="0"/>
          </a:p>
          <a:p>
            <a:pPr>
              <a:lnSpc>
                <a:spcPct val="120000"/>
              </a:lnSpc>
            </a:pPr>
            <a:r>
              <a:rPr lang="en-US" sz="2800" dirty="0"/>
              <a:t>Comma: a comma separates details in a sentence.</a:t>
            </a:r>
          </a:p>
          <a:p>
            <a:pPr lvl="1">
              <a:lnSpc>
                <a:spcPct val="120000"/>
              </a:lnSpc>
            </a:pPr>
            <a:r>
              <a:rPr lang="en-US" sz="2400" dirty="0"/>
              <a:t>In a complex sentence, if you have two distinct subjects, use a comma before the “and”;</a:t>
            </a:r>
          </a:p>
          <a:p>
            <a:pPr lvl="1">
              <a:lnSpc>
                <a:spcPct val="120000"/>
              </a:lnSpc>
            </a:pPr>
            <a:r>
              <a:rPr lang="en-US" sz="2400" dirty="0"/>
              <a:t>if subject is the same for both verbs, do not use a comma</a:t>
            </a:r>
          </a:p>
          <a:p>
            <a:pPr>
              <a:lnSpc>
                <a:spcPct val="120000"/>
              </a:lnSpc>
            </a:pPr>
            <a:endParaRPr lang="en-US" sz="2800" dirty="0"/>
          </a:p>
          <a:p>
            <a:pPr>
              <a:lnSpc>
                <a:spcPct val="120000"/>
              </a:lnSpc>
            </a:pPr>
            <a:r>
              <a:rPr lang="en-US" sz="2800" dirty="0"/>
              <a:t>Dash: acts as parenthesis to separate items that cannot be separated by a comma</a:t>
            </a:r>
          </a:p>
          <a:p>
            <a:pPr>
              <a:lnSpc>
                <a:spcPct val="120000"/>
              </a:lnSpc>
            </a:pPr>
            <a:endParaRPr lang="en-US" sz="2800" dirty="0"/>
          </a:p>
        </p:txBody>
      </p:sp>
    </p:spTree>
    <p:extLst>
      <p:ext uri="{BB962C8B-B14F-4D97-AF65-F5344CB8AC3E}">
        <p14:creationId xmlns:p14="http://schemas.microsoft.com/office/powerpoint/2010/main" val="109650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0530"/>
          </a:xfrm>
        </p:spPr>
        <p:txBody>
          <a:bodyPr>
            <a:normAutofit fontScale="90000"/>
          </a:bodyPr>
          <a:lstStyle/>
          <a:p>
            <a:r>
              <a:rPr lang="en-US" dirty="0"/>
              <a:t>Language: clear</a:t>
            </a:r>
          </a:p>
        </p:txBody>
      </p:sp>
      <p:sp>
        <p:nvSpPr>
          <p:cNvPr id="3" name="Content Placeholder 2"/>
          <p:cNvSpPr>
            <a:spLocks noGrp="1"/>
          </p:cNvSpPr>
          <p:nvPr>
            <p:ph idx="1"/>
          </p:nvPr>
        </p:nvSpPr>
        <p:spPr>
          <a:xfrm>
            <a:off x="148629" y="965231"/>
            <a:ext cx="8538172" cy="5737547"/>
          </a:xfrm>
        </p:spPr>
        <p:txBody>
          <a:bodyPr>
            <a:noAutofit/>
          </a:bodyPr>
          <a:lstStyle/>
          <a:p>
            <a:r>
              <a:rPr lang="en-US" sz="2000" dirty="0"/>
              <a:t>say what you mean</a:t>
            </a:r>
          </a:p>
          <a:p>
            <a:r>
              <a:rPr lang="en-US" sz="2000" dirty="0"/>
              <a:t>don’t say what you don’t mean</a:t>
            </a:r>
          </a:p>
          <a:p>
            <a:r>
              <a:rPr lang="en-US" sz="2000" dirty="0"/>
              <a:t>avoid ambiguity, which can arise with poorly chosen words</a:t>
            </a:r>
          </a:p>
          <a:p>
            <a:pPr lvl="1"/>
            <a:r>
              <a:rPr lang="en-US" sz="2000" dirty="0"/>
              <a:t>jargon</a:t>
            </a:r>
          </a:p>
          <a:p>
            <a:pPr lvl="1"/>
            <a:r>
              <a:rPr lang="en-US" sz="2000" dirty="0"/>
              <a:t>pronouns (“this” “that” and “it” drive me crazy!)</a:t>
            </a:r>
          </a:p>
          <a:p>
            <a:pPr marL="914400" lvl="2" indent="0">
              <a:buNone/>
            </a:pPr>
            <a:r>
              <a:rPr lang="en-US" sz="2000" b="1" dirty="0">
                <a:solidFill>
                  <a:srgbClr val="FF0000"/>
                </a:solidFill>
              </a:rPr>
              <a:t>Never use “This” without an immediate noun;  same with “It is”</a:t>
            </a:r>
          </a:p>
          <a:p>
            <a:pPr lvl="1"/>
            <a:r>
              <a:rPr lang="en-US" sz="2000" dirty="0"/>
              <a:t>position of modifiers (e.g., make sure “only” modifies the right word)</a:t>
            </a:r>
          </a:p>
          <a:p>
            <a:pPr marL="512763" indent="0">
              <a:buNone/>
            </a:pPr>
            <a:endParaRPr lang="en-US" sz="2000" dirty="0"/>
          </a:p>
          <a:p>
            <a:r>
              <a:rPr lang="en-US" sz="2000" dirty="0"/>
              <a:t>keep to the simplest words and sentences that do the job, without too many:</a:t>
            </a:r>
          </a:p>
          <a:p>
            <a:pPr lvl="1"/>
            <a:r>
              <a:rPr lang="en-US" sz="2000" dirty="0"/>
              <a:t>Syllables</a:t>
            </a:r>
          </a:p>
          <a:p>
            <a:pPr lvl="1"/>
            <a:r>
              <a:rPr lang="en-US" sz="2000" dirty="0"/>
              <a:t>Words</a:t>
            </a:r>
          </a:p>
          <a:p>
            <a:pPr lvl="1"/>
            <a:r>
              <a:rPr lang="en-US" sz="2000" dirty="0"/>
              <a:t>Prepositions</a:t>
            </a:r>
          </a:p>
          <a:p>
            <a:pPr lvl="1"/>
            <a:r>
              <a:rPr lang="en-US" sz="2000" dirty="0"/>
              <a:t>Semicolons</a:t>
            </a:r>
          </a:p>
          <a:p>
            <a:pPr lvl="1"/>
            <a:r>
              <a:rPr lang="en-US" sz="2000" dirty="0"/>
              <a:t>ideas</a:t>
            </a:r>
          </a:p>
        </p:txBody>
      </p:sp>
    </p:spTree>
    <p:extLst>
      <p:ext uri="{BB962C8B-B14F-4D97-AF65-F5344CB8AC3E}">
        <p14:creationId xmlns:p14="http://schemas.microsoft.com/office/powerpoint/2010/main" val="3441537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BADB-0228-6A4F-7AD3-D18C7F19EE79}"/>
              </a:ext>
            </a:extLst>
          </p:cNvPr>
          <p:cNvSpPr>
            <a:spLocks noGrp="1"/>
          </p:cNvSpPr>
          <p:nvPr>
            <p:ph type="title"/>
          </p:nvPr>
        </p:nvSpPr>
        <p:spPr/>
        <p:txBody>
          <a:bodyPr/>
          <a:lstStyle/>
          <a:p>
            <a:r>
              <a:rPr lang="en-US" dirty="0"/>
              <a:t>Quantify comparisons</a:t>
            </a:r>
          </a:p>
        </p:txBody>
      </p:sp>
      <p:sp>
        <p:nvSpPr>
          <p:cNvPr id="3" name="Content Placeholder 2">
            <a:extLst>
              <a:ext uri="{FF2B5EF4-FFF2-40B4-BE49-F238E27FC236}">
                <a16:creationId xmlns:a16="http://schemas.microsoft.com/office/drawing/2014/main" id="{52FAE396-CD43-8137-AD8B-B4D43DF1B29D}"/>
              </a:ext>
            </a:extLst>
          </p:cNvPr>
          <p:cNvSpPr>
            <a:spLocks noGrp="1"/>
          </p:cNvSpPr>
          <p:nvPr>
            <p:ph idx="1"/>
          </p:nvPr>
        </p:nvSpPr>
        <p:spPr/>
        <p:txBody>
          <a:bodyPr/>
          <a:lstStyle/>
          <a:p>
            <a:r>
              <a:rPr lang="en-US" sz="2800" dirty="0"/>
              <a:t>The mass of galaxy A is different than the mass of galaxy B</a:t>
            </a:r>
          </a:p>
          <a:p>
            <a:r>
              <a:rPr lang="en-US" sz="2800" dirty="0"/>
              <a:t>Galaxy A is more massive than galaxy B</a:t>
            </a:r>
          </a:p>
          <a:p>
            <a:r>
              <a:rPr lang="en-US" sz="2800" dirty="0"/>
              <a:t>Galaxy A is three times more massive than galaxy B</a:t>
            </a:r>
          </a:p>
          <a:p>
            <a:endParaRPr lang="en-US" dirty="0"/>
          </a:p>
          <a:p>
            <a:pPr marL="0" indent="0" algn="ctr">
              <a:buNone/>
            </a:pPr>
            <a:r>
              <a:rPr lang="en-US" dirty="0"/>
              <a:t>Quantify comparisons when possible</a:t>
            </a:r>
          </a:p>
        </p:txBody>
      </p:sp>
    </p:spTree>
    <p:extLst>
      <p:ext uri="{BB962C8B-B14F-4D97-AF65-F5344CB8AC3E}">
        <p14:creationId xmlns:p14="http://schemas.microsoft.com/office/powerpoint/2010/main" val="3965681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concise and fluid</a:t>
            </a:r>
          </a:p>
        </p:txBody>
      </p:sp>
      <p:sp>
        <p:nvSpPr>
          <p:cNvPr id="3" name="Content Placeholder 2"/>
          <p:cNvSpPr>
            <a:spLocks noGrp="1"/>
          </p:cNvSpPr>
          <p:nvPr>
            <p:ph idx="1"/>
          </p:nvPr>
        </p:nvSpPr>
        <p:spPr>
          <a:xfrm>
            <a:off x="457200" y="1451505"/>
            <a:ext cx="8229600" cy="5088467"/>
          </a:xfrm>
        </p:spPr>
        <p:txBody>
          <a:bodyPr>
            <a:normAutofit fontScale="70000" lnSpcReduction="20000"/>
          </a:bodyPr>
          <a:lstStyle/>
          <a:p>
            <a:pPr>
              <a:lnSpc>
                <a:spcPct val="120000"/>
              </a:lnSpc>
            </a:pPr>
            <a:r>
              <a:rPr lang="en-US" dirty="0"/>
              <a:t> Concise</a:t>
            </a:r>
          </a:p>
          <a:p>
            <a:pPr lvl="1">
              <a:lnSpc>
                <a:spcPct val="120000"/>
              </a:lnSpc>
            </a:pPr>
            <a:r>
              <a:rPr lang="en-US" dirty="0"/>
              <a:t>establish importance</a:t>
            </a:r>
          </a:p>
          <a:p>
            <a:pPr lvl="1">
              <a:lnSpc>
                <a:spcPct val="120000"/>
              </a:lnSpc>
            </a:pPr>
            <a:r>
              <a:rPr lang="en-US" dirty="0"/>
              <a:t>eliminate excessive detail, repetition, and redundancy</a:t>
            </a:r>
          </a:p>
          <a:p>
            <a:pPr lvl="1">
              <a:lnSpc>
                <a:spcPct val="120000"/>
              </a:lnSpc>
            </a:pPr>
            <a:r>
              <a:rPr lang="en-US" dirty="0"/>
              <a:t>attention to wordiness and run-on sentences</a:t>
            </a:r>
          </a:p>
          <a:p>
            <a:pPr lvl="1">
              <a:lnSpc>
                <a:spcPct val="120000"/>
              </a:lnSpc>
            </a:pPr>
            <a:r>
              <a:rPr lang="en-US" dirty="0"/>
              <a:t>no lethargic sentences that just don’t go anywhere</a:t>
            </a:r>
          </a:p>
          <a:p>
            <a:pPr lvl="1">
              <a:lnSpc>
                <a:spcPct val="120000"/>
              </a:lnSpc>
            </a:pPr>
            <a:r>
              <a:rPr lang="en-US" dirty="0"/>
              <a:t>Limit clauses:  subject/verb/object+1 clause max</a:t>
            </a:r>
          </a:p>
          <a:p>
            <a:pPr lvl="1">
              <a:lnSpc>
                <a:spcPct val="120000"/>
              </a:lnSpc>
            </a:pPr>
            <a:endParaRPr lang="en-US" dirty="0"/>
          </a:p>
          <a:p>
            <a:pPr>
              <a:lnSpc>
                <a:spcPct val="120000"/>
              </a:lnSpc>
            </a:pPr>
            <a:r>
              <a:rPr lang="en-US" dirty="0"/>
              <a:t>Fluid / Fluent</a:t>
            </a:r>
          </a:p>
          <a:p>
            <a:pPr lvl="1">
              <a:lnSpc>
                <a:spcPct val="120000"/>
              </a:lnSpc>
            </a:pPr>
            <a:r>
              <a:rPr lang="en-US" dirty="0"/>
              <a:t>smooth</a:t>
            </a:r>
          </a:p>
          <a:p>
            <a:pPr lvl="1">
              <a:lnSpc>
                <a:spcPct val="120000"/>
              </a:lnSpc>
            </a:pPr>
            <a:r>
              <a:rPr lang="en-US" dirty="0"/>
              <a:t>not stagnant or discontinuous (transitions!)</a:t>
            </a:r>
          </a:p>
          <a:p>
            <a:pPr lvl="1">
              <a:lnSpc>
                <a:spcPct val="120000"/>
              </a:lnSpc>
            </a:pPr>
            <a:r>
              <a:rPr lang="en-US" dirty="0"/>
              <a:t>combine related ideas</a:t>
            </a:r>
          </a:p>
          <a:p>
            <a:pPr lvl="1">
              <a:lnSpc>
                <a:spcPct val="120000"/>
              </a:lnSpc>
            </a:pPr>
            <a:r>
              <a:rPr lang="en-US" dirty="0">
                <a:solidFill>
                  <a:srgbClr val="FF0000"/>
                </a:solidFill>
              </a:rPr>
              <a:t>use parallel structure</a:t>
            </a:r>
          </a:p>
          <a:p>
            <a:pPr lvl="1">
              <a:lnSpc>
                <a:spcPct val="120000"/>
              </a:lnSpc>
            </a:pPr>
            <a:r>
              <a:rPr lang="en-US" dirty="0">
                <a:solidFill>
                  <a:srgbClr val="FF0000"/>
                </a:solidFill>
              </a:rPr>
              <a:t>move from common ground to the unfamiliar/beyond</a:t>
            </a:r>
          </a:p>
        </p:txBody>
      </p:sp>
    </p:spTree>
    <p:extLst>
      <p:ext uri="{BB962C8B-B14F-4D97-AF65-F5344CB8AC3E}">
        <p14:creationId xmlns:p14="http://schemas.microsoft.com/office/powerpoint/2010/main" val="175624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Not all mechanical/usage errors bother</a:t>
            </a:r>
            <a:br>
              <a:rPr lang="en-US" sz="3600" dirty="0"/>
            </a:br>
            <a:r>
              <a:rPr lang="en-US" sz="3600" dirty="0"/>
              <a:t>readers in the same way</a:t>
            </a:r>
          </a:p>
        </p:txBody>
      </p:sp>
      <p:sp>
        <p:nvSpPr>
          <p:cNvPr id="3" name="Content Placeholder 2"/>
          <p:cNvSpPr>
            <a:spLocks noGrp="1"/>
          </p:cNvSpPr>
          <p:nvPr>
            <p:ph idx="1"/>
          </p:nvPr>
        </p:nvSpPr>
        <p:spPr>
          <a:xfrm>
            <a:off x="541284" y="1734231"/>
            <a:ext cx="3294992" cy="4952137"/>
          </a:xfrm>
        </p:spPr>
        <p:txBody>
          <a:bodyPr>
            <a:normAutofit fontScale="92500" lnSpcReduction="10000"/>
          </a:bodyPr>
          <a:lstStyle/>
          <a:p>
            <a:r>
              <a:rPr lang="en-US" dirty="0"/>
              <a:t>Errors that disturb</a:t>
            </a:r>
          </a:p>
          <a:p>
            <a:endParaRPr lang="en-US" dirty="0"/>
          </a:p>
          <a:p>
            <a:endParaRPr lang="en-US" dirty="0"/>
          </a:p>
          <a:p>
            <a:r>
              <a:rPr lang="en-US" dirty="0"/>
              <a:t>Errors that distract</a:t>
            </a:r>
          </a:p>
          <a:p>
            <a:endParaRPr lang="en-US" dirty="0"/>
          </a:p>
          <a:p>
            <a:endParaRPr lang="en-US" dirty="0"/>
          </a:p>
          <a:p>
            <a:r>
              <a:rPr lang="en-US" dirty="0"/>
              <a:t>Errors that few notice</a:t>
            </a:r>
          </a:p>
        </p:txBody>
      </p:sp>
      <p:sp>
        <p:nvSpPr>
          <p:cNvPr id="4" name="Content Placeholder 2"/>
          <p:cNvSpPr txBox="1">
            <a:spLocks/>
          </p:cNvSpPr>
          <p:nvPr/>
        </p:nvSpPr>
        <p:spPr>
          <a:xfrm>
            <a:off x="3836276" y="1637033"/>
            <a:ext cx="5054381" cy="5009874"/>
          </a:xfrm>
          <a:prstGeom prst="rect">
            <a:avLst/>
          </a:prstGeom>
        </p:spPr>
        <p:txBody>
          <a:bodyPr vert="horz" lIns="91440" tIns="45720" rIns="91440" bIns="45720" rtlCol="0">
            <a:normAutofit fontScale="4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nSpc>
                <a:spcPct val="120000"/>
              </a:lnSpc>
              <a:buNone/>
            </a:pPr>
            <a:r>
              <a:rPr lang="en-US" dirty="0"/>
              <a:t>run-on sentence</a:t>
            </a:r>
          </a:p>
          <a:p>
            <a:pPr marL="0" indent="0">
              <a:lnSpc>
                <a:spcPct val="120000"/>
              </a:lnSpc>
              <a:buNone/>
            </a:pPr>
            <a:r>
              <a:rPr lang="en-US" dirty="0"/>
              <a:t>affect/effect</a:t>
            </a:r>
          </a:p>
          <a:p>
            <a:pPr marL="0" indent="0">
              <a:lnSpc>
                <a:spcPct val="120000"/>
              </a:lnSpc>
              <a:buNone/>
            </a:pPr>
            <a:r>
              <a:rPr lang="en-US" dirty="0"/>
              <a:t>its/it’s</a:t>
            </a:r>
          </a:p>
          <a:p>
            <a:pPr marL="0" indent="0">
              <a:lnSpc>
                <a:spcPct val="120000"/>
              </a:lnSpc>
              <a:buNone/>
            </a:pPr>
            <a:r>
              <a:rPr lang="en-US" dirty="0"/>
              <a:t>spelling errors (overleaf identifies spelling &amp; some 			grammatical errors!  Also use Grammarly/</a:t>
            </a:r>
            <a:r>
              <a:rPr lang="en-US" dirty="0" err="1"/>
              <a:t>ChatGPT</a:t>
            </a:r>
            <a:r>
              <a:rPr lang="en-US" dirty="0"/>
              <a:t>!)</a:t>
            </a:r>
          </a:p>
          <a:p>
            <a:pPr marL="0" indent="0">
              <a:lnSpc>
                <a:spcPct val="120000"/>
              </a:lnSpc>
              <a:buNone/>
            </a:pPr>
            <a:endParaRPr lang="en-US" dirty="0"/>
          </a:p>
          <a:p>
            <a:pPr marL="0" indent="0">
              <a:lnSpc>
                <a:spcPct val="120000"/>
              </a:lnSpc>
              <a:buNone/>
            </a:pPr>
            <a:endParaRPr lang="en-US" dirty="0"/>
          </a:p>
          <a:p>
            <a:pPr marL="0" indent="0">
              <a:lnSpc>
                <a:spcPct val="120000"/>
              </a:lnSpc>
              <a:buNone/>
            </a:pPr>
            <a:r>
              <a:rPr lang="en-US" dirty="0"/>
              <a:t>missing intro comma</a:t>
            </a:r>
          </a:p>
          <a:p>
            <a:pPr marL="0" indent="0">
              <a:lnSpc>
                <a:spcPct val="120000"/>
              </a:lnSpc>
              <a:buNone/>
            </a:pPr>
            <a:r>
              <a:rPr lang="en-US" dirty="0"/>
              <a:t>faulty parallelism</a:t>
            </a:r>
          </a:p>
          <a:p>
            <a:pPr marL="284163" indent="-284163">
              <a:lnSpc>
                <a:spcPct val="120000"/>
              </a:lnSpc>
              <a:buNone/>
            </a:pPr>
            <a:r>
              <a:rPr lang="en-US" dirty="0"/>
              <a:t>unclear pronoun reference (what does “This” refer to)</a:t>
            </a:r>
          </a:p>
          <a:p>
            <a:pPr marL="0" indent="0">
              <a:lnSpc>
                <a:spcPct val="120000"/>
              </a:lnSpc>
              <a:buNone/>
            </a:pPr>
            <a:r>
              <a:rPr lang="en-US" dirty="0"/>
              <a:t>subject-verb disagreement</a:t>
            </a:r>
          </a:p>
          <a:p>
            <a:pPr marL="0" indent="0">
              <a:lnSpc>
                <a:spcPct val="120000"/>
              </a:lnSpc>
              <a:buNone/>
            </a:pPr>
            <a:r>
              <a:rPr lang="en-US" dirty="0"/>
              <a:t>incorrect verb tense</a:t>
            </a:r>
          </a:p>
          <a:p>
            <a:pPr marL="0" indent="0">
              <a:lnSpc>
                <a:spcPct val="120000"/>
              </a:lnSpc>
              <a:buNone/>
            </a:pPr>
            <a:endParaRPr lang="en-US" dirty="0"/>
          </a:p>
          <a:p>
            <a:pPr marL="0" indent="0">
              <a:lnSpc>
                <a:spcPct val="120000"/>
              </a:lnSpc>
              <a:buNone/>
            </a:pPr>
            <a:endParaRPr lang="en-US" dirty="0"/>
          </a:p>
          <a:p>
            <a:pPr marL="0" indent="0">
              <a:lnSpc>
                <a:spcPct val="120000"/>
              </a:lnSpc>
              <a:buNone/>
            </a:pPr>
            <a:r>
              <a:rPr lang="en-US" dirty="0"/>
              <a:t>different from/than</a:t>
            </a:r>
          </a:p>
          <a:p>
            <a:pPr marL="0" indent="0">
              <a:lnSpc>
                <a:spcPct val="120000"/>
              </a:lnSpc>
              <a:buNone/>
            </a:pPr>
            <a:r>
              <a:rPr lang="en-US" dirty="0"/>
              <a:t>compare with/to</a:t>
            </a:r>
          </a:p>
          <a:p>
            <a:pPr marL="0" indent="0">
              <a:lnSpc>
                <a:spcPct val="120000"/>
              </a:lnSpc>
              <a:buNone/>
            </a:pPr>
            <a:r>
              <a:rPr lang="en-US" dirty="0"/>
              <a:t>contractions</a:t>
            </a:r>
          </a:p>
          <a:p>
            <a:pPr marL="0" indent="0">
              <a:lnSpc>
                <a:spcPct val="120000"/>
              </a:lnSpc>
              <a:buNone/>
            </a:pPr>
            <a:r>
              <a:rPr lang="en-US" dirty="0"/>
              <a:t>split infinitives (“To quickly read”; “quickly” splits)</a:t>
            </a:r>
          </a:p>
          <a:p>
            <a:pPr marL="0" indent="0">
              <a:lnSpc>
                <a:spcPct val="120000"/>
              </a:lnSpc>
              <a:buNone/>
            </a:pPr>
            <a:endParaRPr lang="en-US" dirty="0"/>
          </a:p>
        </p:txBody>
      </p:sp>
    </p:spTree>
    <p:extLst>
      <p:ext uri="{BB962C8B-B14F-4D97-AF65-F5344CB8AC3E}">
        <p14:creationId xmlns:p14="http://schemas.microsoft.com/office/powerpoint/2010/main" val="317276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Language: active versus passive</a:t>
            </a:r>
          </a:p>
        </p:txBody>
      </p:sp>
      <p:sp>
        <p:nvSpPr>
          <p:cNvPr id="3" name="Content Placeholder 2"/>
          <p:cNvSpPr>
            <a:spLocks noGrp="1"/>
          </p:cNvSpPr>
          <p:nvPr>
            <p:ph idx="1"/>
          </p:nvPr>
        </p:nvSpPr>
        <p:spPr>
          <a:xfrm>
            <a:off x="436180" y="1396618"/>
            <a:ext cx="8508124" cy="4947356"/>
          </a:xfrm>
        </p:spPr>
        <p:txBody>
          <a:bodyPr>
            <a:normAutofit fontScale="70000" lnSpcReduction="20000"/>
          </a:bodyPr>
          <a:lstStyle/>
          <a:p>
            <a:pPr>
              <a:lnSpc>
                <a:spcPct val="120000"/>
              </a:lnSpc>
            </a:pPr>
            <a:r>
              <a:rPr lang="en-US" dirty="0"/>
              <a:t>Do not use:  “It is”, “there are” (some rare exceptions)</a:t>
            </a:r>
          </a:p>
          <a:p>
            <a:pPr>
              <a:lnSpc>
                <a:spcPct val="120000"/>
              </a:lnSpc>
            </a:pPr>
            <a:r>
              <a:rPr lang="en-US" dirty="0"/>
              <a:t>Your sentences have subjects!</a:t>
            </a:r>
          </a:p>
          <a:p>
            <a:pPr>
              <a:lnSpc>
                <a:spcPct val="120000"/>
              </a:lnSpc>
            </a:pPr>
            <a:r>
              <a:rPr lang="en-US" dirty="0"/>
              <a:t>Action verbs are more descriptive</a:t>
            </a:r>
          </a:p>
          <a:p>
            <a:pPr>
              <a:lnSpc>
                <a:spcPct val="120000"/>
              </a:lnSpc>
            </a:pPr>
            <a:r>
              <a:rPr lang="en-US" dirty="0"/>
              <a:t>Avoid “we” (not at all costs):  your subject is science, not the scientists</a:t>
            </a:r>
          </a:p>
          <a:p>
            <a:pPr lvl="1">
              <a:lnSpc>
                <a:spcPct val="120000"/>
              </a:lnSpc>
            </a:pPr>
            <a:r>
              <a:rPr lang="en-US" dirty="0"/>
              <a:t>Challenging to have an active voice without “we”</a:t>
            </a:r>
          </a:p>
          <a:p>
            <a:pPr lvl="1">
              <a:lnSpc>
                <a:spcPct val="120000"/>
              </a:lnSpc>
            </a:pPr>
            <a:r>
              <a:rPr lang="en-US" dirty="0"/>
              <a:t>Balance needs is difficult</a:t>
            </a:r>
          </a:p>
          <a:p>
            <a:pPr>
              <a:lnSpc>
                <a:spcPct val="120000"/>
              </a:lnSpc>
            </a:pPr>
            <a:endParaRPr lang="en-US" dirty="0"/>
          </a:p>
          <a:p>
            <a:pPr marL="0" indent="0">
              <a:lnSpc>
                <a:spcPct val="120000"/>
              </a:lnSpc>
              <a:buNone/>
            </a:pPr>
            <a:endParaRPr lang="en-US" dirty="0"/>
          </a:p>
          <a:p>
            <a:pPr marL="0" indent="0" algn="ctr">
              <a:lnSpc>
                <a:spcPct val="120000"/>
              </a:lnSpc>
              <a:buNone/>
            </a:pPr>
            <a:r>
              <a:rPr lang="en-US" dirty="0"/>
              <a:t>From my 6</a:t>
            </a:r>
            <a:r>
              <a:rPr lang="en-US" baseline="30000" dirty="0"/>
              <a:t>th</a:t>
            </a:r>
            <a:r>
              <a:rPr lang="en-US" dirty="0"/>
              <a:t> grade class with Mrs. </a:t>
            </a:r>
            <a:r>
              <a:rPr lang="en-US" dirty="0" err="1"/>
              <a:t>Bloomgarden</a:t>
            </a:r>
            <a:r>
              <a:rPr lang="en-US" dirty="0"/>
              <a:t>, </a:t>
            </a:r>
          </a:p>
          <a:p>
            <a:pPr marL="0" indent="0" algn="ctr">
              <a:lnSpc>
                <a:spcPct val="120000"/>
              </a:lnSpc>
              <a:buNone/>
            </a:pPr>
            <a:r>
              <a:rPr lang="en-US" dirty="0"/>
              <a:t>the following verbs are boring and inactive:</a:t>
            </a:r>
          </a:p>
          <a:p>
            <a:pPr marL="0" indent="0" algn="ctr">
              <a:lnSpc>
                <a:spcPct val="120000"/>
              </a:lnSpc>
              <a:buNone/>
            </a:pPr>
            <a:r>
              <a:rPr lang="en-US" sz="2600" dirty="0"/>
              <a:t>Be am is are was were been have has had can could shall should will would may might must doing having seen become look appear do does did and done</a:t>
            </a:r>
          </a:p>
          <a:p>
            <a:pPr>
              <a:lnSpc>
                <a:spcPct val="120000"/>
              </a:lnSpc>
            </a:pPr>
            <a:endParaRPr lang="en-US" dirty="0"/>
          </a:p>
        </p:txBody>
      </p:sp>
    </p:spTree>
    <p:extLst>
      <p:ext uri="{BB962C8B-B14F-4D97-AF65-F5344CB8AC3E}">
        <p14:creationId xmlns:p14="http://schemas.microsoft.com/office/powerpoint/2010/main" val="19996537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Active versus passive voice</a:t>
            </a:r>
          </a:p>
        </p:txBody>
      </p:sp>
      <p:sp>
        <p:nvSpPr>
          <p:cNvPr id="3" name="Content Placeholder 2"/>
          <p:cNvSpPr>
            <a:spLocks noGrp="1"/>
          </p:cNvSpPr>
          <p:nvPr>
            <p:ph idx="1"/>
          </p:nvPr>
        </p:nvSpPr>
        <p:spPr>
          <a:xfrm>
            <a:off x="457200" y="1600200"/>
            <a:ext cx="8229600" cy="4947356"/>
          </a:xfrm>
        </p:spPr>
        <p:txBody>
          <a:bodyPr>
            <a:normAutofit/>
          </a:bodyPr>
          <a:lstStyle/>
          <a:p>
            <a:pPr marL="0" indent="0">
              <a:lnSpc>
                <a:spcPct val="120000"/>
              </a:lnSpc>
              <a:buNone/>
            </a:pPr>
            <a:endParaRPr lang="en-US" sz="2600" dirty="0"/>
          </a:p>
          <a:p>
            <a:pPr>
              <a:lnSpc>
                <a:spcPct val="120000"/>
              </a:lnSpc>
            </a:pPr>
            <a:endParaRPr lang="en-US" sz="2600" dirty="0"/>
          </a:p>
          <a:p>
            <a:pPr>
              <a:lnSpc>
                <a:spcPct val="120000"/>
              </a:lnSpc>
            </a:pPr>
            <a:endParaRPr lang="en-US" dirty="0"/>
          </a:p>
        </p:txBody>
      </p:sp>
      <p:sp>
        <p:nvSpPr>
          <p:cNvPr id="4" name="Rectangle 3"/>
          <p:cNvSpPr/>
          <p:nvPr/>
        </p:nvSpPr>
        <p:spPr>
          <a:xfrm>
            <a:off x="1058333" y="2089835"/>
            <a:ext cx="7628467" cy="1569660"/>
          </a:xfrm>
          <a:prstGeom prst="rect">
            <a:avLst/>
          </a:prstGeom>
        </p:spPr>
        <p:txBody>
          <a:bodyPr wrap="square">
            <a:spAutoFit/>
          </a:bodyPr>
          <a:lstStyle/>
          <a:p>
            <a:r>
              <a:rPr lang="en-US" sz="3200" dirty="0"/>
              <a:t>Active: The dog chased the ball.</a:t>
            </a:r>
          </a:p>
          <a:p>
            <a:endParaRPr lang="en-US" sz="3200" dirty="0"/>
          </a:p>
          <a:p>
            <a:r>
              <a:rPr lang="en-US" sz="3200" dirty="0"/>
              <a:t>Passive: The ball was chased by the dog.</a:t>
            </a:r>
          </a:p>
        </p:txBody>
      </p:sp>
    </p:spTree>
    <p:extLst>
      <p:ext uri="{BB962C8B-B14F-4D97-AF65-F5344CB8AC3E}">
        <p14:creationId xmlns:p14="http://schemas.microsoft.com/office/powerpoint/2010/main" val="75387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Ineffectual phrases</a:t>
            </a:r>
          </a:p>
        </p:txBody>
      </p:sp>
      <p:sp>
        <p:nvSpPr>
          <p:cNvPr id="3" name="Content Placeholder 2"/>
          <p:cNvSpPr>
            <a:spLocks noGrp="1"/>
          </p:cNvSpPr>
          <p:nvPr>
            <p:ph idx="1"/>
          </p:nvPr>
        </p:nvSpPr>
        <p:spPr/>
        <p:txBody>
          <a:bodyPr>
            <a:normAutofit fontScale="70000" lnSpcReduction="20000"/>
          </a:bodyPr>
          <a:lstStyle/>
          <a:p>
            <a:pPr>
              <a:lnSpc>
                <a:spcPct val="120000"/>
              </a:lnSpc>
            </a:pPr>
            <a:r>
              <a:rPr lang="en-US" dirty="0"/>
              <a:t>Note that</a:t>
            </a:r>
          </a:p>
          <a:p>
            <a:pPr lvl="1">
              <a:lnSpc>
                <a:spcPct val="120000"/>
              </a:lnSpc>
            </a:pPr>
            <a:r>
              <a:rPr lang="en-US" dirty="0"/>
              <a:t>Worse: “It should be noted that”</a:t>
            </a:r>
          </a:p>
          <a:p>
            <a:pPr lvl="1">
              <a:lnSpc>
                <a:spcPct val="120000"/>
              </a:lnSpc>
            </a:pPr>
            <a:r>
              <a:rPr lang="en-US" dirty="0"/>
              <a:t>If something should be noted, it’s in the paper.  If something shouldn’t be noted, it’s not in the paper.</a:t>
            </a:r>
          </a:p>
          <a:p>
            <a:pPr>
              <a:lnSpc>
                <a:spcPct val="120000"/>
              </a:lnSpc>
            </a:pPr>
            <a:r>
              <a:rPr lang="en-US" dirty="0"/>
              <a:t>It is important to realize</a:t>
            </a:r>
          </a:p>
          <a:p>
            <a:pPr lvl="1">
              <a:lnSpc>
                <a:spcPct val="120000"/>
              </a:lnSpc>
            </a:pPr>
            <a:r>
              <a:rPr lang="en-US" dirty="0"/>
              <a:t>If an idea is important, do not tell me it’s important, </a:t>
            </a:r>
            <a:r>
              <a:rPr lang="en-US" dirty="0">
                <a:solidFill>
                  <a:srgbClr val="FF0000"/>
                </a:solidFill>
              </a:rPr>
              <a:t>explain why it’s important</a:t>
            </a:r>
          </a:p>
          <a:p>
            <a:pPr>
              <a:lnSpc>
                <a:spcPct val="120000"/>
              </a:lnSpc>
            </a:pPr>
            <a:r>
              <a:rPr lang="en-US" dirty="0"/>
              <a:t>So-called (sometimes I like this, but it’s snarky)</a:t>
            </a:r>
          </a:p>
          <a:p>
            <a:pPr>
              <a:lnSpc>
                <a:spcPct val="120000"/>
              </a:lnSpc>
            </a:pPr>
            <a:endParaRPr lang="en-US" dirty="0"/>
          </a:p>
          <a:p>
            <a:pPr marL="0" indent="0">
              <a:lnSpc>
                <a:spcPct val="120000"/>
              </a:lnSpc>
              <a:buNone/>
            </a:pPr>
            <a:r>
              <a:rPr lang="en-US" dirty="0"/>
              <a:t>These are all pointless phrases and should be deleted</a:t>
            </a:r>
          </a:p>
          <a:p>
            <a:pPr marL="0" indent="0">
              <a:lnSpc>
                <a:spcPct val="120000"/>
              </a:lnSpc>
              <a:buNone/>
            </a:pPr>
            <a:r>
              <a:rPr lang="en-US" dirty="0"/>
              <a:t>	(but we all have our own style, so sometimes it’s ok)</a:t>
            </a:r>
          </a:p>
          <a:p>
            <a:pPr marL="0" indent="0">
              <a:lnSpc>
                <a:spcPct val="120000"/>
              </a:lnSpc>
              <a:buNone/>
            </a:pPr>
            <a:endParaRPr lang="en-US" dirty="0"/>
          </a:p>
          <a:p>
            <a:pPr>
              <a:lnSpc>
                <a:spcPct val="120000"/>
              </a:lnSpc>
            </a:pPr>
            <a:endParaRPr lang="en-US" dirty="0"/>
          </a:p>
        </p:txBody>
      </p:sp>
    </p:spTree>
    <p:extLst>
      <p:ext uri="{BB962C8B-B14F-4D97-AF65-F5344CB8AC3E}">
        <p14:creationId xmlns:p14="http://schemas.microsoft.com/office/powerpoint/2010/main" val="272405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Emphasis of Important Points</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Repetition without redundancy</a:t>
            </a:r>
          </a:p>
          <a:p>
            <a:pPr>
              <a:lnSpc>
                <a:spcPct val="120000"/>
              </a:lnSpc>
            </a:pPr>
            <a:r>
              <a:rPr lang="en-US" dirty="0"/>
              <a:t>Short sentences, dashes, colons</a:t>
            </a:r>
          </a:p>
          <a:p>
            <a:pPr lvl="1">
              <a:lnSpc>
                <a:spcPct val="120000"/>
              </a:lnSpc>
            </a:pPr>
            <a:r>
              <a:rPr lang="en-US" dirty="0"/>
              <a:t>Sometimes a short sentence stands out</a:t>
            </a:r>
          </a:p>
          <a:p>
            <a:pPr>
              <a:lnSpc>
                <a:spcPct val="120000"/>
              </a:lnSpc>
            </a:pPr>
            <a:r>
              <a:rPr lang="en-US" dirty="0"/>
              <a:t>Dependent clauses, subordination</a:t>
            </a:r>
          </a:p>
          <a:p>
            <a:pPr>
              <a:lnSpc>
                <a:spcPct val="120000"/>
              </a:lnSpc>
            </a:pPr>
            <a:r>
              <a:rPr lang="en-US" dirty="0"/>
              <a:t>Lists – items!</a:t>
            </a:r>
          </a:p>
          <a:p>
            <a:pPr lvl="1">
              <a:lnSpc>
                <a:spcPct val="120000"/>
              </a:lnSpc>
            </a:pPr>
            <a:r>
              <a:rPr lang="en-US" dirty="0"/>
              <a:t>Bullets (\itemize) can be ok</a:t>
            </a:r>
          </a:p>
          <a:p>
            <a:pPr lvl="1">
              <a:lnSpc>
                <a:spcPct val="120000"/>
              </a:lnSpc>
            </a:pPr>
            <a:r>
              <a:rPr lang="en-US" dirty="0"/>
              <a:t>Order as (1), (2), (3) or (a), (b), (c)</a:t>
            </a:r>
          </a:p>
          <a:p>
            <a:pPr lvl="2">
              <a:lnSpc>
                <a:spcPct val="120000"/>
              </a:lnSpc>
            </a:pPr>
            <a:r>
              <a:rPr lang="en-US" dirty="0"/>
              <a:t>Parallelism:  Discuss items in same order!</a:t>
            </a:r>
          </a:p>
          <a:p>
            <a:pPr>
              <a:lnSpc>
                <a:spcPct val="120000"/>
              </a:lnSpc>
            </a:pPr>
            <a:r>
              <a:rPr lang="en-US" dirty="0"/>
              <a:t>Figures / Tables</a:t>
            </a:r>
          </a:p>
          <a:p>
            <a:pPr lvl="1">
              <a:lnSpc>
                <a:spcPct val="120000"/>
              </a:lnSpc>
            </a:pPr>
            <a:r>
              <a:rPr lang="en-US" dirty="0"/>
              <a:t>Also their placement in the text</a:t>
            </a:r>
          </a:p>
        </p:txBody>
      </p:sp>
    </p:spTree>
    <p:extLst>
      <p:ext uri="{BB962C8B-B14F-4D97-AF65-F5344CB8AC3E}">
        <p14:creationId xmlns:p14="http://schemas.microsoft.com/office/powerpoint/2010/main" val="1014166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8977</TotalTime>
  <Words>1066</Words>
  <Application>Microsoft Macintosh PowerPoint</Application>
  <PresentationFormat>On-screen Show (4:3)</PresentationFormat>
  <Paragraphs>149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Symbol</vt:lpstr>
      <vt:lpstr>Office Theme</vt:lpstr>
      <vt:lpstr>Strengthening sentences</vt:lpstr>
      <vt:lpstr>Language: clear</vt:lpstr>
      <vt:lpstr>Quantify comparisons</vt:lpstr>
      <vt:lpstr>Language: concise and fluid</vt:lpstr>
      <vt:lpstr>Not all mechanical/usage errors bother readers in the same way</vt:lpstr>
      <vt:lpstr>Language: active versus passive</vt:lpstr>
      <vt:lpstr>Active versus passive voice</vt:lpstr>
      <vt:lpstr>Ineffectual phrases</vt:lpstr>
      <vt:lpstr>Emphasis of Important Points</vt:lpstr>
      <vt:lpstr>Numbers</vt:lpstr>
      <vt:lpstr>That/which</vt:lpstr>
      <vt:lpstr>Affect/effect</vt:lpstr>
      <vt:lpstr>Parallel Structure in lists</vt:lpstr>
      <vt:lpstr>Avoiding Common Errors of Punctuation</vt:lpstr>
      <vt:lpstr>Punctuation rules are designed to have sentences be read one 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Science Writing  for Astronomy</dc:title>
  <dc:creator>Gregory Herczeg</dc:creator>
  <cp:lastModifiedBy>Herczeg, Gregory</cp:lastModifiedBy>
  <cp:revision>195</cp:revision>
  <dcterms:created xsi:type="dcterms:W3CDTF">2020-06-11T18:44:58Z</dcterms:created>
  <dcterms:modified xsi:type="dcterms:W3CDTF">2023-05-16T03:43:15Z</dcterms:modified>
</cp:coreProperties>
</file>