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6" r:id="rId2"/>
    <p:sldId id="345" r:id="rId3"/>
    <p:sldId id="348" r:id="rId4"/>
    <p:sldId id="351" r:id="rId5"/>
    <p:sldId id="401" r:id="rId6"/>
    <p:sldId id="402" r:id="rId7"/>
    <p:sldId id="403" r:id="rId8"/>
    <p:sldId id="404" r:id="rId9"/>
    <p:sldId id="405" r:id="rId10"/>
    <p:sldId id="406" r:id="rId11"/>
    <p:sldId id="407" r:id="rId12"/>
    <p:sldId id="408" r:id="rId13"/>
    <p:sldId id="347" r:id="rId14"/>
    <p:sldId id="358" r:id="rId15"/>
    <p:sldId id="425" r:id="rId16"/>
    <p:sldId id="415" r:id="rId17"/>
    <p:sldId id="426" r:id="rId18"/>
    <p:sldId id="416" r:id="rId19"/>
    <p:sldId id="417" r:id="rId20"/>
    <p:sldId id="413" r:id="rId21"/>
    <p:sldId id="418" r:id="rId22"/>
    <p:sldId id="41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p:scale>
          <a:sx n="73" d="100"/>
          <a:sy n="73" d="100"/>
        </p:scale>
        <p:origin x="3304" y="12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4453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6504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62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7453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103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6316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4094F-A2EB-374B-803F-F558A95AA988}"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30821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4094F-A2EB-374B-803F-F558A95AA988}"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98245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094F-A2EB-374B-803F-F558A95AA988}"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75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121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27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4094F-A2EB-374B-803F-F558A95AA988}" type="datetimeFigureOut">
              <a:rPr lang="en-US" smtClean="0"/>
              <a:t>5/16/23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A246-7CCF-CB48-A103-BC0EF2A316F5}" type="slidenum">
              <a:rPr lang="en-US" smtClean="0"/>
              <a:t>‹#›</a:t>
            </a:fld>
            <a:endParaRPr lang="en-US"/>
          </a:p>
        </p:txBody>
      </p:sp>
    </p:spTree>
    <p:extLst>
      <p:ext uri="{BB962C8B-B14F-4D97-AF65-F5344CB8AC3E}">
        <p14:creationId xmlns:p14="http://schemas.microsoft.com/office/powerpoint/2010/main" val="712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Duke, Exercise 1, Principles:  </a:t>
            </a:r>
          </a:p>
        </p:txBody>
      </p:sp>
      <p:sp>
        <p:nvSpPr>
          <p:cNvPr id="3" name="Content Placeholder 2"/>
          <p:cNvSpPr>
            <a:spLocks noGrp="1"/>
          </p:cNvSpPr>
          <p:nvPr>
            <p:ph idx="1"/>
          </p:nvPr>
        </p:nvSpPr>
        <p:spPr/>
        <p:txBody>
          <a:bodyPr/>
          <a:lstStyle/>
          <a:p>
            <a:r>
              <a:rPr lang="en-US" dirty="0"/>
              <a:t>1. Put actions in verbs </a:t>
            </a:r>
          </a:p>
          <a:p>
            <a:r>
              <a:rPr lang="en-US" dirty="0"/>
              <a:t>2. Put characters in subjects </a:t>
            </a:r>
          </a:p>
          <a:p>
            <a:r>
              <a:rPr lang="en-US" dirty="0"/>
              <a:t>3. Keep subjects near verbs</a:t>
            </a:r>
          </a:p>
        </p:txBody>
      </p:sp>
    </p:spTree>
    <p:extLst>
      <p:ext uri="{BB962C8B-B14F-4D97-AF65-F5344CB8AC3E}">
        <p14:creationId xmlns:p14="http://schemas.microsoft.com/office/powerpoint/2010/main" val="2762113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premise:  be direct and simple</a:t>
            </a:r>
          </a:p>
        </p:txBody>
      </p:sp>
      <p:sp>
        <p:nvSpPr>
          <p:cNvPr id="3" name="Content Placeholder 2"/>
          <p:cNvSpPr>
            <a:spLocks noGrp="1"/>
          </p:cNvSpPr>
          <p:nvPr>
            <p:ph idx="1"/>
          </p:nvPr>
        </p:nvSpPr>
        <p:spPr/>
        <p:txBody>
          <a:bodyPr/>
          <a:lstStyle/>
          <a:p>
            <a:r>
              <a:rPr lang="en-US" dirty="0"/>
              <a:t>(almost) always be direct and simple.</a:t>
            </a:r>
          </a:p>
          <a:p>
            <a:r>
              <a:rPr lang="en-US" dirty="0"/>
              <a:t>Say what you mean</a:t>
            </a:r>
          </a:p>
        </p:txBody>
      </p:sp>
    </p:spTree>
    <p:extLst>
      <p:ext uri="{BB962C8B-B14F-4D97-AF65-F5344CB8AC3E}">
        <p14:creationId xmlns:p14="http://schemas.microsoft.com/office/powerpoint/2010/main" val="684646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Principle 3:  Make sure the first and last sentences of a paragraph match </a:t>
            </a:r>
          </a:p>
        </p:txBody>
      </p:sp>
      <p:sp>
        <p:nvSpPr>
          <p:cNvPr id="3" name="Content Placeholder 2"/>
          <p:cNvSpPr>
            <a:spLocks noGrp="1"/>
          </p:cNvSpPr>
          <p:nvPr>
            <p:ph idx="1"/>
          </p:nvPr>
        </p:nvSpPr>
        <p:spPr>
          <a:xfrm>
            <a:off x="457200" y="1867585"/>
            <a:ext cx="8229600" cy="4525963"/>
          </a:xfrm>
        </p:spPr>
        <p:txBody>
          <a:bodyPr/>
          <a:lstStyle/>
          <a:p>
            <a:r>
              <a:rPr lang="en-US" dirty="0"/>
              <a:t>Match adjacent sentences, especially when moving from one paragraph to another.</a:t>
            </a:r>
          </a:p>
        </p:txBody>
      </p:sp>
    </p:spTree>
    <p:extLst>
      <p:ext uri="{BB962C8B-B14F-4D97-AF65-F5344CB8AC3E}">
        <p14:creationId xmlns:p14="http://schemas.microsoft.com/office/powerpoint/2010/main" val="536013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2" y="274638"/>
            <a:ext cx="8398748" cy="1143000"/>
          </a:xfrm>
        </p:spPr>
        <p:txBody>
          <a:bodyPr>
            <a:normAutofit/>
          </a:bodyPr>
          <a:lstStyle/>
          <a:p>
            <a:r>
              <a:rPr lang="en-US" sz="3600" dirty="0"/>
              <a:t>Duke Lesson 3:  Concision and Simplicity</a:t>
            </a:r>
          </a:p>
        </p:txBody>
      </p:sp>
      <p:sp>
        <p:nvSpPr>
          <p:cNvPr id="3" name="Content Placeholder 2"/>
          <p:cNvSpPr>
            <a:spLocks noGrp="1"/>
          </p:cNvSpPr>
          <p:nvPr>
            <p:ph idx="1"/>
          </p:nvPr>
        </p:nvSpPr>
        <p:spPr/>
        <p:txBody>
          <a:bodyPr/>
          <a:lstStyle/>
          <a:p>
            <a:r>
              <a:rPr lang="en-US" dirty="0"/>
              <a:t>Omit needless words (excessive hedging, ineffectual phrases)</a:t>
            </a:r>
          </a:p>
          <a:p>
            <a:r>
              <a:rPr lang="en-US" dirty="0"/>
              <a:t>Prefer simple words</a:t>
            </a:r>
          </a:p>
          <a:p>
            <a:r>
              <a:rPr lang="en-US" dirty="0"/>
              <a:t>Use simple subjects</a:t>
            </a:r>
          </a:p>
          <a:p>
            <a:r>
              <a:rPr lang="en-US" dirty="0"/>
              <a:t>Use adjectives/adverbs frugally (=rarely)</a:t>
            </a:r>
          </a:p>
        </p:txBody>
      </p:sp>
    </p:spTree>
    <p:extLst>
      <p:ext uri="{BB962C8B-B14F-4D97-AF65-F5344CB8AC3E}">
        <p14:creationId xmlns:p14="http://schemas.microsoft.com/office/powerpoint/2010/main" val="103795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Principle 3:  Make sure the first and last sentences of a paragraph match </a:t>
            </a:r>
          </a:p>
        </p:txBody>
      </p:sp>
      <p:sp>
        <p:nvSpPr>
          <p:cNvPr id="3" name="Content Placeholder 2"/>
          <p:cNvSpPr>
            <a:spLocks noGrp="1"/>
          </p:cNvSpPr>
          <p:nvPr>
            <p:ph idx="1"/>
          </p:nvPr>
        </p:nvSpPr>
        <p:spPr>
          <a:xfrm>
            <a:off x="457200" y="1867585"/>
            <a:ext cx="8229600" cy="4525963"/>
          </a:xfrm>
        </p:spPr>
        <p:txBody>
          <a:bodyPr/>
          <a:lstStyle/>
          <a:p>
            <a:r>
              <a:rPr lang="en-US" dirty="0"/>
              <a:t>Skipping this one…</a:t>
            </a:r>
          </a:p>
          <a:p>
            <a:r>
              <a:rPr lang="en-US" dirty="0"/>
              <a:t>Match adjacent sentences, especially when moving from one paragraph to another.</a:t>
            </a:r>
          </a:p>
        </p:txBody>
      </p:sp>
    </p:spTree>
    <p:extLst>
      <p:ext uri="{BB962C8B-B14F-4D97-AF65-F5344CB8AC3E}">
        <p14:creationId xmlns:p14="http://schemas.microsoft.com/office/powerpoint/2010/main" val="1000895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Duke Lesson 3:  </a:t>
            </a:r>
            <a:br>
              <a:rPr lang="en-US" dirty="0"/>
            </a:br>
            <a:r>
              <a:rPr lang="en-US" dirty="0"/>
              <a:t>Concision and Simplicity</a:t>
            </a:r>
          </a:p>
        </p:txBody>
      </p:sp>
      <p:sp>
        <p:nvSpPr>
          <p:cNvPr id="3" name="Content Placeholder 2"/>
          <p:cNvSpPr>
            <a:spLocks noGrp="1"/>
          </p:cNvSpPr>
          <p:nvPr>
            <p:ph idx="1"/>
          </p:nvPr>
        </p:nvSpPr>
        <p:spPr/>
        <p:txBody>
          <a:bodyPr/>
          <a:lstStyle/>
          <a:p>
            <a:r>
              <a:rPr lang="en-US" dirty="0"/>
              <a:t>Omit needless words (excessive hedging, ineffectual phrases)</a:t>
            </a:r>
          </a:p>
          <a:p>
            <a:r>
              <a:rPr lang="en-US" dirty="0"/>
              <a:t>Prefer simple words</a:t>
            </a:r>
          </a:p>
          <a:p>
            <a:r>
              <a:rPr lang="en-US" dirty="0"/>
              <a:t>Use simple subjects</a:t>
            </a:r>
          </a:p>
          <a:p>
            <a:r>
              <a:rPr lang="en-US" dirty="0"/>
              <a:t>Use adjectives/adverbs frugally</a:t>
            </a:r>
          </a:p>
        </p:txBody>
      </p:sp>
    </p:spTree>
    <p:extLst>
      <p:ext uri="{BB962C8B-B14F-4D97-AF65-F5344CB8AC3E}">
        <p14:creationId xmlns:p14="http://schemas.microsoft.com/office/powerpoint/2010/main" val="288877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2" y="274638"/>
            <a:ext cx="8398748" cy="1143000"/>
          </a:xfrm>
        </p:spPr>
        <p:txBody>
          <a:bodyPr>
            <a:normAutofit/>
          </a:bodyPr>
          <a:lstStyle/>
          <a:p>
            <a:r>
              <a:rPr lang="en-US" sz="3600" dirty="0"/>
              <a:t>Duke Lesson 3:  Concision and Simplicity</a:t>
            </a:r>
          </a:p>
        </p:txBody>
      </p:sp>
      <p:sp>
        <p:nvSpPr>
          <p:cNvPr id="3" name="Content Placeholder 2"/>
          <p:cNvSpPr>
            <a:spLocks noGrp="1"/>
          </p:cNvSpPr>
          <p:nvPr>
            <p:ph idx="1"/>
          </p:nvPr>
        </p:nvSpPr>
        <p:spPr/>
        <p:txBody>
          <a:bodyPr/>
          <a:lstStyle/>
          <a:p>
            <a:r>
              <a:rPr lang="en-US" dirty="0"/>
              <a:t>Omit needless words (excessive hedging, ineffectual phrases)</a:t>
            </a:r>
          </a:p>
          <a:p>
            <a:r>
              <a:rPr lang="en-US" dirty="0"/>
              <a:t>Prefer simple words</a:t>
            </a:r>
          </a:p>
          <a:p>
            <a:r>
              <a:rPr lang="en-US" dirty="0"/>
              <a:t>Use simple subjects</a:t>
            </a:r>
          </a:p>
          <a:p>
            <a:r>
              <a:rPr lang="en-US" dirty="0"/>
              <a:t>Use adjectives/adverbs frugally (=rarely)</a:t>
            </a:r>
          </a:p>
        </p:txBody>
      </p:sp>
    </p:spTree>
    <p:extLst>
      <p:ext uri="{BB962C8B-B14F-4D97-AF65-F5344CB8AC3E}">
        <p14:creationId xmlns:p14="http://schemas.microsoft.com/office/powerpoint/2010/main" val="1465427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52" y="274638"/>
            <a:ext cx="8398748" cy="1143000"/>
          </a:xfrm>
        </p:spPr>
        <p:txBody>
          <a:bodyPr>
            <a:normAutofit/>
          </a:bodyPr>
          <a:lstStyle/>
          <a:p>
            <a:r>
              <a:rPr lang="en-US" sz="3600" dirty="0"/>
              <a:t>Omit needless words</a:t>
            </a:r>
          </a:p>
        </p:txBody>
      </p:sp>
      <p:sp>
        <p:nvSpPr>
          <p:cNvPr id="3" name="Content Placeholder 2"/>
          <p:cNvSpPr>
            <a:spLocks noGrp="1"/>
          </p:cNvSpPr>
          <p:nvPr>
            <p:ph idx="1"/>
          </p:nvPr>
        </p:nvSpPr>
        <p:spPr/>
        <p:txBody>
          <a:bodyPr/>
          <a:lstStyle/>
          <a:p>
            <a:r>
              <a:rPr lang="en-US" dirty="0"/>
              <a:t>Phrases to avoid:</a:t>
            </a:r>
          </a:p>
          <a:p>
            <a:pPr lvl="1"/>
            <a:r>
              <a:rPr lang="en-US" dirty="0"/>
              <a:t>Note that</a:t>
            </a:r>
          </a:p>
          <a:p>
            <a:pPr lvl="1"/>
            <a:r>
              <a:rPr lang="en-US" dirty="0"/>
              <a:t>It should be noted that</a:t>
            </a:r>
          </a:p>
          <a:p>
            <a:pPr lvl="1"/>
            <a:r>
              <a:rPr lang="en-US" dirty="0"/>
              <a:t>Respectively</a:t>
            </a:r>
          </a:p>
          <a:p>
            <a:pPr lvl="1"/>
            <a:r>
              <a:rPr lang="en-US" dirty="0"/>
              <a:t>It is important to realize/it is well known</a:t>
            </a:r>
          </a:p>
          <a:p>
            <a:pPr lvl="1"/>
            <a:r>
              <a:rPr lang="en-US" dirty="0"/>
              <a:t>So-called</a:t>
            </a:r>
          </a:p>
          <a:p>
            <a:pPr lvl="1"/>
            <a:endParaRPr lang="en-US" dirty="0"/>
          </a:p>
          <a:p>
            <a:endParaRPr lang="en-US" dirty="0"/>
          </a:p>
        </p:txBody>
      </p:sp>
    </p:spTree>
    <p:extLst>
      <p:ext uri="{BB962C8B-B14F-4D97-AF65-F5344CB8AC3E}">
        <p14:creationId xmlns:p14="http://schemas.microsoft.com/office/powerpoint/2010/main" val="2758089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8B0D2-E3BD-CCDC-0A99-DB145FFE0525}"/>
              </a:ext>
            </a:extLst>
          </p:cNvPr>
          <p:cNvSpPr>
            <a:spLocks noGrp="1"/>
          </p:cNvSpPr>
          <p:nvPr>
            <p:ph type="title"/>
          </p:nvPr>
        </p:nvSpPr>
        <p:spPr>
          <a:xfrm>
            <a:off x="457200" y="485654"/>
            <a:ext cx="8229600" cy="1143000"/>
          </a:xfrm>
        </p:spPr>
        <p:txBody>
          <a:bodyPr>
            <a:noAutofit/>
          </a:bodyPr>
          <a:lstStyle/>
          <a:p>
            <a:r>
              <a:rPr lang="en-US" dirty="0"/>
              <a:t>Omit words that stress how good your analysis is!</a:t>
            </a:r>
          </a:p>
        </p:txBody>
      </p:sp>
      <p:sp>
        <p:nvSpPr>
          <p:cNvPr id="3" name="Content Placeholder 2">
            <a:extLst>
              <a:ext uri="{FF2B5EF4-FFF2-40B4-BE49-F238E27FC236}">
                <a16:creationId xmlns:a16="http://schemas.microsoft.com/office/drawing/2014/main" id="{43A7265D-8219-0FE8-F576-BA3A4EED6242}"/>
              </a:ext>
            </a:extLst>
          </p:cNvPr>
          <p:cNvSpPr>
            <a:spLocks noGrp="1"/>
          </p:cNvSpPr>
          <p:nvPr>
            <p:ph idx="1"/>
          </p:nvPr>
        </p:nvSpPr>
        <p:spPr>
          <a:xfrm>
            <a:off x="457200" y="2039815"/>
            <a:ext cx="8229600" cy="4086348"/>
          </a:xfrm>
        </p:spPr>
        <p:txBody>
          <a:bodyPr/>
          <a:lstStyle/>
          <a:p>
            <a:r>
              <a:rPr lang="en-US" dirty="0"/>
              <a:t>”carefully”:  is it really?</a:t>
            </a:r>
          </a:p>
          <a:p>
            <a:pPr lvl="1"/>
            <a:r>
              <a:rPr lang="en-US" dirty="0"/>
              <a:t>If you describe details, I understand the care</a:t>
            </a:r>
          </a:p>
          <a:p>
            <a:r>
              <a:rPr lang="en-US" dirty="0"/>
              <a:t>Figure 3 clearly shows: is it really?</a:t>
            </a:r>
          </a:p>
          <a:p>
            <a:pPr lvl="1"/>
            <a:r>
              <a:rPr lang="en-US" dirty="0"/>
              <a:t>If the Figure is clear, you don’t need to insist</a:t>
            </a:r>
          </a:p>
          <a:p>
            <a:r>
              <a:rPr lang="en-US" dirty="0"/>
              <a:t>Proven, doubtless</a:t>
            </a:r>
          </a:p>
          <a:p>
            <a:pPr marL="0" indent="0">
              <a:buNone/>
            </a:pPr>
            <a:endParaRPr lang="en-US" dirty="0"/>
          </a:p>
          <a:p>
            <a:pPr marL="0" indent="0" algn="ctr">
              <a:buNone/>
            </a:pPr>
            <a:r>
              <a:rPr lang="en-US" dirty="0"/>
              <a:t>These words are “</a:t>
            </a:r>
            <a:r>
              <a:rPr lang="en-US" dirty="0">
                <a:solidFill>
                  <a:srgbClr val="FF0000"/>
                </a:solidFill>
              </a:rPr>
              <a:t>red flags</a:t>
            </a:r>
            <a:r>
              <a:rPr lang="en-US" dirty="0"/>
              <a:t>” for me</a:t>
            </a:r>
          </a:p>
        </p:txBody>
      </p:sp>
    </p:spTree>
    <p:extLst>
      <p:ext uri="{BB962C8B-B14F-4D97-AF65-F5344CB8AC3E}">
        <p14:creationId xmlns:p14="http://schemas.microsoft.com/office/powerpoint/2010/main" val="1393687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20-12-14 at 6.30.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791" y="1104063"/>
            <a:ext cx="8432800" cy="4330700"/>
          </a:xfrm>
          <a:prstGeom prst="rect">
            <a:avLst/>
          </a:prstGeom>
        </p:spPr>
      </p:pic>
    </p:spTree>
    <p:extLst>
      <p:ext uri="{BB962C8B-B14F-4D97-AF65-F5344CB8AC3E}">
        <p14:creationId xmlns:p14="http://schemas.microsoft.com/office/powerpoint/2010/main" val="111908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Shot 2020-12-14 at 6.30.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599" y="0"/>
            <a:ext cx="7414656" cy="6858000"/>
          </a:xfrm>
          <a:prstGeom prst="rect">
            <a:avLst/>
          </a:prstGeom>
        </p:spPr>
      </p:pic>
    </p:spTree>
    <p:extLst>
      <p:ext uri="{BB962C8B-B14F-4D97-AF65-F5344CB8AC3E}">
        <p14:creationId xmlns:p14="http://schemas.microsoft.com/office/powerpoint/2010/main" val="2962789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74638"/>
            <a:ext cx="8229600" cy="5851525"/>
          </a:xfrm>
        </p:spPr>
        <p:txBody>
          <a:bodyPr>
            <a:normAutofit fontScale="92500" lnSpcReduction="10000"/>
          </a:bodyPr>
          <a:lstStyle/>
          <a:p>
            <a:r>
              <a:rPr lang="en-US" dirty="0"/>
              <a:t>Principle 1: Put actions in verbs</a:t>
            </a:r>
          </a:p>
          <a:p>
            <a:endParaRPr lang="en-US" dirty="0"/>
          </a:p>
          <a:p>
            <a:endParaRPr lang="en-US" dirty="0"/>
          </a:p>
          <a:p>
            <a:endParaRPr lang="en-US" dirty="0"/>
          </a:p>
          <a:p>
            <a:endParaRPr lang="en-US" dirty="0"/>
          </a:p>
          <a:p>
            <a:endParaRPr lang="en-US" dirty="0"/>
          </a:p>
          <a:p>
            <a:endParaRPr lang="en-US" dirty="0"/>
          </a:p>
          <a:p>
            <a:pPr marL="0" indent="0">
              <a:buNone/>
            </a:pPr>
            <a:r>
              <a:rPr lang="en-US" dirty="0"/>
              <a:t>We performed an analysis on the data</a:t>
            </a:r>
          </a:p>
          <a:p>
            <a:pPr>
              <a:buFont typeface="Symbol" charset="0"/>
              <a:buChar char=""/>
            </a:pPr>
            <a:r>
              <a:rPr lang="en-US" dirty="0"/>
              <a:t> We analyzed the data</a:t>
            </a:r>
          </a:p>
          <a:p>
            <a:pPr>
              <a:buFont typeface="Symbol" charset="0"/>
              <a:buChar char=""/>
            </a:pPr>
            <a:endParaRPr lang="en-US" dirty="0"/>
          </a:p>
          <a:p>
            <a:pPr marL="0" indent="0">
              <a:buNone/>
            </a:pPr>
            <a:r>
              <a:rPr lang="en-US" dirty="0"/>
              <a:t>Verbs should be </a:t>
            </a:r>
            <a:r>
              <a:rPr lang="en-US" dirty="0">
                <a:solidFill>
                  <a:srgbClr val="FF0000"/>
                </a:solidFill>
              </a:rPr>
              <a:t>actions</a:t>
            </a:r>
            <a:r>
              <a:rPr lang="en-US" dirty="0"/>
              <a:t>!</a:t>
            </a:r>
          </a:p>
          <a:p>
            <a:pPr marL="0" indent="0">
              <a:buNone/>
            </a:pPr>
            <a:endParaRPr lang="en-US" dirty="0"/>
          </a:p>
          <a:p>
            <a:endParaRPr lang="en-US" dirty="0"/>
          </a:p>
          <a:p>
            <a:endParaRPr lang="en-US" dirty="0"/>
          </a:p>
        </p:txBody>
      </p:sp>
      <p:pic>
        <p:nvPicPr>
          <p:cNvPr id="4" name="Picture 3" descr="Screen Shot 2020-07-06 at 4.11.0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3683" y="806243"/>
            <a:ext cx="6235700" cy="2565400"/>
          </a:xfrm>
          <a:prstGeom prst="rect">
            <a:avLst/>
          </a:prstGeom>
        </p:spPr>
      </p:pic>
    </p:spTree>
    <p:extLst>
      <p:ext uri="{BB962C8B-B14F-4D97-AF65-F5344CB8AC3E}">
        <p14:creationId xmlns:p14="http://schemas.microsoft.com/office/powerpoint/2010/main" val="97268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 simple words</a:t>
            </a:r>
          </a:p>
        </p:txBody>
      </p:sp>
      <p:pic>
        <p:nvPicPr>
          <p:cNvPr id="4" name="Picture 3" descr="Screen Shot 2020-12-14 at 7.57.4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652" y="1417638"/>
            <a:ext cx="8968348" cy="4160574"/>
          </a:xfrm>
          <a:prstGeom prst="rect">
            <a:avLst/>
          </a:prstGeom>
        </p:spPr>
      </p:pic>
    </p:spTree>
    <p:extLst>
      <p:ext uri="{BB962C8B-B14F-4D97-AF65-F5344CB8AC3E}">
        <p14:creationId xmlns:p14="http://schemas.microsoft.com/office/powerpoint/2010/main" val="2930333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 simple subjects</a:t>
            </a:r>
          </a:p>
        </p:txBody>
      </p:sp>
      <p:pic>
        <p:nvPicPr>
          <p:cNvPr id="6" name="Picture 5" descr="Screen Shot 2020-12-14 at 7.59.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500" y="1575905"/>
            <a:ext cx="8242300" cy="1333500"/>
          </a:xfrm>
          <a:prstGeom prst="rect">
            <a:avLst/>
          </a:prstGeom>
        </p:spPr>
      </p:pic>
      <p:pic>
        <p:nvPicPr>
          <p:cNvPr id="7" name="Picture 6" descr="Screen Shot 2020-12-14 at 7.59.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843410"/>
            <a:ext cx="8242300" cy="1689100"/>
          </a:xfrm>
          <a:prstGeom prst="rect">
            <a:avLst/>
          </a:prstGeom>
        </p:spPr>
      </p:pic>
    </p:spTree>
    <p:extLst>
      <p:ext uri="{BB962C8B-B14F-4D97-AF65-F5344CB8AC3E}">
        <p14:creationId xmlns:p14="http://schemas.microsoft.com/office/powerpoint/2010/main" val="2246684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few adjectives/adverbs</a:t>
            </a:r>
          </a:p>
        </p:txBody>
      </p:sp>
      <p:sp>
        <p:nvSpPr>
          <p:cNvPr id="3" name="Content Placeholder 2"/>
          <p:cNvSpPr>
            <a:spLocks noGrp="1"/>
          </p:cNvSpPr>
          <p:nvPr>
            <p:ph idx="1"/>
          </p:nvPr>
        </p:nvSpPr>
        <p:spPr/>
        <p:txBody>
          <a:bodyPr/>
          <a:lstStyle/>
          <a:p>
            <a:r>
              <a:rPr lang="en-US" dirty="0"/>
              <a:t>“Very” is very overused</a:t>
            </a:r>
          </a:p>
          <a:p>
            <a:pPr lvl="1"/>
            <a:r>
              <a:rPr lang="en-US" dirty="0"/>
              <a:t>Especially for </a:t>
            </a:r>
            <a:r>
              <a:rPr lang="en-US"/>
              <a:t>Chinese writers</a:t>
            </a:r>
            <a:endParaRPr lang="en-US" dirty="0"/>
          </a:p>
          <a:p>
            <a:r>
              <a:rPr lang="en-US" dirty="0"/>
              <a:t>“very interesting”, “very important”</a:t>
            </a:r>
          </a:p>
          <a:p>
            <a:r>
              <a:rPr lang="en-US" dirty="0"/>
              <a:t>“extremely”</a:t>
            </a:r>
          </a:p>
          <a:p>
            <a:pPr marL="0" indent="0">
              <a:buNone/>
            </a:pPr>
            <a:endParaRPr lang="en-US" dirty="0"/>
          </a:p>
        </p:txBody>
      </p:sp>
    </p:spTree>
    <p:extLst>
      <p:ext uri="{BB962C8B-B14F-4D97-AF65-F5344CB8AC3E}">
        <p14:creationId xmlns:p14="http://schemas.microsoft.com/office/powerpoint/2010/main" val="382201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212"/>
            <a:ext cx="8229600" cy="6083002"/>
          </a:xfrm>
        </p:spPr>
        <p:txBody>
          <a:bodyPr>
            <a:normAutofit fontScale="92500"/>
          </a:bodyPr>
          <a:lstStyle/>
          <a:p>
            <a:pPr marL="0" indent="0" algn="ctr">
              <a:buNone/>
            </a:pPr>
            <a:r>
              <a:rPr lang="en-US" sz="3600" dirty="0"/>
              <a:t>Principle 2: Put characters in subjects</a:t>
            </a:r>
          </a:p>
          <a:p>
            <a:pPr marL="0" indent="0">
              <a:buNone/>
            </a:pPr>
            <a:endParaRPr lang="en-US" dirty="0"/>
          </a:p>
          <a:p>
            <a:pPr marL="0" indent="0">
              <a:buNone/>
            </a:pPr>
            <a:r>
              <a:rPr lang="en-US" dirty="0"/>
              <a:t>You can fulfill reader expectations by maintaining a logical flow of grammatical subjects in a paragraph. There are two primary ways to accomplish this:</a:t>
            </a:r>
          </a:p>
          <a:p>
            <a:pPr marL="0" indent="0">
              <a:buNone/>
            </a:pPr>
            <a:endParaRPr lang="en-US" dirty="0"/>
          </a:p>
          <a:p>
            <a:pPr marL="0" indent="0">
              <a:buNone/>
            </a:pPr>
            <a:r>
              <a:rPr lang="en-US" dirty="0"/>
              <a:t>1. Maintain a common subject throughout a one-topic paragraph (parallel sentence structure)</a:t>
            </a:r>
          </a:p>
          <a:p>
            <a:endParaRPr lang="en-US" dirty="0"/>
          </a:p>
          <a:p>
            <a:pPr marL="0" indent="0">
              <a:buNone/>
            </a:pPr>
            <a:r>
              <a:rPr lang="en-US" dirty="0"/>
              <a:t>2. Shift the subject smoothly according to the story</a:t>
            </a:r>
          </a:p>
        </p:txBody>
      </p:sp>
    </p:spTree>
    <p:extLst>
      <p:ext uri="{BB962C8B-B14F-4D97-AF65-F5344CB8AC3E}">
        <p14:creationId xmlns:p14="http://schemas.microsoft.com/office/powerpoint/2010/main" val="198734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1212"/>
            <a:ext cx="8229600" cy="6083002"/>
          </a:xfrm>
        </p:spPr>
        <p:txBody>
          <a:bodyPr>
            <a:normAutofit fontScale="70000" lnSpcReduction="20000"/>
          </a:bodyPr>
          <a:lstStyle/>
          <a:p>
            <a:pPr marL="0" indent="0" algn="ctr">
              <a:lnSpc>
                <a:spcPct val="120000"/>
              </a:lnSpc>
              <a:buNone/>
            </a:pPr>
            <a:r>
              <a:rPr lang="en-US" sz="3600" dirty="0"/>
              <a:t>Principle 3: Keep subjects near verbs</a:t>
            </a:r>
          </a:p>
          <a:p>
            <a:pPr marL="0" indent="0" algn="ctr">
              <a:lnSpc>
                <a:spcPct val="120000"/>
              </a:lnSpc>
              <a:buNone/>
            </a:pPr>
            <a:endParaRPr lang="en-US" sz="3600" dirty="0"/>
          </a:p>
          <a:p>
            <a:pPr marL="0" indent="0">
              <a:lnSpc>
                <a:spcPct val="120000"/>
              </a:lnSpc>
              <a:buNone/>
            </a:pPr>
            <a:r>
              <a:rPr lang="en-US" sz="3600" dirty="0"/>
              <a:t>A sentence tells readers: </a:t>
            </a:r>
            <a:r>
              <a:rPr lang="en-US" sz="3600" dirty="0">
                <a:solidFill>
                  <a:srgbClr val="FF0000"/>
                </a:solidFill>
              </a:rPr>
              <a:t>who</a:t>
            </a:r>
            <a:r>
              <a:rPr lang="en-US" sz="3600" dirty="0"/>
              <a:t> and </a:t>
            </a:r>
            <a:r>
              <a:rPr lang="en-US" sz="3600" dirty="0">
                <a:solidFill>
                  <a:srgbClr val="FF0000"/>
                </a:solidFill>
              </a:rPr>
              <a:t>what action</a:t>
            </a:r>
          </a:p>
          <a:p>
            <a:pPr marL="0" indent="0" algn="ctr">
              <a:lnSpc>
                <a:spcPct val="120000"/>
              </a:lnSpc>
              <a:buNone/>
            </a:pPr>
            <a:endParaRPr lang="en-US" sz="3600" dirty="0"/>
          </a:p>
          <a:p>
            <a:pPr marL="0" indent="0">
              <a:lnSpc>
                <a:spcPct val="120000"/>
              </a:lnSpc>
              <a:buNone/>
            </a:pPr>
            <a:r>
              <a:rPr lang="en-US" dirty="0"/>
              <a:t>The sentence will be straightforward to understand when the subject and verb are close to each other</a:t>
            </a:r>
          </a:p>
          <a:p>
            <a:pPr marL="0" indent="0">
              <a:lnSpc>
                <a:spcPct val="120000"/>
              </a:lnSpc>
              <a:buNone/>
            </a:pPr>
            <a:endParaRPr lang="en-US" dirty="0"/>
          </a:p>
          <a:p>
            <a:pPr>
              <a:lnSpc>
                <a:spcPct val="120000"/>
              </a:lnSpc>
            </a:pPr>
            <a:r>
              <a:rPr lang="en-US" dirty="0"/>
              <a:t>The ABC database </a:t>
            </a:r>
            <a:r>
              <a:rPr lang="en-US" dirty="0">
                <a:solidFill>
                  <a:srgbClr val="FF0000"/>
                </a:solidFill>
              </a:rPr>
              <a:t>has been subject </a:t>
            </a:r>
            <a:r>
              <a:rPr lang="en-US" dirty="0"/>
              <a:t>to different improvements, modifications, and extensions in structure and content over the years.</a:t>
            </a:r>
          </a:p>
          <a:p>
            <a:pPr marL="0" indent="0">
              <a:lnSpc>
                <a:spcPct val="120000"/>
              </a:lnSpc>
              <a:buNone/>
            </a:pPr>
            <a:endParaRPr lang="en-US" dirty="0"/>
          </a:p>
          <a:p>
            <a:pPr>
              <a:lnSpc>
                <a:spcPct val="120000"/>
              </a:lnSpc>
              <a:buFont typeface="Symbol" charset="0"/>
              <a:buChar char=""/>
            </a:pPr>
            <a:r>
              <a:rPr lang="en-US" dirty="0"/>
              <a:t>The ABC database has been improved, modified, and extended in both structure and content over the years. (passive)</a:t>
            </a:r>
          </a:p>
          <a:p>
            <a:pPr>
              <a:lnSpc>
                <a:spcPct val="120000"/>
              </a:lnSpc>
              <a:buFont typeface="Symbol" charset="0"/>
              <a:buChar char=""/>
            </a:pPr>
            <a:r>
              <a:rPr lang="en-US" dirty="0"/>
              <a:t>The curators have improved the structure and content of the ABC database. (active)</a:t>
            </a:r>
          </a:p>
          <a:p>
            <a:pPr marL="0" indent="0">
              <a:lnSpc>
                <a:spcPct val="120000"/>
              </a:lnSpc>
              <a:buNone/>
            </a:pPr>
            <a:endParaRPr lang="en-US" dirty="0"/>
          </a:p>
          <a:p>
            <a:pPr marL="0" indent="0">
              <a:lnSpc>
                <a:spcPct val="120000"/>
              </a:lnSpc>
              <a:buNone/>
            </a:pPr>
            <a:endParaRPr lang="en-US" dirty="0"/>
          </a:p>
        </p:txBody>
      </p:sp>
    </p:spTree>
    <p:extLst>
      <p:ext uri="{BB962C8B-B14F-4D97-AF65-F5344CB8AC3E}">
        <p14:creationId xmlns:p14="http://schemas.microsoft.com/office/powerpoint/2010/main" val="1450987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Duke Lesson II: </a:t>
            </a:r>
            <a:br>
              <a:rPr lang="en-US" dirty="0"/>
            </a:br>
            <a:r>
              <a:rPr lang="en-US" dirty="0"/>
              <a:t>Cohesion, coherence, and emphasis</a:t>
            </a:r>
          </a:p>
        </p:txBody>
      </p:sp>
      <p:sp>
        <p:nvSpPr>
          <p:cNvPr id="3" name="Content Placeholder 2"/>
          <p:cNvSpPr>
            <a:spLocks noGrp="1"/>
          </p:cNvSpPr>
          <p:nvPr>
            <p:ph idx="1"/>
          </p:nvPr>
        </p:nvSpPr>
        <p:spPr>
          <a:xfrm>
            <a:off x="457200" y="1683757"/>
            <a:ext cx="8229600" cy="4525963"/>
          </a:xfrm>
        </p:spPr>
        <p:txBody>
          <a:bodyPr>
            <a:normAutofit/>
          </a:bodyPr>
          <a:lstStyle/>
          <a:p>
            <a:r>
              <a:rPr lang="en-US" dirty="0"/>
              <a:t>Principle 1: Put new information last</a:t>
            </a:r>
          </a:p>
          <a:p>
            <a:r>
              <a:rPr lang="en-US" dirty="0"/>
              <a:t>Principle 2: Use passive voice rarely</a:t>
            </a:r>
          </a:p>
          <a:p>
            <a:r>
              <a:rPr lang="en-US" dirty="0"/>
              <a:t>Principle 3:  Make sure the first and last sentences of a paragraph match </a:t>
            </a:r>
          </a:p>
          <a:p>
            <a:pPr marL="457200" lvl="1" indent="0">
              <a:buNone/>
            </a:pPr>
            <a:r>
              <a:rPr lang="en-US" sz="2400" dirty="0"/>
              <a:t>	(sometimes?  I’m not sure I like this one)</a:t>
            </a:r>
          </a:p>
          <a:p>
            <a:pPr lvl="1"/>
            <a:r>
              <a:rPr lang="en-US" dirty="0"/>
              <a:t>Match the last sentence of the previous paragraph with the first sentence of the next paragraph = more important for smooth transition</a:t>
            </a:r>
          </a:p>
          <a:p>
            <a:endParaRPr lang="en-US" dirty="0"/>
          </a:p>
        </p:txBody>
      </p:sp>
    </p:spTree>
    <p:extLst>
      <p:ext uri="{BB962C8B-B14F-4D97-AF65-F5344CB8AC3E}">
        <p14:creationId xmlns:p14="http://schemas.microsoft.com/office/powerpoint/2010/main" val="3091631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Principle 1: Put new information last</a:t>
            </a:r>
            <a:br>
              <a:rPr lang="en-US" dirty="0"/>
            </a:br>
            <a:endParaRPr lang="en-US" dirty="0"/>
          </a:p>
        </p:txBody>
      </p:sp>
      <p:sp>
        <p:nvSpPr>
          <p:cNvPr id="3" name="Content Placeholder 2"/>
          <p:cNvSpPr>
            <a:spLocks noGrp="1"/>
          </p:cNvSpPr>
          <p:nvPr>
            <p:ph idx="1"/>
          </p:nvPr>
        </p:nvSpPr>
        <p:spPr>
          <a:xfrm>
            <a:off x="457200" y="1366239"/>
            <a:ext cx="8229600" cy="5491761"/>
          </a:xfrm>
        </p:spPr>
        <p:txBody>
          <a:bodyPr>
            <a:normAutofit fontScale="70000" lnSpcReduction="20000"/>
          </a:bodyPr>
          <a:lstStyle/>
          <a:p>
            <a:pPr>
              <a:lnSpc>
                <a:spcPct val="120000"/>
              </a:lnSpc>
            </a:pPr>
            <a:r>
              <a:rPr lang="en-US" dirty="0"/>
              <a:t>Most readers will find your writing more clear if you consistently begin sentences with familiar (old) information and conclude sentences with unfamiliar (new) information</a:t>
            </a:r>
          </a:p>
          <a:p>
            <a:pPr>
              <a:lnSpc>
                <a:spcPct val="120000"/>
              </a:lnSpc>
            </a:pPr>
            <a:endParaRPr lang="en-US" dirty="0"/>
          </a:p>
          <a:p>
            <a:pPr>
              <a:lnSpc>
                <a:spcPct val="120000"/>
              </a:lnSpc>
            </a:pPr>
            <a:r>
              <a:rPr lang="en-US" dirty="0"/>
              <a:t>What happens when you begin a sentence with new information? Your reader gets a new idea without any context. He or she may try (incorrectly) to link this information to the previous sentence. After reading the rest of the sentence, the reader may have to revise his or her understanding.</a:t>
            </a:r>
          </a:p>
          <a:p>
            <a:pPr>
              <a:lnSpc>
                <a:spcPct val="120000"/>
              </a:lnSpc>
            </a:pPr>
            <a:endParaRPr lang="en-US" dirty="0"/>
          </a:p>
          <a:p>
            <a:pPr>
              <a:lnSpc>
                <a:spcPct val="120000"/>
              </a:lnSpc>
            </a:pPr>
            <a:r>
              <a:rPr lang="en-US" dirty="0"/>
              <a:t>Think of this in the same way as writing your introduction: the very first sentence is something that all of your readers will know</a:t>
            </a:r>
          </a:p>
          <a:p>
            <a:pPr lvl="1">
              <a:lnSpc>
                <a:spcPct val="120000"/>
              </a:lnSpc>
            </a:pPr>
            <a:r>
              <a:rPr lang="en-US" dirty="0"/>
              <a:t>Provides readers with something familiar to start the paper</a:t>
            </a:r>
          </a:p>
        </p:txBody>
      </p:sp>
    </p:spTree>
    <p:extLst>
      <p:ext uri="{BB962C8B-B14F-4D97-AF65-F5344CB8AC3E}">
        <p14:creationId xmlns:p14="http://schemas.microsoft.com/office/powerpoint/2010/main" val="2042722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9004"/>
            <a:ext cx="8229600" cy="1143000"/>
          </a:xfrm>
        </p:spPr>
        <p:txBody>
          <a:bodyPr>
            <a:normAutofit fontScale="90000"/>
          </a:bodyPr>
          <a:lstStyle/>
          <a:p>
            <a:r>
              <a:rPr lang="en-US" dirty="0"/>
              <a:t>Principle 1: Put new information last</a:t>
            </a:r>
            <a:br>
              <a:rPr lang="en-US" dirty="0"/>
            </a:br>
            <a:endParaRPr lang="en-US" dirty="0"/>
          </a:p>
        </p:txBody>
      </p:sp>
      <p:sp>
        <p:nvSpPr>
          <p:cNvPr id="3" name="Content Placeholder 2"/>
          <p:cNvSpPr>
            <a:spLocks noGrp="1"/>
          </p:cNvSpPr>
          <p:nvPr>
            <p:ph idx="1"/>
          </p:nvPr>
        </p:nvSpPr>
        <p:spPr>
          <a:xfrm>
            <a:off x="457200" y="1600200"/>
            <a:ext cx="8229600" cy="4855158"/>
          </a:xfrm>
        </p:spPr>
        <p:txBody>
          <a:bodyPr>
            <a:normAutofit fontScale="92500" lnSpcReduction="10000"/>
          </a:bodyPr>
          <a:lstStyle/>
          <a:p>
            <a:pPr>
              <a:lnSpc>
                <a:spcPct val="110000"/>
              </a:lnSpc>
            </a:pPr>
            <a:r>
              <a:rPr lang="en-US" dirty="0"/>
              <a:t>Revision technique: Read through your manuscript carefully. In each sentence, </a:t>
            </a:r>
            <a:r>
              <a:rPr lang="en-US" dirty="0">
                <a:solidFill>
                  <a:srgbClr val="FF0000"/>
                </a:solidFill>
              </a:rPr>
              <a:t>underline any pieces of new information </a:t>
            </a:r>
            <a:r>
              <a:rPr lang="en-US" dirty="0"/>
              <a:t>(unfamiliar to the reader at this point in the manuscript). Make sure your sentences begin with an appropriate backwards link, and not with an unfamiliar concept.</a:t>
            </a:r>
          </a:p>
          <a:p>
            <a:pPr lvl="1">
              <a:lnSpc>
                <a:spcPct val="110000"/>
              </a:lnSpc>
            </a:pPr>
            <a:r>
              <a:rPr lang="en-US" dirty="0"/>
              <a:t>Underlining is a useful tool for many things</a:t>
            </a:r>
          </a:p>
          <a:p>
            <a:pPr lvl="1">
              <a:lnSpc>
                <a:spcPct val="110000"/>
              </a:lnSpc>
            </a:pPr>
            <a:r>
              <a:rPr lang="en-US" dirty="0"/>
              <a:t>Go through manuscript, underline noun/verb to make sure they match</a:t>
            </a:r>
          </a:p>
          <a:p>
            <a:pPr>
              <a:lnSpc>
                <a:spcPct val="110000"/>
              </a:lnSpc>
            </a:pPr>
            <a:endParaRPr lang="en-US" dirty="0"/>
          </a:p>
        </p:txBody>
      </p:sp>
    </p:spTree>
    <p:extLst>
      <p:ext uri="{BB962C8B-B14F-4D97-AF65-F5344CB8AC3E}">
        <p14:creationId xmlns:p14="http://schemas.microsoft.com/office/powerpoint/2010/main" val="4231196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Principle 2: Use passive voice rarely</a:t>
            </a:r>
            <a:br>
              <a:rPr lang="en-US" dirty="0"/>
            </a:br>
            <a:endParaRPr lang="en-US" dirty="0"/>
          </a:p>
        </p:txBody>
      </p:sp>
      <p:sp>
        <p:nvSpPr>
          <p:cNvPr id="3" name="Content Placeholder 2"/>
          <p:cNvSpPr>
            <a:spLocks noGrp="1"/>
          </p:cNvSpPr>
          <p:nvPr>
            <p:ph idx="1"/>
          </p:nvPr>
        </p:nvSpPr>
        <p:spPr>
          <a:xfrm>
            <a:off x="457200" y="1132276"/>
            <a:ext cx="8229600" cy="5268245"/>
          </a:xfrm>
        </p:spPr>
        <p:txBody>
          <a:bodyPr>
            <a:normAutofit fontScale="55000" lnSpcReduction="20000"/>
          </a:bodyPr>
          <a:lstStyle/>
          <a:p>
            <a:pPr>
              <a:lnSpc>
                <a:spcPct val="110000"/>
              </a:lnSpc>
            </a:pPr>
            <a:r>
              <a:rPr lang="en-US" dirty="0"/>
              <a:t>Active: The dog chased the ball.</a:t>
            </a:r>
          </a:p>
          <a:p>
            <a:pPr>
              <a:lnSpc>
                <a:spcPct val="110000"/>
              </a:lnSpc>
            </a:pPr>
            <a:r>
              <a:rPr lang="en-US" dirty="0"/>
              <a:t>Passive: The ball was chased by the dog.</a:t>
            </a:r>
          </a:p>
          <a:p>
            <a:pPr>
              <a:lnSpc>
                <a:spcPct val="110000"/>
              </a:lnSpc>
            </a:pPr>
            <a:r>
              <a:rPr lang="en-US" dirty="0"/>
              <a:t>Passive: The ball was chased.</a:t>
            </a:r>
          </a:p>
          <a:p>
            <a:pPr>
              <a:lnSpc>
                <a:spcPct val="110000"/>
              </a:lnSpc>
            </a:pPr>
            <a:endParaRPr lang="en-US" dirty="0"/>
          </a:p>
          <a:p>
            <a:pPr marL="0" indent="0">
              <a:lnSpc>
                <a:spcPct val="110000"/>
              </a:lnSpc>
              <a:buNone/>
            </a:pPr>
            <a:r>
              <a:rPr lang="en-US" dirty="0"/>
              <a:t>Active:  more straightforward.  Subject does an action.</a:t>
            </a:r>
          </a:p>
          <a:p>
            <a:pPr marL="0" indent="0">
              <a:lnSpc>
                <a:spcPct val="110000"/>
              </a:lnSpc>
              <a:buNone/>
            </a:pPr>
            <a:endParaRPr lang="en-US" dirty="0"/>
          </a:p>
          <a:p>
            <a:pPr marL="0" indent="0">
              <a:lnSpc>
                <a:spcPct val="110000"/>
              </a:lnSpc>
              <a:buNone/>
            </a:pPr>
            <a:r>
              <a:rPr lang="en-US" dirty="0"/>
              <a:t>US scientists *hate* passive voice.  UK scientists rely much more heavily on passive voice.</a:t>
            </a:r>
          </a:p>
          <a:p>
            <a:pPr marL="0" indent="0">
              <a:lnSpc>
                <a:spcPct val="110000"/>
              </a:lnSpc>
              <a:buNone/>
            </a:pPr>
            <a:endParaRPr lang="en-US" dirty="0"/>
          </a:p>
          <a:p>
            <a:pPr marL="0" indent="0">
              <a:lnSpc>
                <a:spcPct val="110000"/>
              </a:lnSpc>
              <a:buNone/>
            </a:pPr>
            <a:r>
              <a:rPr lang="en-US" dirty="0"/>
              <a:t>Also avoid excessive use of “we” (let science be the subject)</a:t>
            </a:r>
          </a:p>
          <a:p>
            <a:pPr marL="0" indent="0">
              <a:lnSpc>
                <a:spcPct val="110000"/>
              </a:lnSpc>
              <a:buNone/>
            </a:pPr>
            <a:r>
              <a:rPr lang="en-US" dirty="0"/>
              <a:t>		Let the science be </a:t>
            </a:r>
            <a:r>
              <a:rPr lang="en-US"/>
              <a:t>the subject!	</a:t>
            </a:r>
          </a:p>
          <a:p>
            <a:pPr marL="0" indent="0">
              <a:lnSpc>
                <a:spcPct val="110000"/>
              </a:lnSpc>
              <a:buNone/>
            </a:pPr>
            <a:endParaRPr lang="en-US" dirty="0"/>
          </a:p>
          <a:p>
            <a:pPr marL="0" indent="0">
              <a:lnSpc>
                <a:spcPct val="110000"/>
              </a:lnSpc>
              <a:buNone/>
            </a:pPr>
            <a:r>
              <a:rPr lang="en-US" dirty="0"/>
              <a:t>Editing technique:  underline all “we”; at most one “we” per paragraph</a:t>
            </a:r>
          </a:p>
          <a:p>
            <a:pPr marL="0" indent="0">
              <a:lnSpc>
                <a:spcPct val="110000"/>
              </a:lnSpc>
              <a:buNone/>
            </a:pPr>
            <a:endParaRPr lang="en-US" dirty="0"/>
          </a:p>
          <a:p>
            <a:pPr marL="0" indent="0">
              <a:lnSpc>
                <a:spcPct val="110000"/>
              </a:lnSpc>
              <a:buNone/>
            </a:pPr>
            <a:r>
              <a:rPr lang="en-US" dirty="0"/>
              <a:t>Underline the noun and verb.  Is the verb active?  Is the subject noun doing the verb.</a:t>
            </a:r>
          </a:p>
          <a:p>
            <a:pPr marL="0" indent="0">
              <a:lnSpc>
                <a:spcPct val="110000"/>
              </a:lnSpc>
              <a:buNone/>
            </a:pPr>
            <a:endParaRPr lang="en-US" dirty="0"/>
          </a:p>
          <a:p>
            <a:pPr marL="0" indent="0">
              <a:lnSpc>
                <a:spcPct val="110000"/>
              </a:lnSpc>
              <a:buNone/>
            </a:pPr>
            <a:endParaRPr lang="en-US" dirty="0"/>
          </a:p>
          <a:p>
            <a:pPr marL="0" indent="0">
              <a:lnSpc>
                <a:spcPct val="110000"/>
              </a:lnSpc>
              <a:buNone/>
            </a:pPr>
            <a:endParaRPr lang="en-US" dirty="0"/>
          </a:p>
          <a:p>
            <a:pPr marL="0" indent="0">
              <a:lnSpc>
                <a:spcPct val="110000"/>
              </a:lnSpc>
              <a:buNone/>
            </a:pPr>
            <a:endParaRPr lang="en-US" dirty="0"/>
          </a:p>
        </p:txBody>
      </p:sp>
    </p:spTree>
    <p:extLst>
      <p:ext uri="{BB962C8B-B14F-4D97-AF65-F5344CB8AC3E}">
        <p14:creationId xmlns:p14="http://schemas.microsoft.com/office/powerpoint/2010/main" val="294380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passive voice</a:t>
            </a:r>
          </a:p>
        </p:txBody>
      </p:sp>
      <p:sp>
        <p:nvSpPr>
          <p:cNvPr id="3" name="Content Placeholder 2"/>
          <p:cNvSpPr>
            <a:spLocks noGrp="1"/>
          </p:cNvSpPr>
          <p:nvPr>
            <p:ph idx="1"/>
          </p:nvPr>
        </p:nvSpPr>
        <p:spPr/>
        <p:txBody>
          <a:bodyPr/>
          <a:lstStyle/>
          <a:p>
            <a:r>
              <a:rPr lang="en-US" dirty="0"/>
              <a:t>When you want to say something indirectly</a:t>
            </a:r>
          </a:p>
          <a:p>
            <a:pPr lvl="1"/>
            <a:r>
              <a:rPr lang="en-US" dirty="0"/>
              <a:t>Sometimes it’s more polite</a:t>
            </a:r>
          </a:p>
          <a:p>
            <a:pPr lvl="1"/>
            <a:r>
              <a:rPr lang="en-US" dirty="0"/>
              <a:t>Speculation can be passive</a:t>
            </a:r>
          </a:p>
          <a:p>
            <a:endParaRPr lang="en-US" dirty="0"/>
          </a:p>
        </p:txBody>
      </p:sp>
    </p:spTree>
    <p:extLst>
      <p:ext uri="{BB962C8B-B14F-4D97-AF65-F5344CB8AC3E}">
        <p14:creationId xmlns:p14="http://schemas.microsoft.com/office/powerpoint/2010/main" val="3695064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9113</TotalTime>
  <Words>905</Words>
  <Application>Microsoft Macintosh PowerPoint</Application>
  <PresentationFormat>On-screen Show (4:3)</PresentationFormat>
  <Paragraphs>116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Symbol</vt:lpstr>
      <vt:lpstr>Office Theme</vt:lpstr>
      <vt:lpstr>Duke, Exercise 1, Principles:  </vt:lpstr>
      <vt:lpstr>PowerPoint Presentation</vt:lpstr>
      <vt:lpstr>PowerPoint Presentation</vt:lpstr>
      <vt:lpstr>PowerPoint Presentation</vt:lpstr>
      <vt:lpstr>Duke Lesson II:  Cohesion, coherence, and emphasis</vt:lpstr>
      <vt:lpstr>Principle 1: Put new information last </vt:lpstr>
      <vt:lpstr>Principle 1: Put new information last </vt:lpstr>
      <vt:lpstr>Principle 2: Use passive voice rarely </vt:lpstr>
      <vt:lpstr>When to use passive voice</vt:lpstr>
      <vt:lpstr>Basic premise:  be direct and simple</vt:lpstr>
      <vt:lpstr>Principle 3:  Make sure the first and last sentences of a paragraph match </vt:lpstr>
      <vt:lpstr>Duke Lesson 3:  Concision and Simplicity</vt:lpstr>
      <vt:lpstr>Principle 3:  Make sure the first and last sentences of a paragraph match </vt:lpstr>
      <vt:lpstr>Duke Lesson 3:   Concision and Simplicity</vt:lpstr>
      <vt:lpstr>Duke Lesson 3:  Concision and Simplicity</vt:lpstr>
      <vt:lpstr>Omit needless words</vt:lpstr>
      <vt:lpstr>Omit words that stress how good your analysis is!</vt:lpstr>
      <vt:lpstr>PowerPoint Presentation</vt:lpstr>
      <vt:lpstr>PowerPoint Presentation</vt:lpstr>
      <vt:lpstr>Prefer simple words</vt:lpstr>
      <vt:lpstr>Prefer simple subjects</vt:lpstr>
      <vt:lpstr>Use few adjectives/adverbs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Science Writing  for Astronomy</dc:title>
  <dc:creator>Gregory Herczeg</dc:creator>
  <cp:lastModifiedBy>Herczeg, Gregory</cp:lastModifiedBy>
  <cp:revision>197</cp:revision>
  <dcterms:created xsi:type="dcterms:W3CDTF">2020-06-11T18:44:58Z</dcterms:created>
  <dcterms:modified xsi:type="dcterms:W3CDTF">2023-05-16T03:11:24Z</dcterms:modified>
</cp:coreProperties>
</file>