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413" r:id="rId2"/>
    <p:sldId id="418" r:id="rId3"/>
    <p:sldId id="425" r:id="rId4"/>
    <p:sldId id="420" r:id="rId5"/>
    <p:sldId id="421" r:id="rId6"/>
    <p:sldId id="426" r:id="rId7"/>
    <p:sldId id="427" r:id="rId8"/>
    <p:sldId id="422" r:id="rId9"/>
    <p:sldId id="429" r:id="rId10"/>
    <p:sldId id="433" r:id="rId11"/>
    <p:sldId id="430" r:id="rId12"/>
    <p:sldId id="431" r:id="rId13"/>
    <p:sldId id="428" r:id="rId14"/>
    <p:sldId id="411" r:id="rId15"/>
    <p:sldId id="432" r:id="rId16"/>
    <p:sldId id="423" r:id="rId17"/>
    <p:sldId id="414" r:id="rId18"/>
    <p:sldId id="435" r:id="rId19"/>
    <p:sldId id="273" r:id="rId20"/>
    <p:sldId id="348" r:id="rId21"/>
    <p:sldId id="272" r:id="rId22"/>
    <p:sldId id="434" r:id="rId23"/>
    <p:sldId id="265"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21" d="100"/>
          <a:sy n="121" d="100"/>
        </p:scale>
        <p:origin x="1904"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F95FA9-ADF0-5143-9173-AAE185339D0F}" type="datetimeFigureOut">
              <a:rPr lang="en-US" smtClean="0"/>
              <a:t>5/16/23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951EEE-1C6A-E046-94A8-E5977422E57F}" type="slidenum">
              <a:rPr lang="en-US" smtClean="0"/>
              <a:t>‹#›</a:t>
            </a:fld>
            <a:endParaRPr lang="en-US"/>
          </a:p>
        </p:txBody>
      </p:sp>
    </p:spTree>
    <p:extLst>
      <p:ext uri="{BB962C8B-B14F-4D97-AF65-F5344CB8AC3E}">
        <p14:creationId xmlns:p14="http://schemas.microsoft.com/office/powerpoint/2010/main" val="1835021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951EEE-1C6A-E046-94A8-E5977422E57F}" type="slidenum">
              <a:rPr lang="en-US" smtClean="0"/>
              <a:t>1</a:t>
            </a:fld>
            <a:endParaRPr lang="en-US"/>
          </a:p>
        </p:txBody>
      </p:sp>
    </p:spTree>
    <p:extLst>
      <p:ext uri="{BB962C8B-B14F-4D97-AF65-F5344CB8AC3E}">
        <p14:creationId xmlns:p14="http://schemas.microsoft.com/office/powerpoint/2010/main" val="100371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7B4094F-A2EB-374B-803F-F558A95AA988}" type="datetimeFigureOut">
              <a:rPr lang="en-US" smtClean="0"/>
              <a:t>5/16/23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2944531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B4094F-A2EB-374B-803F-F558A95AA988}" type="datetimeFigureOut">
              <a:rPr lang="en-US" smtClean="0"/>
              <a:t>5/16/23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1650481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B4094F-A2EB-374B-803F-F558A95AA988}" type="datetimeFigureOut">
              <a:rPr lang="en-US" smtClean="0"/>
              <a:t>5/16/23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296205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B4094F-A2EB-374B-803F-F558A95AA988}" type="datetimeFigureOut">
              <a:rPr lang="en-US" smtClean="0"/>
              <a:t>5/16/23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1745313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4094F-A2EB-374B-803F-F558A95AA988}" type="datetimeFigureOut">
              <a:rPr lang="en-US" smtClean="0"/>
              <a:t>5/16/23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1103202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B4094F-A2EB-374B-803F-F558A95AA988}" type="datetimeFigureOut">
              <a:rPr lang="en-US" smtClean="0"/>
              <a:t>5/16/23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631614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B4094F-A2EB-374B-803F-F558A95AA988}" type="datetimeFigureOut">
              <a:rPr lang="en-US" smtClean="0"/>
              <a:t>5/16/23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3082183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B4094F-A2EB-374B-803F-F558A95AA988}" type="datetimeFigureOut">
              <a:rPr lang="en-US" smtClean="0"/>
              <a:t>5/16/23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1982454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4094F-A2EB-374B-803F-F558A95AA988}" type="datetimeFigureOut">
              <a:rPr lang="en-US" smtClean="0"/>
              <a:t>5/16/23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417592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4094F-A2EB-374B-803F-F558A95AA988}" type="datetimeFigureOut">
              <a:rPr lang="en-US" smtClean="0"/>
              <a:t>5/16/23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212181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4094F-A2EB-374B-803F-F558A95AA988}" type="datetimeFigureOut">
              <a:rPr lang="en-US" smtClean="0"/>
              <a:t>5/16/23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4127068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4094F-A2EB-374B-803F-F558A95AA988}" type="datetimeFigureOut">
              <a:rPr lang="en-US" smtClean="0"/>
              <a:t>5/16/23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4DA246-7CCF-CB48-A103-BC0EF2A316F5}" type="slidenum">
              <a:rPr lang="en-US" smtClean="0"/>
              <a:t>‹#›</a:t>
            </a:fld>
            <a:endParaRPr lang="en-US"/>
          </a:p>
        </p:txBody>
      </p:sp>
    </p:spTree>
    <p:extLst>
      <p:ext uri="{BB962C8B-B14F-4D97-AF65-F5344CB8AC3E}">
        <p14:creationId xmlns:p14="http://schemas.microsoft.com/office/powerpoint/2010/main" val="7123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rxiv.org/abs/1011.5973"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owl.purdue.edu/owl/avoiding_plagiarism/index.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owl.purdue.edu/owl/general_writing/grammar/using_article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 simple words</a:t>
            </a:r>
          </a:p>
        </p:txBody>
      </p:sp>
      <p:pic>
        <p:nvPicPr>
          <p:cNvPr id="4" name="Picture 3" descr="Screen Shot 2020-12-14 at 7.57.4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652" y="1417638"/>
            <a:ext cx="8968348" cy="4160574"/>
          </a:xfrm>
          <a:prstGeom prst="rect">
            <a:avLst/>
          </a:prstGeom>
        </p:spPr>
      </p:pic>
      <p:sp>
        <p:nvSpPr>
          <p:cNvPr id="3" name="Oval 2">
            <a:extLst>
              <a:ext uri="{FF2B5EF4-FFF2-40B4-BE49-F238E27FC236}">
                <a16:creationId xmlns:a16="http://schemas.microsoft.com/office/drawing/2014/main" id="{698F4B32-759A-BF04-C98D-DA89B6942BF3}"/>
              </a:ext>
            </a:extLst>
          </p:cNvPr>
          <p:cNvSpPr/>
          <p:nvPr/>
        </p:nvSpPr>
        <p:spPr>
          <a:xfrm>
            <a:off x="294290" y="4151586"/>
            <a:ext cx="6400800" cy="819807"/>
          </a:xfrm>
          <a:prstGeom prst="ellipse">
            <a:avLst/>
          </a:prstGeom>
          <a:noFill/>
          <a:ln w="508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0333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DF5B3-A1B3-683F-8D12-E7D8E7B5D18D}"/>
              </a:ext>
            </a:extLst>
          </p:cNvPr>
          <p:cNvSpPr>
            <a:spLocks noGrp="1"/>
          </p:cNvSpPr>
          <p:nvPr>
            <p:ph type="title"/>
          </p:nvPr>
        </p:nvSpPr>
        <p:spPr/>
        <p:txBody>
          <a:bodyPr>
            <a:normAutofit/>
          </a:bodyPr>
          <a:lstStyle/>
          <a:p>
            <a:r>
              <a:rPr lang="en-US" dirty="0"/>
              <a:t>Few/a few: opposites!</a:t>
            </a:r>
          </a:p>
        </p:txBody>
      </p:sp>
      <p:sp>
        <p:nvSpPr>
          <p:cNvPr id="3" name="Content Placeholder 2">
            <a:extLst>
              <a:ext uri="{FF2B5EF4-FFF2-40B4-BE49-F238E27FC236}">
                <a16:creationId xmlns:a16="http://schemas.microsoft.com/office/drawing/2014/main" id="{024D5479-9965-1ACF-D6BB-512719B81E84}"/>
              </a:ext>
            </a:extLst>
          </p:cNvPr>
          <p:cNvSpPr>
            <a:spLocks noGrp="1"/>
          </p:cNvSpPr>
          <p:nvPr>
            <p:ph idx="1"/>
          </p:nvPr>
        </p:nvSpPr>
        <p:spPr/>
        <p:txBody>
          <a:bodyPr/>
          <a:lstStyle/>
          <a:p>
            <a:r>
              <a:rPr lang="en-US" dirty="0"/>
              <a:t>“Few students attended class”:  negative</a:t>
            </a:r>
          </a:p>
          <a:p>
            <a:r>
              <a:rPr lang="en-US" dirty="0"/>
              <a:t>”A few students attended class”:  positive</a:t>
            </a:r>
          </a:p>
          <a:p>
            <a:endParaRPr lang="en-US" dirty="0"/>
          </a:p>
          <a:p>
            <a:endParaRPr lang="en-US" dirty="0"/>
          </a:p>
          <a:p>
            <a:pPr marL="0" indent="0" algn="ctr">
              <a:buNone/>
            </a:pPr>
            <a:r>
              <a:rPr lang="en-US" sz="2000" dirty="0"/>
              <a:t>(sometimes I hate English)</a:t>
            </a:r>
          </a:p>
        </p:txBody>
      </p:sp>
    </p:spTree>
    <p:extLst>
      <p:ext uri="{BB962C8B-B14F-4D97-AF65-F5344CB8AC3E}">
        <p14:creationId xmlns:p14="http://schemas.microsoft.com/office/powerpoint/2010/main" val="3176118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AEF18-1558-D75D-1AA5-93C2CC82F83D}"/>
              </a:ext>
            </a:extLst>
          </p:cNvPr>
          <p:cNvSpPr>
            <a:spLocks noGrp="1"/>
          </p:cNvSpPr>
          <p:nvPr>
            <p:ph type="title"/>
          </p:nvPr>
        </p:nvSpPr>
        <p:spPr>
          <a:xfrm>
            <a:off x="457200" y="274638"/>
            <a:ext cx="8229600" cy="786907"/>
          </a:xfrm>
        </p:spPr>
        <p:txBody>
          <a:bodyPr/>
          <a:lstStyle/>
          <a:p>
            <a:r>
              <a:rPr lang="en-US" dirty="0"/>
              <a:t>Only</a:t>
            </a:r>
          </a:p>
        </p:txBody>
      </p:sp>
      <p:sp>
        <p:nvSpPr>
          <p:cNvPr id="3" name="Content Placeholder 2">
            <a:extLst>
              <a:ext uri="{FF2B5EF4-FFF2-40B4-BE49-F238E27FC236}">
                <a16:creationId xmlns:a16="http://schemas.microsoft.com/office/drawing/2014/main" id="{756AB62B-FDE4-6FFA-C29B-CAA7FD537D1C}"/>
              </a:ext>
            </a:extLst>
          </p:cNvPr>
          <p:cNvSpPr>
            <a:spLocks noGrp="1"/>
          </p:cNvSpPr>
          <p:nvPr>
            <p:ph idx="1"/>
          </p:nvPr>
        </p:nvSpPr>
        <p:spPr>
          <a:xfrm>
            <a:off x="457200" y="1166648"/>
            <a:ext cx="8229600" cy="4959515"/>
          </a:xfrm>
        </p:spPr>
        <p:txBody>
          <a:bodyPr/>
          <a:lstStyle/>
          <a:p>
            <a:r>
              <a:rPr lang="en-US" dirty="0"/>
              <a:t>“only” should be before and as close as possible to the word that it modifies</a:t>
            </a:r>
          </a:p>
          <a:p>
            <a:endParaRPr lang="en-US" dirty="0"/>
          </a:p>
          <a:p>
            <a:pPr marL="0" indent="0">
              <a:buNone/>
            </a:pPr>
            <a:r>
              <a:rPr lang="en-US" dirty="0"/>
              <a:t>Only Xinyi completed the homework</a:t>
            </a:r>
          </a:p>
          <a:p>
            <a:pPr marL="0" indent="0">
              <a:buNone/>
            </a:pPr>
            <a:r>
              <a:rPr lang="en-US" dirty="0"/>
              <a:t>Xinyi only completed the homework</a:t>
            </a:r>
          </a:p>
          <a:p>
            <a:pPr marL="0" indent="0">
              <a:buNone/>
            </a:pPr>
            <a:r>
              <a:rPr lang="en-US" dirty="0" err="1"/>
              <a:t>Xinyu</a:t>
            </a:r>
            <a:r>
              <a:rPr lang="en-US" dirty="0"/>
              <a:t> completed the only homework</a:t>
            </a:r>
          </a:p>
        </p:txBody>
      </p:sp>
    </p:spTree>
    <p:extLst>
      <p:ext uri="{BB962C8B-B14F-4D97-AF65-F5344CB8AC3E}">
        <p14:creationId xmlns:p14="http://schemas.microsoft.com/office/powerpoint/2010/main" val="3855789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B8261-082D-9086-8A17-2718E9F96A97}"/>
              </a:ext>
            </a:extLst>
          </p:cNvPr>
          <p:cNvSpPr>
            <a:spLocks noGrp="1"/>
          </p:cNvSpPr>
          <p:nvPr>
            <p:ph type="title"/>
          </p:nvPr>
        </p:nvSpPr>
        <p:spPr/>
        <p:txBody>
          <a:bodyPr/>
          <a:lstStyle/>
          <a:p>
            <a:r>
              <a:rPr lang="en-US" dirty="0"/>
              <a:t>Besides…</a:t>
            </a:r>
          </a:p>
        </p:txBody>
      </p:sp>
      <p:sp>
        <p:nvSpPr>
          <p:cNvPr id="3" name="Content Placeholder 2">
            <a:extLst>
              <a:ext uri="{FF2B5EF4-FFF2-40B4-BE49-F238E27FC236}">
                <a16:creationId xmlns:a16="http://schemas.microsoft.com/office/drawing/2014/main" id="{435A7F14-B0B6-5ED9-5C6A-E76692783F77}"/>
              </a:ext>
            </a:extLst>
          </p:cNvPr>
          <p:cNvSpPr>
            <a:spLocks noGrp="1"/>
          </p:cNvSpPr>
          <p:nvPr>
            <p:ph idx="1"/>
          </p:nvPr>
        </p:nvSpPr>
        <p:spPr/>
        <p:txBody>
          <a:bodyPr/>
          <a:lstStyle/>
          <a:p>
            <a:r>
              <a:rPr lang="en-US" dirty="0"/>
              <a:t>“Besides,” does not work!</a:t>
            </a:r>
          </a:p>
          <a:p>
            <a:pPr lvl="1"/>
            <a:r>
              <a:rPr lang="en-US" dirty="0"/>
              <a:t>Needs to be followed after a noun</a:t>
            </a:r>
          </a:p>
          <a:p>
            <a:pPr lvl="1"/>
            <a:endParaRPr lang="en-US" dirty="0"/>
          </a:p>
          <a:p>
            <a:r>
              <a:rPr lang="en-US" dirty="0"/>
              <a:t>“Besides the one data point”</a:t>
            </a:r>
          </a:p>
          <a:p>
            <a:endParaRPr lang="en-US" dirty="0"/>
          </a:p>
        </p:txBody>
      </p:sp>
    </p:spTree>
    <p:extLst>
      <p:ext uri="{BB962C8B-B14F-4D97-AF65-F5344CB8AC3E}">
        <p14:creationId xmlns:p14="http://schemas.microsoft.com/office/powerpoint/2010/main" val="1509364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changes:  “they”</a:t>
            </a:r>
          </a:p>
        </p:txBody>
      </p:sp>
      <p:sp>
        <p:nvSpPr>
          <p:cNvPr id="3" name="Content Placeholder 2"/>
          <p:cNvSpPr>
            <a:spLocks noGrp="1"/>
          </p:cNvSpPr>
          <p:nvPr>
            <p:ph idx="1"/>
          </p:nvPr>
        </p:nvSpPr>
        <p:spPr/>
        <p:txBody>
          <a:bodyPr>
            <a:normAutofit/>
          </a:bodyPr>
          <a:lstStyle/>
          <a:p>
            <a:pPr marL="0" indent="0">
              <a:buNone/>
            </a:pPr>
            <a:r>
              <a:rPr lang="en-US" dirty="0"/>
              <a:t>He/she for singular, they for plural</a:t>
            </a:r>
          </a:p>
          <a:p>
            <a:pPr marL="0" indent="0">
              <a:buNone/>
            </a:pPr>
            <a:endParaRPr lang="en-US" dirty="0"/>
          </a:p>
          <a:p>
            <a:pPr marL="0" indent="0">
              <a:buNone/>
            </a:pPr>
            <a:r>
              <a:rPr lang="en-US" dirty="0"/>
              <a:t>Gender-inclusive: using “they” for singular</a:t>
            </a:r>
          </a:p>
          <a:p>
            <a:pPr marL="0" indent="0">
              <a:buNone/>
            </a:pPr>
            <a:r>
              <a:rPr lang="en-US" dirty="0"/>
              <a:t>	preferred pronoun for some people</a:t>
            </a:r>
          </a:p>
        </p:txBody>
      </p:sp>
    </p:spTree>
    <p:extLst>
      <p:ext uri="{BB962C8B-B14F-4D97-AF65-F5344CB8AC3E}">
        <p14:creationId xmlns:p14="http://schemas.microsoft.com/office/powerpoint/2010/main" val="3993839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Past/present tense in introductions?</a:t>
            </a:r>
          </a:p>
        </p:txBody>
      </p:sp>
      <p:sp>
        <p:nvSpPr>
          <p:cNvPr id="3" name="Content Placeholder 2"/>
          <p:cNvSpPr>
            <a:spLocks noGrp="1"/>
          </p:cNvSpPr>
          <p:nvPr>
            <p:ph idx="1"/>
          </p:nvPr>
        </p:nvSpPr>
        <p:spPr/>
        <p:txBody>
          <a:bodyPr/>
          <a:lstStyle/>
          <a:p>
            <a:r>
              <a:rPr lang="en-US" dirty="0"/>
              <a:t>Let’s see what papers on </a:t>
            </a:r>
            <a:r>
              <a:rPr lang="en-US" dirty="0" err="1"/>
              <a:t>astro-ph</a:t>
            </a:r>
            <a:r>
              <a:rPr lang="en-US" dirty="0"/>
              <a:t> did today!</a:t>
            </a:r>
          </a:p>
        </p:txBody>
      </p:sp>
    </p:spTree>
    <p:extLst>
      <p:ext uri="{BB962C8B-B14F-4D97-AF65-F5344CB8AC3E}">
        <p14:creationId xmlns:p14="http://schemas.microsoft.com/office/powerpoint/2010/main" val="1724216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6A66A-DA99-634B-F6F4-C3BEFE389EED}"/>
              </a:ext>
            </a:extLst>
          </p:cNvPr>
          <p:cNvSpPr>
            <a:spLocks noGrp="1"/>
          </p:cNvSpPr>
          <p:nvPr>
            <p:ph type="title"/>
          </p:nvPr>
        </p:nvSpPr>
        <p:spPr/>
        <p:txBody>
          <a:bodyPr/>
          <a:lstStyle/>
          <a:p>
            <a:r>
              <a:rPr lang="en-US" dirty="0"/>
              <a:t>Common mistakes</a:t>
            </a:r>
          </a:p>
        </p:txBody>
      </p:sp>
      <p:sp>
        <p:nvSpPr>
          <p:cNvPr id="3" name="Content Placeholder 2">
            <a:extLst>
              <a:ext uri="{FF2B5EF4-FFF2-40B4-BE49-F238E27FC236}">
                <a16:creationId xmlns:a16="http://schemas.microsoft.com/office/drawing/2014/main" id="{DF8308AC-3F5F-13C1-05E2-1111AC41F324}"/>
              </a:ext>
            </a:extLst>
          </p:cNvPr>
          <p:cNvSpPr>
            <a:spLocks noGrp="1"/>
          </p:cNvSpPr>
          <p:nvPr>
            <p:ph idx="1"/>
          </p:nvPr>
        </p:nvSpPr>
        <p:spPr/>
        <p:txBody>
          <a:bodyPr/>
          <a:lstStyle/>
          <a:p>
            <a:r>
              <a:rPr lang="en-US" sz="2000" dirty="0"/>
              <a:t>Common Mistakes in Writing Astronomy and Physics Literature in English</a:t>
            </a:r>
          </a:p>
          <a:p>
            <a:pPr lvl="1"/>
            <a:r>
              <a:rPr lang="en-US" sz="2000" dirty="0">
                <a:hlinkClick r:id="rId2"/>
              </a:rPr>
              <a:t>https://arxiv.org/abs/1011.5973</a:t>
            </a:r>
            <a:endParaRPr lang="en-US" sz="2000" dirty="0"/>
          </a:p>
          <a:p>
            <a:pPr lvl="1"/>
            <a:r>
              <a:rPr lang="en-US" sz="2000" dirty="0"/>
              <a:t>Mostly in Chinese</a:t>
            </a:r>
            <a:endParaRPr lang="en-US" sz="3600" dirty="0"/>
          </a:p>
        </p:txBody>
      </p:sp>
    </p:spTree>
    <p:extLst>
      <p:ext uri="{BB962C8B-B14F-4D97-AF65-F5344CB8AC3E}">
        <p14:creationId xmlns:p14="http://schemas.microsoft.com/office/powerpoint/2010/main" val="2597489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Priorities for sentence construction</a:t>
            </a:r>
          </a:p>
        </p:txBody>
      </p:sp>
      <p:sp>
        <p:nvSpPr>
          <p:cNvPr id="3" name="Content Placeholder 2"/>
          <p:cNvSpPr>
            <a:spLocks noGrp="1"/>
          </p:cNvSpPr>
          <p:nvPr>
            <p:ph idx="1"/>
          </p:nvPr>
        </p:nvSpPr>
        <p:spPr/>
        <p:txBody>
          <a:bodyPr>
            <a:normAutofit/>
          </a:bodyPr>
          <a:lstStyle/>
          <a:p>
            <a:pPr marL="0" indent="0">
              <a:buNone/>
            </a:pPr>
            <a:r>
              <a:rPr lang="en-US" sz="2800" dirty="0"/>
              <a:t>1) Complete sentence</a:t>
            </a:r>
          </a:p>
          <a:p>
            <a:pPr marL="0" indent="0">
              <a:buNone/>
            </a:pPr>
            <a:r>
              <a:rPr lang="en-US" sz="2800" dirty="0"/>
              <a:t>2) Not a run-on sentence</a:t>
            </a:r>
          </a:p>
          <a:p>
            <a:pPr marL="0" indent="0">
              <a:buNone/>
            </a:pPr>
            <a:r>
              <a:rPr lang="en-US" sz="2800" dirty="0"/>
              <a:t>3) Sentence and language is simple</a:t>
            </a:r>
          </a:p>
          <a:p>
            <a:pPr marL="0" indent="0">
              <a:buNone/>
            </a:pPr>
            <a:r>
              <a:rPr lang="en-US" sz="2800" dirty="0"/>
              <a:t>4) </a:t>
            </a:r>
            <a:r>
              <a:rPr lang="en-US" sz="2800" dirty="0">
                <a:solidFill>
                  <a:srgbClr val="FF0000"/>
                </a:solidFill>
              </a:rPr>
              <a:t>explaining why something is important</a:t>
            </a:r>
          </a:p>
          <a:p>
            <a:pPr lvl="1"/>
            <a:r>
              <a:rPr lang="en-US" sz="2400" dirty="0">
                <a:solidFill>
                  <a:srgbClr val="FF0000"/>
                </a:solidFill>
              </a:rPr>
              <a:t>Important that the logic is there, even if the idea needs to be split into two sentences</a:t>
            </a:r>
          </a:p>
          <a:p>
            <a:pPr lvl="1"/>
            <a:r>
              <a:rPr lang="en-US" sz="2400" dirty="0">
                <a:solidFill>
                  <a:srgbClr val="FF0000"/>
                </a:solidFill>
              </a:rPr>
              <a:t>Show, don’t tell (but ok to split if needed)</a:t>
            </a:r>
          </a:p>
          <a:p>
            <a:pPr marL="0" indent="0">
              <a:buNone/>
            </a:pPr>
            <a:r>
              <a:rPr lang="en-US" sz="2800" dirty="0"/>
              <a:t>5) subject close to the verb</a:t>
            </a:r>
          </a:p>
        </p:txBody>
      </p:sp>
    </p:spTree>
    <p:extLst>
      <p:ext uri="{BB962C8B-B14F-4D97-AF65-F5344CB8AC3E}">
        <p14:creationId xmlns:p14="http://schemas.microsoft.com/office/powerpoint/2010/main" val="1773292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Plagiarism</a:t>
            </a:r>
          </a:p>
        </p:txBody>
      </p:sp>
      <p:sp>
        <p:nvSpPr>
          <p:cNvPr id="3" name="Content Placeholder 2"/>
          <p:cNvSpPr>
            <a:spLocks noGrp="1"/>
          </p:cNvSpPr>
          <p:nvPr>
            <p:ph idx="1"/>
          </p:nvPr>
        </p:nvSpPr>
        <p:spPr>
          <a:xfrm>
            <a:off x="457200" y="1417638"/>
            <a:ext cx="8229600" cy="5033197"/>
          </a:xfrm>
        </p:spPr>
        <p:txBody>
          <a:bodyPr>
            <a:noAutofit/>
          </a:bodyPr>
          <a:lstStyle/>
          <a:p>
            <a:pPr>
              <a:lnSpc>
                <a:spcPct val="110000"/>
              </a:lnSpc>
            </a:pPr>
            <a:r>
              <a:rPr lang="en-US" sz="2800" dirty="0"/>
              <a:t>Avoid plagiarism!</a:t>
            </a:r>
          </a:p>
          <a:p>
            <a:pPr>
              <a:lnSpc>
                <a:spcPct val="110000"/>
              </a:lnSpc>
            </a:pPr>
            <a:r>
              <a:rPr lang="en-US" sz="2800" dirty="0">
                <a:hlinkClick r:id="rId2"/>
              </a:rPr>
              <a:t>https://owl.purdue.edu/owl/avoiding_plagiarism/index.html</a:t>
            </a:r>
            <a:endParaRPr lang="en-US" sz="2800" dirty="0"/>
          </a:p>
          <a:p>
            <a:pPr>
              <a:lnSpc>
                <a:spcPct val="110000"/>
              </a:lnSpc>
            </a:pPr>
            <a:endParaRPr lang="en-US" sz="2800" dirty="0"/>
          </a:p>
          <a:p>
            <a:pPr>
              <a:lnSpc>
                <a:spcPct val="110000"/>
              </a:lnSpc>
            </a:pPr>
            <a:r>
              <a:rPr lang="en-US" sz="2800" dirty="0"/>
              <a:t>A scientist’s most prized possession is their integrity.  Our careers are built off of our reputations, which depend on our integrity.  If we commit plagiarism or other severe ethical problem (fraud), our careers are finished</a:t>
            </a:r>
          </a:p>
          <a:p>
            <a:pPr lvl="1">
              <a:lnSpc>
                <a:spcPct val="110000"/>
              </a:lnSpc>
            </a:pPr>
            <a:r>
              <a:rPr lang="en-US" sz="2400" dirty="0"/>
              <a:t>We must always be true to the data</a:t>
            </a:r>
          </a:p>
          <a:p>
            <a:pPr marL="0" indent="0">
              <a:lnSpc>
                <a:spcPct val="110000"/>
              </a:lnSpc>
              <a:buNone/>
            </a:pPr>
            <a:endParaRPr lang="en-US" sz="2800" dirty="0"/>
          </a:p>
        </p:txBody>
      </p:sp>
    </p:spTree>
    <p:extLst>
      <p:ext uri="{BB962C8B-B14F-4D97-AF65-F5344CB8AC3E}">
        <p14:creationId xmlns:p14="http://schemas.microsoft.com/office/powerpoint/2010/main" val="3585516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EAC70-B78C-B42B-B919-AECD193C2102}"/>
              </a:ext>
            </a:extLst>
          </p:cNvPr>
          <p:cNvSpPr>
            <a:spLocks noGrp="1"/>
          </p:cNvSpPr>
          <p:nvPr>
            <p:ph type="title"/>
          </p:nvPr>
        </p:nvSpPr>
        <p:spPr/>
        <p:txBody>
          <a:bodyPr>
            <a:normAutofit fontScale="90000"/>
          </a:bodyPr>
          <a:lstStyle/>
          <a:p>
            <a:r>
              <a:rPr lang="en-US" dirty="0"/>
              <a:t>Don’t even come close to plagiarism</a:t>
            </a:r>
          </a:p>
        </p:txBody>
      </p:sp>
      <p:sp>
        <p:nvSpPr>
          <p:cNvPr id="3" name="Content Placeholder 2">
            <a:extLst>
              <a:ext uri="{FF2B5EF4-FFF2-40B4-BE49-F238E27FC236}">
                <a16:creationId xmlns:a16="http://schemas.microsoft.com/office/drawing/2014/main" id="{932FBCA9-CA70-C49C-2121-39A5F6A848F9}"/>
              </a:ext>
            </a:extLst>
          </p:cNvPr>
          <p:cNvSpPr>
            <a:spLocks noGrp="1"/>
          </p:cNvSpPr>
          <p:nvPr>
            <p:ph idx="1"/>
          </p:nvPr>
        </p:nvSpPr>
        <p:spPr>
          <a:xfrm>
            <a:off x="457200" y="1417638"/>
            <a:ext cx="8229600" cy="2078421"/>
          </a:xfrm>
        </p:spPr>
        <p:txBody>
          <a:bodyPr>
            <a:normAutofit fontScale="92500" lnSpcReduction="20000"/>
          </a:bodyPr>
          <a:lstStyle/>
          <a:p>
            <a:r>
              <a:rPr lang="en-US" sz="2000" dirty="0"/>
              <a:t>One example: ALMA PI program “The Shape of Water,” analysis of that data submitted by a different group as “The Way of Water”</a:t>
            </a:r>
          </a:p>
          <a:p>
            <a:endParaRPr lang="en-US" sz="2000" dirty="0"/>
          </a:p>
          <a:p>
            <a:r>
              <a:rPr lang="en-US" sz="2000" dirty="0"/>
              <a:t>Many plots were *very* similar to plots from previous papers, without sufficient attribution</a:t>
            </a:r>
          </a:p>
          <a:p>
            <a:pPr marL="0" indent="0">
              <a:buNone/>
            </a:pPr>
            <a:endParaRPr lang="en-US" sz="2000" dirty="0"/>
          </a:p>
          <a:p>
            <a:pPr marL="0" indent="0">
              <a:buNone/>
            </a:pPr>
            <a:r>
              <a:rPr lang="en-US" sz="2000" dirty="0"/>
              <a:t>Example at: https://</a:t>
            </a:r>
            <a:r>
              <a:rPr lang="en-US" sz="2000" dirty="0" err="1"/>
              <a:t>twitter.com</a:t>
            </a:r>
            <a:r>
              <a:rPr lang="en-US" sz="2000" dirty="0"/>
              <a:t>/</a:t>
            </a:r>
            <a:r>
              <a:rPr lang="en-US" sz="2000" dirty="0" err="1"/>
              <a:t>chentao_yang</a:t>
            </a:r>
            <a:r>
              <a:rPr lang="en-US" sz="2000" dirty="0"/>
              <a:t>/status/1648566004258160643</a:t>
            </a:r>
          </a:p>
        </p:txBody>
      </p:sp>
      <p:pic>
        <p:nvPicPr>
          <p:cNvPr id="7" name="Picture 6" descr="A picture containing text, diagram, line, plot&#10;&#10;Description automatically generated">
            <a:extLst>
              <a:ext uri="{FF2B5EF4-FFF2-40B4-BE49-F238E27FC236}">
                <a16:creationId xmlns:a16="http://schemas.microsoft.com/office/drawing/2014/main" id="{E4DF5115-D9D0-A74A-3C4E-964235EF7B13}"/>
              </a:ext>
            </a:extLst>
          </p:cNvPr>
          <p:cNvPicPr>
            <a:picLocks noChangeAspect="1"/>
          </p:cNvPicPr>
          <p:nvPr/>
        </p:nvPicPr>
        <p:blipFill>
          <a:blip r:embed="rId2"/>
          <a:stretch>
            <a:fillRect/>
          </a:stretch>
        </p:blipFill>
        <p:spPr>
          <a:xfrm>
            <a:off x="685800" y="4039668"/>
            <a:ext cx="7772400" cy="2543694"/>
          </a:xfrm>
          <a:prstGeom prst="rect">
            <a:avLst/>
          </a:prstGeom>
        </p:spPr>
      </p:pic>
    </p:spTree>
    <p:extLst>
      <p:ext uri="{BB962C8B-B14F-4D97-AF65-F5344CB8AC3E}">
        <p14:creationId xmlns:p14="http://schemas.microsoft.com/office/powerpoint/2010/main" val="1269846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758"/>
            <a:ext cx="8229600" cy="759139"/>
          </a:xfrm>
        </p:spPr>
        <p:txBody>
          <a:bodyPr>
            <a:normAutofit fontScale="90000"/>
          </a:bodyPr>
          <a:lstStyle/>
          <a:p>
            <a:r>
              <a:rPr lang="en-US" dirty="0"/>
              <a:t>Repeat: Figures and Tables:  Guidelines</a:t>
            </a:r>
          </a:p>
        </p:txBody>
      </p:sp>
      <p:sp>
        <p:nvSpPr>
          <p:cNvPr id="3" name="Content Placeholder 2"/>
          <p:cNvSpPr>
            <a:spLocks noGrp="1"/>
          </p:cNvSpPr>
          <p:nvPr>
            <p:ph idx="1"/>
          </p:nvPr>
        </p:nvSpPr>
        <p:spPr>
          <a:xfrm>
            <a:off x="265239" y="1154300"/>
            <a:ext cx="8686800" cy="5496942"/>
          </a:xfrm>
        </p:spPr>
        <p:txBody>
          <a:bodyPr>
            <a:noAutofit/>
          </a:bodyPr>
          <a:lstStyle/>
          <a:p>
            <a:pPr>
              <a:lnSpc>
                <a:spcPct val="120000"/>
              </a:lnSpc>
            </a:pPr>
            <a:r>
              <a:rPr lang="en-US" sz="2000" dirty="0"/>
              <a:t>Tables</a:t>
            </a:r>
          </a:p>
          <a:p>
            <a:pPr lvl="1">
              <a:lnSpc>
                <a:spcPct val="120000"/>
              </a:lnSpc>
            </a:pPr>
            <a:r>
              <a:rPr lang="en-US" sz="1600" dirty="0"/>
              <a:t>keep table structure simple</a:t>
            </a:r>
            <a:r>
              <a:rPr lang="en-US" sz="1600" dirty="0">
                <a:solidFill>
                  <a:srgbClr val="FF0000"/>
                </a:solidFill>
              </a:rPr>
              <a:t>:  how will people use your table?</a:t>
            </a:r>
          </a:p>
          <a:p>
            <a:pPr lvl="1">
              <a:lnSpc>
                <a:spcPct val="120000"/>
              </a:lnSpc>
            </a:pPr>
            <a:r>
              <a:rPr lang="en-US" sz="1600" dirty="0"/>
              <a:t>place familiar content on left and new important information towards right</a:t>
            </a:r>
          </a:p>
          <a:p>
            <a:pPr lvl="1">
              <a:lnSpc>
                <a:spcPct val="120000"/>
              </a:lnSpc>
            </a:pPr>
            <a:r>
              <a:rPr lang="en-US" sz="1600" dirty="0"/>
              <a:t>design table title to identify specific topic</a:t>
            </a:r>
          </a:p>
          <a:p>
            <a:pPr lvl="1">
              <a:lnSpc>
                <a:spcPct val="120000"/>
              </a:lnSpc>
            </a:pPr>
            <a:r>
              <a:rPr lang="en-US" sz="1600" dirty="0"/>
              <a:t>label dependent variables in column headings and independent variables in row headings</a:t>
            </a:r>
          </a:p>
          <a:p>
            <a:pPr lvl="1">
              <a:lnSpc>
                <a:spcPct val="120000"/>
              </a:lnSpc>
            </a:pPr>
            <a:r>
              <a:rPr lang="en-US" sz="1600" dirty="0"/>
              <a:t>Units!  Footnotes!</a:t>
            </a:r>
          </a:p>
          <a:p>
            <a:pPr lvl="1">
              <a:lnSpc>
                <a:spcPct val="120000"/>
              </a:lnSpc>
            </a:pPr>
            <a:endParaRPr lang="en-US" sz="1600" dirty="0"/>
          </a:p>
          <a:p>
            <a:pPr>
              <a:lnSpc>
                <a:spcPct val="120000"/>
              </a:lnSpc>
            </a:pPr>
            <a:r>
              <a:rPr lang="en-US" sz="2000" dirty="0"/>
              <a:t>Figures</a:t>
            </a:r>
          </a:p>
          <a:p>
            <a:pPr lvl="1">
              <a:lnSpc>
                <a:spcPct val="120000"/>
              </a:lnSpc>
            </a:pPr>
            <a:r>
              <a:rPr lang="en-US" sz="1600" dirty="0"/>
              <a:t>place independent variable on abscissa (x-axis) and dependent variable on ordinate (y-axis)</a:t>
            </a:r>
          </a:p>
          <a:p>
            <a:pPr lvl="1">
              <a:lnSpc>
                <a:spcPct val="120000"/>
              </a:lnSpc>
            </a:pPr>
            <a:r>
              <a:rPr lang="en-US" sz="1600" dirty="0"/>
              <a:t>ensure figure points, lines, axes, scales are easy to interpret</a:t>
            </a:r>
          </a:p>
          <a:p>
            <a:pPr lvl="1">
              <a:lnSpc>
                <a:spcPct val="120000"/>
              </a:lnSpc>
            </a:pPr>
            <a:r>
              <a:rPr lang="en-US" sz="1600" dirty="0"/>
              <a:t>legend/caption should be descriptive of content</a:t>
            </a:r>
          </a:p>
          <a:p>
            <a:pPr lvl="1">
              <a:lnSpc>
                <a:spcPct val="120000"/>
              </a:lnSpc>
            </a:pPr>
            <a:r>
              <a:rPr lang="en-US" sz="1600" dirty="0"/>
              <a:t>Parallel outline (one in text form, one in Figure form)</a:t>
            </a:r>
          </a:p>
          <a:p>
            <a:pPr lvl="1">
              <a:lnSpc>
                <a:spcPct val="120000"/>
              </a:lnSpc>
            </a:pPr>
            <a:r>
              <a:rPr lang="en-US" sz="1600" dirty="0"/>
              <a:t>Units!  Good caption!</a:t>
            </a:r>
            <a:endParaRPr lang="en-US" sz="1200" dirty="0"/>
          </a:p>
          <a:p>
            <a:pPr marL="0" indent="0">
              <a:lnSpc>
                <a:spcPct val="120000"/>
              </a:lnSpc>
              <a:buNone/>
            </a:pPr>
            <a:endParaRPr lang="en-US" sz="1600" dirty="0"/>
          </a:p>
        </p:txBody>
      </p:sp>
    </p:spTree>
    <p:extLst>
      <p:ext uri="{BB962C8B-B14F-4D97-AF65-F5344CB8AC3E}">
        <p14:creationId xmlns:p14="http://schemas.microsoft.com/office/powerpoint/2010/main" val="3397073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 simple subjects</a:t>
            </a:r>
          </a:p>
        </p:txBody>
      </p:sp>
      <p:pic>
        <p:nvPicPr>
          <p:cNvPr id="6" name="Picture 5" descr="Screen Shot 2020-12-14 at 7.59.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575905"/>
            <a:ext cx="8242300" cy="1333500"/>
          </a:xfrm>
          <a:prstGeom prst="rect">
            <a:avLst/>
          </a:prstGeom>
        </p:spPr>
      </p:pic>
      <p:pic>
        <p:nvPicPr>
          <p:cNvPr id="7" name="Picture 6" descr="Screen Shot 2020-12-14 at 7.59.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843410"/>
            <a:ext cx="8242300" cy="1689100"/>
          </a:xfrm>
          <a:prstGeom prst="rect">
            <a:avLst/>
          </a:prstGeom>
        </p:spPr>
      </p:pic>
    </p:spTree>
    <p:extLst>
      <p:ext uri="{BB962C8B-B14F-4D97-AF65-F5344CB8AC3E}">
        <p14:creationId xmlns:p14="http://schemas.microsoft.com/office/powerpoint/2010/main" val="2246684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6852"/>
            <a:ext cx="8229600" cy="724479"/>
          </a:xfrm>
        </p:spPr>
        <p:txBody>
          <a:bodyPr>
            <a:normAutofit fontScale="90000"/>
          </a:bodyPr>
          <a:lstStyle/>
          <a:p>
            <a:r>
              <a:rPr lang="en-US" dirty="0"/>
              <a:t>Visuals: </a:t>
            </a:r>
            <a:r>
              <a:rPr lang="en-US" sz="4400" b="1" dirty="0">
                <a:solidFill>
                  <a:srgbClr val="FF0000"/>
                </a:solidFill>
              </a:rPr>
              <a:t>Show, don’t tell!</a:t>
            </a:r>
            <a:endParaRPr lang="en-US" dirty="0"/>
          </a:p>
        </p:txBody>
      </p:sp>
      <p:sp>
        <p:nvSpPr>
          <p:cNvPr id="3" name="Content Placeholder 2"/>
          <p:cNvSpPr>
            <a:spLocks noGrp="1"/>
          </p:cNvSpPr>
          <p:nvPr>
            <p:ph idx="1"/>
          </p:nvPr>
        </p:nvSpPr>
        <p:spPr>
          <a:xfrm>
            <a:off x="457200" y="1235108"/>
            <a:ext cx="8229600" cy="5003800"/>
          </a:xfrm>
        </p:spPr>
        <p:txBody>
          <a:bodyPr>
            <a:noAutofit/>
          </a:bodyPr>
          <a:lstStyle/>
          <a:p>
            <a:pPr>
              <a:lnSpc>
                <a:spcPct val="120000"/>
              </a:lnSpc>
            </a:pPr>
            <a:r>
              <a:rPr lang="en-US" sz="2000" dirty="0"/>
              <a:t>helps reader interpret, remember complex information in simplified form</a:t>
            </a:r>
          </a:p>
          <a:p>
            <a:pPr>
              <a:lnSpc>
                <a:spcPct val="120000"/>
              </a:lnSpc>
            </a:pPr>
            <a:r>
              <a:rPr lang="en-US" sz="2000" dirty="0"/>
              <a:t>can show:</a:t>
            </a:r>
          </a:p>
          <a:p>
            <a:pPr lvl="1">
              <a:lnSpc>
                <a:spcPct val="120000"/>
              </a:lnSpc>
            </a:pPr>
            <a:r>
              <a:rPr lang="en-US" sz="2000" dirty="0"/>
              <a:t>how analysis looks or works</a:t>
            </a:r>
          </a:p>
          <a:p>
            <a:pPr lvl="1">
              <a:lnSpc>
                <a:spcPct val="120000"/>
              </a:lnSpc>
            </a:pPr>
            <a:r>
              <a:rPr lang="en-US" sz="2000" dirty="0"/>
              <a:t>how analysis or data are organized or actions are performed</a:t>
            </a:r>
          </a:p>
          <a:p>
            <a:pPr lvl="1">
              <a:lnSpc>
                <a:spcPct val="120000"/>
              </a:lnSpc>
            </a:pPr>
            <a:r>
              <a:rPr lang="en-US" sz="2000" dirty="0"/>
              <a:t>how elements or data are related</a:t>
            </a:r>
          </a:p>
          <a:p>
            <a:pPr>
              <a:lnSpc>
                <a:spcPct val="120000"/>
              </a:lnSpc>
            </a:pPr>
            <a:r>
              <a:rPr lang="en-US" sz="2400" dirty="0"/>
              <a:t>visuals should be audience-centered</a:t>
            </a:r>
          </a:p>
          <a:p>
            <a:pPr lvl="1">
              <a:lnSpc>
                <a:spcPct val="120000"/>
              </a:lnSpc>
            </a:pPr>
            <a:r>
              <a:rPr lang="en-US" sz="2000" dirty="0"/>
              <a:t>keep as simple as possible</a:t>
            </a:r>
          </a:p>
          <a:p>
            <a:pPr lvl="1">
              <a:lnSpc>
                <a:spcPct val="120000"/>
              </a:lnSpc>
            </a:pPr>
            <a:r>
              <a:rPr lang="en-US" sz="2000" dirty="0"/>
              <a:t>include explanatory labels, title, caption</a:t>
            </a:r>
          </a:p>
          <a:p>
            <a:pPr lvl="1">
              <a:lnSpc>
                <a:spcPct val="120000"/>
              </a:lnSpc>
            </a:pPr>
            <a:r>
              <a:rPr lang="en-US" sz="2000" dirty="0"/>
              <a:t>use visuals to enhance your story</a:t>
            </a:r>
          </a:p>
          <a:p>
            <a:pPr lvl="1">
              <a:lnSpc>
                <a:spcPct val="120000"/>
              </a:lnSpc>
            </a:pPr>
            <a:r>
              <a:rPr lang="en-US" sz="2000" dirty="0"/>
              <a:t>Should stand on own: can I see story without reading anything?</a:t>
            </a:r>
          </a:p>
          <a:p>
            <a:pPr>
              <a:lnSpc>
                <a:spcPct val="120000"/>
              </a:lnSpc>
            </a:pPr>
            <a:r>
              <a:rPr lang="en-US" sz="2400" dirty="0"/>
              <a:t>should use fewest number of plots that tell the story</a:t>
            </a:r>
          </a:p>
        </p:txBody>
      </p:sp>
    </p:spTree>
    <p:extLst>
      <p:ext uri="{BB962C8B-B14F-4D97-AF65-F5344CB8AC3E}">
        <p14:creationId xmlns:p14="http://schemas.microsoft.com/office/powerpoint/2010/main" val="1554322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687" y="149821"/>
            <a:ext cx="8229600" cy="756857"/>
          </a:xfrm>
        </p:spPr>
        <p:txBody>
          <a:bodyPr>
            <a:normAutofit fontScale="90000"/>
          </a:bodyPr>
          <a:lstStyle/>
          <a:p>
            <a:r>
              <a:rPr lang="en-US" dirty="0"/>
              <a:t>Visuals</a:t>
            </a:r>
          </a:p>
        </p:txBody>
      </p:sp>
      <p:sp>
        <p:nvSpPr>
          <p:cNvPr id="3" name="Content Placeholder 2"/>
          <p:cNvSpPr>
            <a:spLocks noGrp="1"/>
          </p:cNvSpPr>
          <p:nvPr>
            <p:ph idx="1"/>
          </p:nvPr>
        </p:nvSpPr>
        <p:spPr>
          <a:xfrm>
            <a:off x="441522" y="802332"/>
            <a:ext cx="8229600" cy="5692821"/>
          </a:xfrm>
        </p:spPr>
        <p:txBody>
          <a:bodyPr>
            <a:noAutofit/>
          </a:bodyPr>
          <a:lstStyle/>
          <a:p>
            <a:pPr>
              <a:lnSpc>
                <a:spcPct val="120000"/>
              </a:lnSpc>
            </a:pPr>
            <a:r>
              <a:rPr lang="en-US" sz="2000" dirty="0"/>
              <a:t>Most readers look at visual first</a:t>
            </a:r>
          </a:p>
          <a:p>
            <a:pPr lvl="1">
              <a:lnSpc>
                <a:spcPct val="120000"/>
              </a:lnSpc>
            </a:pPr>
            <a:r>
              <a:rPr lang="en-US" sz="1600" dirty="0"/>
              <a:t>Some exceptions: look at visuals only if logic is surprising</a:t>
            </a:r>
            <a:endParaRPr lang="en-US" sz="2000" dirty="0"/>
          </a:p>
          <a:p>
            <a:pPr>
              <a:lnSpc>
                <a:spcPct val="120000"/>
              </a:lnSpc>
            </a:pPr>
            <a:r>
              <a:rPr lang="en-US" sz="2000" dirty="0"/>
              <a:t>Visuals need to tell the story</a:t>
            </a:r>
          </a:p>
          <a:p>
            <a:pPr lvl="1">
              <a:lnSpc>
                <a:spcPct val="120000"/>
              </a:lnSpc>
            </a:pPr>
            <a:r>
              <a:rPr lang="en-US" sz="1600" dirty="0"/>
              <a:t>Story is told in text and in visuals</a:t>
            </a:r>
          </a:p>
          <a:p>
            <a:pPr>
              <a:lnSpc>
                <a:spcPct val="120000"/>
              </a:lnSpc>
            </a:pPr>
            <a:r>
              <a:rPr lang="en-US" sz="2000" dirty="0"/>
              <a:t>Not just plots, also illustrations</a:t>
            </a:r>
          </a:p>
          <a:p>
            <a:pPr>
              <a:lnSpc>
                <a:spcPct val="120000"/>
              </a:lnSpc>
            </a:pPr>
            <a:r>
              <a:rPr lang="en-US" sz="2000" dirty="0"/>
              <a:t>Spend time on the plots!  Make them </a:t>
            </a:r>
            <a:r>
              <a:rPr lang="en-US" sz="2000" dirty="0">
                <a:solidFill>
                  <a:srgbClr val="FF0000"/>
                </a:solidFill>
              </a:rPr>
              <a:t>clean</a:t>
            </a:r>
            <a:r>
              <a:rPr lang="en-US" sz="2000" dirty="0"/>
              <a:t> and </a:t>
            </a:r>
            <a:r>
              <a:rPr lang="en-US" sz="2000" dirty="0">
                <a:solidFill>
                  <a:srgbClr val="FF0000"/>
                </a:solidFill>
              </a:rPr>
              <a:t>easy to understand</a:t>
            </a:r>
            <a:r>
              <a:rPr lang="en-US" sz="2000" dirty="0"/>
              <a:t>!</a:t>
            </a:r>
          </a:p>
          <a:p>
            <a:pPr>
              <a:lnSpc>
                <a:spcPct val="120000"/>
              </a:lnSpc>
            </a:pPr>
            <a:endParaRPr lang="en-US" sz="2000" dirty="0"/>
          </a:p>
        </p:txBody>
      </p:sp>
      <p:pic>
        <p:nvPicPr>
          <p:cNvPr id="4" name="Picture 3" descr="Physical-and-chemical-structure-of-a-1-5-Myrs-protostellar-disk-around-a-Sun-like-sta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1985" y="3402260"/>
            <a:ext cx="6848064" cy="3029261"/>
          </a:xfrm>
          <a:prstGeom prst="rect">
            <a:avLst/>
          </a:prstGeom>
        </p:spPr>
      </p:pic>
      <p:sp>
        <p:nvSpPr>
          <p:cNvPr id="5" name="Title 1"/>
          <p:cNvSpPr txBox="1">
            <a:spLocks/>
          </p:cNvSpPr>
          <p:nvPr/>
        </p:nvSpPr>
        <p:spPr>
          <a:xfrm>
            <a:off x="676687" y="6477364"/>
            <a:ext cx="8229600" cy="316722"/>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000" dirty="0"/>
              <a:t>Henning &amp; Semenov 2013</a:t>
            </a:r>
          </a:p>
        </p:txBody>
      </p:sp>
    </p:spTree>
    <p:extLst>
      <p:ext uri="{BB962C8B-B14F-4D97-AF65-F5344CB8AC3E}">
        <p14:creationId xmlns:p14="http://schemas.microsoft.com/office/powerpoint/2010/main" val="1345261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A6A8F-2033-6D27-1EC1-70A7FD4CEA89}"/>
              </a:ext>
            </a:extLst>
          </p:cNvPr>
          <p:cNvSpPr>
            <a:spLocks noGrp="1"/>
          </p:cNvSpPr>
          <p:nvPr>
            <p:ph type="title"/>
          </p:nvPr>
        </p:nvSpPr>
        <p:spPr/>
        <p:txBody>
          <a:bodyPr/>
          <a:lstStyle/>
          <a:p>
            <a:r>
              <a:rPr lang="en-US" dirty="0"/>
              <a:t>Visuals for color-blind</a:t>
            </a:r>
          </a:p>
        </p:txBody>
      </p:sp>
      <p:sp>
        <p:nvSpPr>
          <p:cNvPr id="3" name="Content Placeholder 2">
            <a:extLst>
              <a:ext uri="{FF2B5EF4-FFF2-40B4-BE49-F238E27FC236}">
                <a16:creationId xmlns:a16="http://schemas.microsoft.com/office/drawing/2014/main" id="{09B15FDD-8A92-A764-D7E8-C3879F2F6D92}"/>
              </a:ext>
            </a:extLst>
          </p:cNvPr>
          <p:cNvSpPr>
            <a:spLocks noGrp="1"/>
          </p:cNvSpPr>
          <p:nvPr>
            <p:ph idx="1"/>
          </p:nvPr>
        </p:nvSpPr>
        <p:spPr/>
        <p:txBody>
          <a:bodyPr/>
          <a:lstStyle/>
          <a:p>
            <a:r>
              <a:rPr lang="en-US" dirty="0"/>
              <a:t>I avoid green/red close to each other</a:t>
            </a:r>
          </a:p>
          <a:p>
            <a:pPr lvl="1"/>
            <a:r>
              <a:rPr lang="en-US" dirty="0"/>
              <a:t>most common form of color blindness</a:t>
            </a:r>
          </a:p>
          <a:p>
            <a:endParaRPr lang="en-US" dirty="0"/>
          </a:p>
          <a:p>
            <a:r>
              <a:rPr lang="en-US" dirty="0"/>
              <a:t>https://</a:t>
            </a:r>
            <a:r>
              <a:rPr lang="en-US" dirty="0" err="1"/>
              <a:t>pilestone.com</a:t>
            </a:r>
            <a:r>
              <a:rPr lang="en-US" dirty="0"/>
              <a:t>/pages/color-blindness-simulator-1</a:t>
            </a:r>
          </a:p>
          <a:p>
            <a:endParaRPr lang="en-US" dirty="0"/>
          </a:p>
          <a:p>
            <a:r>
              <a:rPr lang="en-US" dirty="0"/>
              <a:t>https://</a:t>
            </a:r>
            <a:r>
              <a:rPr lang="en-US" dirty="0" err="1"/>
              <a:t>journals.aas.org</a:t>
            </a:r>
            <a:r>
              <a:rPr lang="en-US" dirty="0"/>
              <a:t>/graphics-guide/</a:t>
            </a:r>
          </a:p>
        </p:txBody>
      </p:sp>
    </p:spTree>
    <p:extLst>
      <p:ext uri="{BB962C8B-B14F-4D97-AF65-F5344CB8AC3E}">
        <p14:creationId xmlns:p14="http://schemas.microsoft.com/office/powerpoint/2010/main" val="1616343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Figures and Tables</a:t>
            </a:r>
          </a:p>
        </p:txBody>
      </p:sp>
      <p:pic>
        <p:nvPicPr>
          <p:cNvPr id="4" name="Picture 3" descr="Screen Shot 2020-12-17 at 7.58.0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905" y="1417638"/>
            <a:ext cx="7468225" cy="5182824"/>
          </a:xfrm>
          <a:prstGeom prst="rect">
            <a:avLst/>
          </a:prstGeom>
        </p:spPr>
      </p:pic>
    </p:spTree>
    <p:extLst>
      <p:ext uri="{BB962C8B-B14F-4D97-AF65-F5344CB8AC3E}">
        <p14:creationId xmlns:p14="http://schemas.microsoft.com/office/powerpoint/2010/main" val="3888893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2E852-0741-7F41-812F-72A4D6812FC2}"/>
              </a:ext>
            </a:extLst>
          </p:cNvPr>
          <p:cNvSpPr>
            <a:spLocks noGrp="1"/>
          </p:cNvSpPr>
          <p:nvPr>
            <p:ph type="title"/>
          </p:nvPr>
        </p:nvSpPr>
        <p:spPr/>
        <p:txBody>
          <a:bodyPr/>
          <a:lstStyle/>
          <a:p>
            <a:r>
              <a:rPr lang="en-US" dirty="0"/>
              <a:t>“important”</a:t>
            </a:r>
          </a:p>
        </p:txBody>
      </p:sp>
      <p:sp>
        <p:nvSpPr>
          <p:cNvPr id="3" name="Content Placeholder 2">
            <a:extLst>
              <a:ext uri="{FF2B5EF4-FFF2-40B4-BE49-F238E27FC236}">
                <a16:creationId xmlns:a16="http://schemas.microsoft.com/office/drawing/2014/main" id="{6FC222C4-956D-4645-8DF7-BE1E8585E16D}"/>
              </a:ext>
            </a:extLst>
          </p:cNvPr>
          <p:cNvSpPr>
            <a:spLocks noGrp="1"/>
          </p:cNvSpPr>
          <p:nvPr>
            <p:ph idx="1"/>
          </p:nvPr>
        </p:nvSpPr>
        <p:spPr/>
        <p:txBody>
          <a:bodyPr/>
          <a:lstStyle/>
          <a:p>
            <a:r>
              <a:rPr lang="en-US" dirty="0"/>
              <a:t>Don’t tell the reader that something is important.</a:t>
            </a:r>
          </a:p>
          <a:p>
            <a:r>
              <a:rPr lang="en-US" dirty="0"/>
              <a:t>Describe to the reader why that thing is important.</a:t>
            </a:r>
          </a:p>
        </p:txBody>
      </p:sp>
    </p:spTree>
    <p:extLst>
      <p:ext uri="{BB962C8B-B14F-4D97-AF65-F5344CB8AC3E}">
        <p14:creationId xmlns:p14="http://schemas.microsoft.com/office/powerpoint/2010/main" val="524223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Excessive hedging</a:t>
            </a:r>
          </a:p>
        </p:txBody>
      </p:sp>
      <p:sp>
        <p:nvSpPr>
          <p:cNvPr id="3" name="Content Placeholder 2"/>
          <p:cNvSpPr>
            <a:spLocks noGrp="1"/>
          </p:cNvSpPr>
          <p:nvPr>
            <p:ph idx="1"/>
          </p:nvPr>
        </p:nvSpPr>
        <p:spPr/>
        <p:txBody>
          <a:bodyPr/>
          <a:lstStyle/>
          <a:p>
            <a:r>
              <a:rPr lang="en-US" dirty="0"/>
              <a:t>“Our results suggest that our method may possibly identify highly obscured quasars”</a:t>
            </a:r>
          </a:p>
          <a:p>
            <a:pPr lvl="1"/>
            <a:r>
              <a:rPr lang="en-US" dirty="0"/>
              <a:t>“suggest”, “may”, “possibly”</a:t>
            </a:r>
          </a:p>
          <a:p>
            <a:pPr lvl="1"/>
            <a:r>
              <a:rPr lang="en-US" dirty="0"/>
              <a:t>Some hedging is good, but “may” or “suggest” is sufficient.</a:t>
            </a:r>
          </a:p>
        </p:txBody>
      </p:sp>
    </p:spTree>
    <p:extLst>
      <p:ext uri="{BB962C8B-B14F-4D97-AF65-F5344CB8AC3E}">
        <p14:creationId xmlns:p14="http://schemas.microsoft.com/office/powerpoint/2010/main" val="1354585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Demeaning adverbs</a:t>
            </a:r>
          </a:p>
        </p:txBody>
      </p:sp>
      <p:sp>
        <p:nvSpPr>
          <p:cNvPr id="3" name="Content Placeholder 2"/>
          <p:cNvSpPr>
            <a:spLocks noGrp="1"/>
          </p:cNvSpPr>
          <p:nvPr>
            <p:ph idx="1"/>
          </p:nvPr>
        </p:nvSpPr>
        <p:spPr/>
        <p:txBody>
          <a:bodyPr/>
          <a:lstStyle/>
          <a:p>
            <a:r>
              <a:rPr lang="en-US" dirty="0"/>
              <a:t>“obviously”, “clearly”, “undoubtedly”</a:t>
            </a:r>
          </a:p>
          <a:p>
            <a:pPr lvl="1"/>
            <a:r>
              <a:rPr lang="en-US" dirty="0"/>
              <a:t>These words are not helpful</a:t>
            </a:r>
          </a:p>
          <a:p>
            <a:pPr lvl="1"/>
            <a:r>
              <a:rPr lang="en-US" dirty="0"/>
              <a:t>Things that are clear to you may not be clear to the reader</a:t>
            </a:r>
          </a:p>
          <a:p>
            <a:pPr lvl="1"/>
            <a:endParaRPr lang="en-US" dirty="0"/>
          </a:p>
          <a:p>
            <a:r>
              <a:rPr lang="en-US" dirty="0"/>
              <a:t>Be specific in pointing to results</a:t>
            </a:r>
          </a:p>
          <a:p>
            <a:pPr lvl="1"/>
            <a:r>
              <a:rPr lang="en-US" dirty="0"/>
              <a:t>“Figure 5 clearly shows that…” is a red flag.</a:t>
            </a:r>
          </a:p>
          <a:p>
            <a:pPr lvl="1"/>
            <a:r>
              <a:rPr lang="en-US" dirty="0"/>
              <a:t>Show me, don’t tell me</a:t>
            </a:r>
          </a:p>
        </p:txBody>
      </p:sp>
    </p:spTree>
    <p:extLst>
      <p:ext uri="{BB962C8B-B14F-4D97-AF65-F5344CB8AC3E}">
        <p14:creationId xmlns:p14="http://schemas.microsoft.com/office/powerpoint/2010/main" val="4227740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6999D-9531-E9E5-04E7-B2EE290E8520}"/>
              </a:ext>
            </a:extLst>
          </p:cNvPr>
          <p:cNvSpPr>
            <a:spLocks noGrp="1"/>
          </p:cNvSpPr>
          <p:nvPr>
            <p:ph type="title"/>
          </p:nvPr>
        </p:nvSpPr>
        <p:spPr/>
        <p:txBody>
          <a:bodyPr/>
          <a:lstStyle/>
          <a:p>
            <a:r>
              <a:rPr lang="en-US" dirty="0"/>
              <a:t>Oxford comma</a:t>
            </a:r>
          </a:p>
        </p:txBody>
      </p:sp>
      <p:sp>
        <p:nvSpPr>
          <p:cNvPr id="3" name="Content Placeholder 2">
            <a:extLst>
              <a:ext uri="{FF2B5EF4-FFF2-40B4-BE49-F238E27FC236}">
                <a16:creationId xmlns:a16="http://schemas.microsoft.com/office/drawing/2014/main" id="{5021E1A3-09D0-B8A6-9856-24675187AE9E}"/>
              </a:ext>
            </a:extLst>
          </p:cNvPr>
          <p:cNvSpPr>
            <a:spLocks noGrp="1"/>
          </p:cNvSpPr>
          <p:nvPr>
            <p:ph idx="1"/>
          </p:nvPr>
        </p:nvSpPr>
        <p:spPr/>
        <p:txBody>
          <a:bodyPr/>
          <a:lstStyle/>
          <a:p>
            <a:r>
              <a:rPr lang="en-US" dirty="0"/>
              <a:t>a, b</a:t>
            </a:r>
            <a:r>
              <a:rPr lang="en-US" dirty="0">
                <a:solidFill>
                  <a:srgbClr val="FF0000"/>
                </a:solidFill>
              </a:rPr>
              <a:t>,</a:t>
            </a:r>
            <a:r>
              <a:rPr lang="en-US" dirty="0"/>
              <a:t> and c</a:t>
            </a:r>
          </a:p>
        </p:txBody>
      </p:sp>
      <p:pic>
        <p:nvPicPr>
          <p:cNvPr id="5" name="Picture 4" descr="Graphical user interface, website&#10;&#10;Description automatically generated">
            <a:extLst>
              <a:ext uri="{FF2B5EF4-FFF2-40B4-BE49-F238E27FC236}">
                <a16:creationId xmlns:a16="http://schemas.microsoft.com/office/drawing/2014/main" id="{3034F3DD-06D2-80A8-37FF-CAA5104041A3}"/>
              </a:ext>
            </a:extLst>
          </p:cNvPr>
          <p:cNvPicPr>
            <a:picLocks noChangeAspect="1"/>
          </p:cNvPicPr>
          <p:nvPr/>
        </p:nvPicPr>
        <p:blipFill>
          <a:blip r:embed="rId2"/>
          <a:stretch>
            <a:fillRect/>
          </a:stretch>
        </p:blipFill>
        <p:spPr>
          <a:xfrm>
            <a:off x="3649881" y="1433294"/>
            <a:ext cx="5036919" cy="5372713"/>
          </a:xfrm>
          <a:prstGeom prst="rect">
            <a:avLst/>
          </a:prstGeom>
        </p:spPr>
      </p:pic>
    </p:spTree>
    <p:extLst>
      <p:ext uri="{BB962C8B-B14F-4D97-AF65-F5344CB8AC3E}">
        <p14:creationId xmlns:p14="http://schemas.microsoft.com/office/powerpoint/2010/main" val="628005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6999D-9531-E9E5-04E7-B2EE290E8520}"/>
              </a:ext>
            </a:extLst>
          </p:cNvPr>
          <p:cNvSpPr>
            <a:spLocks noGrp="1"/>
          </p:cNvSpPr>
          <p:nvPr>
            <p:ph type="title"/>
          </p:nvPr>
        </p:nvSpPr>
        <p:spPr/>
        <p:txBody>
          <a:bodyPr/>
          <a:lstStyle/>
          <a:p>
            <a:r>
              <a:rPr lang="en-US" dirty="0"/>
              <a:t>Oxford comma</a:t>
            </a:r>
          </a:p>
        </p:txBody>
      </p:sp>
      <p:sp>
        <p:nvSpPr>
          <p:cNvPr id="3" name="Content Placeholder 2">
            <a:extLst>
              <a:ext uri="{FF2B5EF4-FFF2-40B4-BE49-F238E27FC236}">
                <a16:creationId xmlns:a16="http://schemas.microsoft.com/office/drawing/2014/main" id="{5021E1A3-09D0-B8A6-9856-24675187AE9E}"/>
              </a:ext>
            </a:extLst>
          </p:cNvPr>
          <p:cNvSpPr>
            <a:spLocks noGrp="1"/>
          </p:cNvSpPr>
          <p:nvPr>
            <p:ph idx="1"/>
          </p:nvPr>
        </p:nvSpPr>
        <p:spPr/>
        <p:txBody>
          <a:bodyPr/>
          <a:lstStyle/>
          <a:p>
            <a:r>
              <a:rPr lang="en-US" dirty="0"/>
              <a:t>a, b</a:t>
            </a:r>
            <a:r>
              <a:rPr lang="en-US" dirty="0">
                <a:solidFill>
                  <a:srgbClr val="FF0000"/>
                </a:solidFill>
              </a:rPr>
              <a:t>,</a:t>
            </a:r>
            <a:r>
              <a:rPr lang="en-US" dirty="0"/>
              <a:t> and c</a:t>
            </a:r>
          </a:p>
        </p:txBody>
      </p:sp>
      <p:pic>
        <p:nvPicPr>
          <p:cNvPr id="6" name="Picture 5" descr="Diagram&#10;&#10;Description automatically generated">
            <a:extLst>
              <a:ext uri="{FF2B5EF4-FFF2-40B4-BE49-F238E27FC236}">
                <a16:creationId xmlns:a16="http://schemas.microsoft.com/office/drawing/2014/main" id="{9217E995-771D-855F-F93A-936D67A97D9B}"/>
              </a:ext>
            </a:extLst>
          </p:cNvPr>
          <p:cNvPicPr>
            <a:picLocks noChangeAspect="1"/>
          </p:cNvPicPr>
          <p:nvPr/>
        </p:nvPicPr>
        <p:blipFill>
          <a:blip r:embed="rId2"/>
          <a:stretch>
            <a:fillRect/>
          </a:stretch>
        </p:blipFill>
        <p:spPr>
          <a:xfrm>
            <a:off x="935776" y="2904742"/>
            <a:ext cx="7039335" cy="3678620"/>
          </a:xfrm>
          <a:prstGeom prst="rect">
            <a:avLst/>
          </a:prstGeom>
        </p:spPr>
      </p:pic>
    </p:spTree>
    <p:extLst>
      <p:ext uri="{BB962C8B-B14F-4D97-AF65-F5344CB8AC3E}">
        <p14:creationId xmlns:p14="http://schemas.microsoft.com/office/powerpoint/2010/main" val="1076248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“the”</a:t>
            </a:r>
          </a:p>
        </p:txBody>
      </p:sp>
      <p:sp>
        <p:nvSpPr>
          <p:cNvPr id="3" name="Content Placeholder 2"/>
          <p:cNvSpPr>
            <a:spLocks noGrp="1"/>
          </p:cNvSpPr>
          <p:nvPr>
            <p:ph idx="1"/>
          </p:nvPr>
        </p:nvSpPr>
        <p:spPr/>
        <p:txBody>
          <a:bodyPr>
            <a:normAutofit fontScale="70000" lnSpcReduction="20000"/>
          </a:bodyPr>
          <a:lstStyle/>
          <a:p>
            <a:r>
              <a:rPr lang="en-US" dirty="0">
                <a:hlinkClick r:id="rId2"/>
              </a:rPr>
              <a:t>https://owl.purdue.edu/owl/general_writing/grammar/using_articles.html</a:t>
            </a:r>
            <a:endParaRPr lang="en-US" dirty="0"/>
          </a:p>
          <a:p>
            <a:endParaRPr lang="en-US" dirty="0"/>
          </a:p>
          <a:p>
            <a:r>
              <a:rPr lang="en-US" dirty="0"/>
              <a:t>“The galaxy”:  a very specific galaxy</a:t>
            </a:r>
          </a:p>
          <a:p>
            <a:r>
              <a:rPr lang="en-US" dirty="0"/>
              <a:t>“A galaxy” or “Galaxies”:  general term</a:t>
            </a:r>
          </a:p>
          <a:p>
            <a:r>
              <a:rPr lang="en-US" dirty="0"/>
              <a:t>[still, often not obvious]</a:t>
            </a:r>
          </a:p>
          <a:p>
            <a:endParaRPr lang="en-US" dirty="0"/>
          </a:p>
          <a:p>
            <a:r>
              <a:rPr lang="en-US" dirty="0"/>
              <a:t>Uncountable and unspecific:  do not use A/The</a:t>
            </a:r>
          </a:p>
          <a:p>
            <a:pPr lvl="1"/>
            <a:r>
              <a:rPr lang="en-US" dirty="0"/>
              <a:t>”The data provided information needed to identify”</a:t>
            </a:r>
          </a:p>
          <a:p>
            <a:pPr lvl="1"/>
            <a:r>
              <a:rPr lang="en-US" dirty="0"/>
              <a:t>“The data provided the information we needed to identify…”</a:t>
            </a:r>
          </a:p>
          <a:p>
            <a:endParaRPr lang="en-US" dirty="0"/>
          </a:p>
          <a:p>
            <a:endParaRPr lang="en-US" dirty="0"/>
          </a:p>
          <a:p>
            <a:pPr marL="0" indent="0">
              <a:buNone/>
            </a:pPr>
            <a:r>
              <a:rPr lang="en-US" dirty="0"/>
              <a:t>Also:  https://</a:t>
            </a:r>
            <a:r>
              <a:rPr lang="en-US" dirty="0" err="1"/>
              <a:t>ui.adsabs.harvard.edu</a:t>
            </a:r>
            <a:r>
              <a:rPr lang="en-US" dirty="0"/>
              <a:t>/abs/2022NatAs...6.1021K/abstract</a:t>
            </a:r>
          </a:p>
          <a:p>
            <a:pPr marL="0" indent="0">
              <a:buNone/>
            </a:pPr>
            <a:endParaRPr lang="en-US" dirty="0"/>
          </a:p>
        </p:txBody>
      </p:sp>
    </p:spTree>
    <p:extLst>
      <p:ext uri="{BB962C8B-B14F-4D97-AF65-F5344CB8AC3E}">
        <p14:creationId xmlns:p14="http://schemas.microsoft.com/office/powerpoint/2010/main" val="3285116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E4340-40A9-7247-9FFF-1AAB5089D5D3}"/>
              </a:ext>
            </a:extLst>
          </p:cNvPr>
          <p:cNvSpPr>
            <a:spLocks noGrp="1"/>
          </p:cNvSpPr>
          <p:nvPr>
            <p:ph type="title"/>
          </p:nvPr>
        </p:nvSpPr>
        <p:spPr/>
        <p:txBody>
          <a:bodyPr/>
          <a:lstStyle/>
          <a:p>
            <a:r>
              <a:rPr lang="en-US" dirty="0"/>
              <a:t>Prepositions</a:t>
            </a:r>
          </a:p>
        </p:txBody>
      </p:sp>
      <p:sp>
        <p:nvSpPr>
          <p:cNvPr id="3" name="Content Placeholder 2">
            <a:extLst>
              <a:ext uri="{FF2B5EF4-FFF2-40B4-BE49-F238E27FC236}">
                <a16:creationId xmlns:a16="http://schemas.microsoft.com/office/drawing/2014/main" id="{5FE39720-6171-649D-F60B-BA4AA2365B51}"/>
              </a:ext>
            </a:extLst>
          </p:cNvPr>
          <p:cNvSpPr>
            <a:spLocks noGrp="1"/>
          </p:cNvSpPr>
          <p:nvPr>
            <p:ph idx="1"/>
          </p:nvPr>
        </p:nvSpPr>
        <p:spPr/>
        <p:txBody>
          <a:bodyPr/>
          <a:lstStyle/>
          <a:p>
            <a:r>
              <a:rPr lang="en-US" dirty="0"/>
              <a:t>At, on, in, </a:t>
            </a:r>
            <a:r>
              <a:rPr lang="en-US" dirty="0" err="1"/>
              <a:t>etc</a:t>
            </a:r>
            <a:r>
              <a:rPr lang="en-US" dirty="0"/>
              <a:t>…</a:t>
            </a:r>
          </a:p>
        </p:txBody>
      </p:sp>
    </p:spTree>
    <p:extLst>
      <p:ext uri="{BB962C8B-B14F-4D97-AF65-F5344CB8AC3E}">
        <p14:creationId xmlns:p14="http://schemas.microsoft.com/office/powerpoint/2010/main" val="78604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12932</TotalTime>
  <Words>894</Words>
  <Application>Microsoft Macintosh PowerPoint</Application>
  <PresentationFormat>On-screen Show (4:3)</PresentationFormat>
  <Paragraphs>127</Paragraphs>
  <Slides>23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Prefer simple words</vt:lpstr>
      <vt:lpstr>Prefer simple subjects</vt:lpstr>
      <vt:lpstr>“important”</vt:lpstr>
      <vt:lpstr>Excessive hedging</vt:lpstr>
      <vt:lpstr>Demeaning adverbs</vt:lpstr>
      <vt:lpstr>Oxford comma</vt:lpstr>
      <vt:lpstr>Oxford comma</vt:lpstr>
      <vt:lpstr>When to use “the”</vt:lpstr>
      <vt:lpstr>Prepositions</vt:lpstr>
      <vt:lpstr>Few/a few: opposites!</vt:lpstr>
      <vt:lpstr>Only</vt:lpstr>
      <vt:lpstr>Besides…</vt:lpstr>
      <vt:lpstr>Language changes:  “they”</vt:lpstr>
      <vt:lpstr>Past/present tense in introductions?</vt:lpstr>
      <vt:lpstr>Common mistakes</vt:lpstr>
      <vt:lpstr>Priorities for sentence construction</vt:lpstr>
      <vt:lpstr>Plagiarism</vt:lpstr>
      <vt:lpstr>Don’t even come close to plagiarism</vt:lpstr>
      <vt:lpstr>Repeat: Figures and Tables:  Guidelines</vt:lpstr>
      <vt:lpstr>Visuals: Show, don’t tell!</vt:lpstr>
      <vt:lpstr>Visuals</vt:lpstr>
      <vt:lpstr>Visuals for color-blind</vt:lpstr>
      <vt:lpstr>Figures and Tables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Science Writing  for Astronomy</dc:title>
  <dc:creator>Gregory Herczeg</dc:creator>
  <cp:lastModifiedBy>Herczeg, Gregory</cp:lastModifiedBy>
  <cp:revision>222</cp:revision>
  <dcterms:created xsi:type="dcterms:W3CDTF">2020-06-11T18:44:58Z</dcterms:created>
  <dcterms:modified xsi:type="dcterms:W3CDTF">2023-05-16T04:14:30Z</dcterms:modified>
</cp:coreProperties>
</file>