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4" r:id="rId5"/>
    <p:sldId id="259" r:id="rId6"/>
    <p:sldId id="261" r:id="rId7"/>
    <p:sldId id="265" r:id="rId8"/>
    <p:sldId id="260" r:id="rId9"/>
    <p:sldId id="258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5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9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7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7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1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11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96B53-2746-4948-8A76-69D541FC385B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0ED3E-FE7F-634A-BE62-3D6D40249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5503" TargetMode="External"/><Relationship Id="rId2" Type="http://schemas.openxmlformats.org/officeDocument/2006/relationships/hyperlink" Target="https://arxiv.org/abs/1011.597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s.duke.edu/scientificwriting" TargetMode="External"/><Relationship Id="rId4" Type="http://schemas.openxmlformats.org/officeDocument/2006/relationships/hyperlink" Target="https://owl.purdue.edu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writing tips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Should be tailored to the specific class.</a:t>
            </a:r>
          </a:p>
        </p:txBody>
      </p:sp>
    </p:spTree>
    <p:extLst>
      <p:ext uri="{BB962C8B-B14F-4D97-AF65-F5344CB8AC3E}">
        <p14:creationId xmlns:p14="http://schemas.microsoft.com/office/powerpoint/2010/main" val="294292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659"/>
          </a:xfrm>
        </p:spPr>
        <p:txBody>
          <a:bodyPr>
            <a:normAutofit fontScale="90000"/>
          </a:bodyPr>
          <a:lstStyle/>
          <a:p>
            <a:r>
              <a:rPr lang="en-US" dirty="0"/>
              <a:t>Time allocation and your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5422"/>
            <a:ext cx="8229600" cy="548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Write quickly!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Take your time in editing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If you have been at your desk for an hour and have not made progress, move on to something else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This applies to writing and everything else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Your time is precious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Don’t be paralyzed by perfection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Perfect is the enemy of the good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Don’t drive yourself crazy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Focus on logic, not grammar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Work with others, accept criticism and feedback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Other people will strengthen your work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Identify flaws in logic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Add expertise that you lack – you cannot be an expert in everything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Enjoy sharing your discovery with others</a:t>
            </a:r>
          </a:p>
          <a:p>
            <a:pPr lvl="1">
              <a:lnSpc>
                <a:spcPct val="120000"/>
              </a:lnSpc>
            </a:pPr>
            <a:r>
              <a:rPr lang="en-US" sz="1400" b="1" u="sng" dirty="0">
                <a:solidFill>
                  <a:srgbClr val="FF0000"/>
                </a:solidFill>
              </a:rPr>
              <a:t>Own your PhD topic</a:t>
            </a:r>
            <a:r>
              <a:rPr lang="en-US" sz="1400" dirty="0"/>
              <a:t>.  It’s yours, know it and love it!</a:t>
            </a:r>
          </a:p>
          <a:p>
            <a:pPr lvl="1">
              <a:lnSpc>
                <a:spcPct val="120000"/>
              </a:lnSpc>
            </a:pPr>
            <a:r>
              <a:rPr lang="en-US" sz="1400" dirty="0"/>
              <a:t>Goal: you are the expert teaching your advisor</a:t>
            </a:r>
          </a:p>
        </p:txBody>
      </p:sp>
    </p:spTree>
    <p:extLst>
      <p:ext uri="{BB962C8B-B14F-4D97-AF65-F5344CB8AC3E}">
        <p14:creationId xmlns:p14="http://schemas.microsoft.com/office/powerpoint/2010/main" val="185723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8FDD-3540-A548-A3BD-7C30F9228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417"/>
          </a:xfrm>
        </p:spPr>
        <p:txBody>
          <a:bodyPr/>
          <a:lstStyle/>
          <a:p>
            <a:r>
              <a:rPr lang="en-US" dirty="0"/>
              <a:t>Comments and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C2449-A2CC-764B-A547-F2ED5DC9F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3283"/>
            <a:ext cx="8066691" cy="4294735"/>
          </a:xfrm>
        </p:spPr>
        <p:txBody>
          <a:bodyPr>
            <a:normAutofit/>
          </a:bodyPr>
          <a:lstStyle/>
          <a:p>
            <a:r>
              <a:rPr lang="en-US"/>
              <a:t>Feedback request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7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783"/>
            <a:ext cx="8229600" cy="483932"/>
          </a:xfrm>
        </p:spPr>
        <p:txBody>
          <a:bodyPr>
            <a:normAutofit fontScale="90000"/>
          </a:bodyPr>
          <a:lstStyle/>
          <a:p>
            <a:r>
              <a:rPr lang="en-US" dirty="0"/>
              <a:t>Some tips </a:t>
            </a:r>
            <a:br>
              <a:rPr lang="en-US" dirty="0"/>
            </a:br>
            <a:r>
              <a:rPr lang="en-US" sz="3100" dirty="0"/>
              <a:t>(designed for specific class/questions)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959"/>
            <a:ext cx="8229600" cy="510140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vs.:  always spell out versus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Noun/verb should go together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Can underline full paper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Combine sentences where it makes sense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Break sentences when they are too long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Single idea/sentence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“It is” ; “There are”:  weak sentences, rewrite with science as the subject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Focus paragraphs, often with first sentence as overview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Parallel arguments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locates” =&gt; “is located”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Avoid “besides”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Relative terms need a comparison</a:t>
            </a:r>
          </a:p>
        </p:txBody>
      </p:sp>
    </p:spTree>
    <p:extLst>
      <p:ext uri="{BB962C8B-B14F-4D97-AF65-F5344CB8AC3E}">
        <p14:creationId xmlns:p14="http://schemas.microsoft.com/office/powerpoint/2010/main" val="344658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A936-7B4E-9B6D-73F3-DE748337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1293"/>
          </a:xfrm>
        </p:spPr>
        <p:txBody>
          <a:bodyPr>
            <a:normAutofit fontScale="90000"/>
          </a:bodyPr>
          <a:lstStyle/>
          <a:p>
            <a:r>
              <a:rPr lang="en-US" dirty="0"/>
              <a:t>Tips on tenses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FE1B8-B2D9-508A-DFCB-368FF40A0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4097"/>
            <a:ext cx="8229600" cy="5192109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</a:pPr>
            <a:r>
              <a:rPr lang="en-US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Herczeg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approach:</a:t>
            </a:r>
          </a:p>
          <a:p>
            <a:pPr lvl="1">
              <a:lnSpc>
                <a:spcPct val="160000"/>
              </a:lnSpc>
            </a:pPr>
            <a:r>
              <a:rPr lang="en-US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observations+data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reduction in past tense, everything else in present tense</a:t>
            </a:r>
          </a:p>
          <a:p>
            <a:pPr lvl="2">
              <a:lnSpc>
                <a:spcPct val="160000"/>
              </a:lnSpc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Citations to old papers: it depends on how they are being cited</a:t>
            </a:r>
          </a:p>
          <a:p>
            <a:pPr lvl="2">
              <a:lnSpc>
                <a:spcPct val="160000"/>
              </a:lnSpc>
            </a:pP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“Galaxies are large”:  usually present tense when describing the universe</a:t>
            </a:r>
          </a:p>
          <a:p>
            <a:pPr lvl="2">
              <a:lnSpc>
                <a:spcPct val="160000"/>
              </a:lnSpc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Early universe:  not sure!  That was really in the past!</a:t>
            </a:r>
          </a:p>
          <a:p>
            <a:pPr lvl="1">
              <a:lnSpc>
                <a:spcPct val="160000"/>
              </a:lnSpc>
            </a:pPr>
            <a:endParaRPr lang="en-US" sz="18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A different approach, from a friend:</a:t>
            </a:r>
          </a:p>
          <a:p>
            <a:pPr lvl="1">
              <a:lnSpc>
                <a:spcPct val="16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we did (data reduction, analysis) in past tense.</a:t>
            </a:r>
          </a:p>
          <a:p>
            <a:pPr lvl="2">
              <a:lnSpc>
                <a:spcPct val="160000"/>
              </a:lnSpc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section of Observation and some parts in the results will be in past tense</a:t>
            </a:r>
          </a:p>
          <a:p>
            <a:pPr lvl="2">
              <a:lnSpc>
                <a:spcPct val="160000"/>
              </a:lnSpc>
            </a:pP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if we want to describe our modeling approach, we usually write as “We applied xx model to...")</a:t>
            </a:r>
          </a:p>
          <a:p>
            <a:pPr lvl="1">
              <a:lnSpc>
                <a:spcPct val="16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Description of the results (what we found) is usually in present tense.”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2261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061"/>
          </a:xfrm>
        </p:spPr>
        <p:txBody>
          <a:bodyPr>
            <a:normAutofit fontScale="90000"/>
          </a:bodyPr>
          <a:lstStyle/>
          <a:p>
            <a:r>
              <a:rPr lang="en-US" dirty="0"/>
              <a:t>Big picture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600"/>
            <a:ext cx="8229600" cy="5221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 direct</a:t>
            </a:r>
          </a:p>
          <a:p>
            <a:pPr lvl="1"/>
            <a:r>
              <a:rPr lang="en-US" dirty="0"/>
              <a:t>Say what you mean</a:t>
            </a:r>
          </a:p>
          <a:p>
            <a:pPr lvl="1"/>
            <a:r>
              <a:rPr lang="en-US" dirty="0"/>
              <a:t>Don’t be sensationalist, but be interesting</a:t>
            </a:r>
          </a:p>
          <a:p>
            <a:endParaRPr lang="en-US" dirty="0"/>
          </a:p>
          <a:p>
            <a:r>
              <a:rPr lang="en-US" dirty="0"/>
              <a:t>Don’t do everything</a:t>
            </a:r>
          </a:p>
          <a:p>
            <a:pPr lvl="1"/>
            <a:r>
              <a:rPr lang="en-US" dirty="0"/>
              <a:t>Cut papers down to size</a:t>
            </a:r>
          </a:p>
          <a:p>
            <a:pPr lvl="2"/>
            <a:r>
              <a:rPr lang="en-US" dirty="0"/>
              <a:t>nobody reads 20 page papers (and definitely not 30 page papers)</a:t>
            </a:r>
          </a:p>
          <a:p>
            <a:pPr lvl="1"/>
            <a:r>
              <a:rPr lang="en-US" dirty="0"/>
              <a:t>Focus your arguments</a:t>
            </a:r>
          </a:p>
          <a:p>
            <a:pPr lvl="2"/>
            <a:r>
              <a:rPr lang="en-US" dirty="0"/>
              <a:t>use appendices for random tangents and barely relevant details</a:t>
            </a:r>
          </a:p>
        </p:txBody>
      </p:sp>
    </p:spTree>
    <p:extLst>
      <p:ext uri="{BB962C8B-B14F-4D97-AF65-F5344CB8AC3E}">
        <p14:creationId xmlns:p14="http://schemas.microsoft.com/office/powerpoint/2010/main" val="43382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3932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42"/>
            <a:ext cx="8229600" cy="5630738"/>
          </a:xfrm>
        </p:spPr>
        <p:txBody>
          <a:bodyPr>
            <a:noAutofit/>
          </a:bodyPr>
          <a:lstStyle/>
          <a:p>
            <a:r>
              <a:rPr lang="en-US" sz="2000" dirty="0"/>
              <a:t>Common Mistakes in Writing Astronomy and Physics Literature in English</a:t>
            </a:r>
          </a:p>
          <a:p>
            <a:pPr lvl="1"/>
            <a:r>
              <a:rPr lang="en-US" sz="1600" dirty="0">
                <a:hlinkClick r:id="rId2"/>
              </a:rPr>
              <a:t>https://arxiv.org/abs/1011.5973</a:t>
            </a:r>
            <a:endParaRPr lang="en-US" sz="1600" dirty="0"/>
          </a:p>
          <a:p>
            <a:pPr lvl="1"/>
            <a:r>
              <a:rPr lang="en-US" sz="1600" dirty="0"/>
              <a:t>Mostly in Chinese</a:t>
            </a:r>
            <a:br>
              <a:rPr lang="en-US" sz="1600" dirty="0"/>
            </a:b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Writing Scientific Papers in Astronomy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hlinkClick r:id="rId3"/>
              </a:rPr>
              <a:t>https://arxiv.org/abs/2110.05503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Writing Centers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hlinkClick r:id="rId4"/>
              </a:rPr>
              <a:t>https://owl.purdue.edu/</a:t>
            </a:r>
            <a:endParaRPr lang="en-US" sz="1600" dirty="0"/>
          </a:p>
          <a:p>
            <a:pPr lvl="1">
              <a:lnSpc>
                <a:spcPct val="120000"/>
              </a:lnSpc>
            </a:pPr>
            <a:r>
              <a:rPr lang="en-US" sz="1600" dirty="0">
                <a:hlinkClick r:id="rId5"/>
              </a:rPr>
              <a:t>https://sites.duke.edu/scientificwriting</a:t>
            </a:r>
            <a:endParaRPr lang="en-US" sz="1600" dirty="0"/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dirty="0"/>
              <a:t>Each other!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Share drafts and proposals!</a:t>
            </a:r>
          </a:p>
        </p:txBody>
      </p:sp>
    </p:spTree>
    <p:extLst>
      <p:ext uri="{BB962C8B-B14F-4D97-AF65-F5344CB8AC3E}">
        <p14:creationId xmlns:p14="http://schemas.microsoft.com/office/powerpoint/2010/main" val="192649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D2F5-A492-C078-465C-1EBD2CA3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4897" y="470757"/>
            <a:ext cx="5039710" cy="1143000"/>
          </a:xfrm>
        </p:spPr>
        <p:txBody>
          <a:bodyPr>
            <a:noAutofit/>
          </a:bodyPr>
          <a:lstStyle/>
          <a:p>
            <a:r>
              <a:rPr lang="en-US" sz="3200" dirty="0"/>
              <a:t>Idea generation and </a:t>
            </a:r>
            <a:br>
              <a:rPr lang="en-US" sz="3200" dirty="0"/>
            </a:br>
            <a:r>
              <a:rPr lang="en-US" sz="3200" dirty="0"/>
              <a:t>types of papers: </a:t>
            </a:r>
            <a:br>
              <a:rPr lang="en-US" sz="3200" dirty="0"/>
            </a:br>
            <a:r>
              <a:rPr lang="en-US" sz="3200" dirty="0"/>
              <a:t>https://</a:t>
            </a:r>
            <a:r>
              <a:rPr lang="en-US" sz="3200" dirty="0" err="1"/>
              <a:t>xkcd.com</a:t>
            </a:r>
            <a:r>
              <a:rPr lang="en-US" sz="3200" dirty="0"/>
              <a:t>/2456/</a:t>
            </a:r>
          </a:p>
        </p:txBody>
      </p:sp>
      <p:pic>
        <p:nvPicPr>
          <p:cNvPr id="5" name="Content Placeholder 4" descr="A picture containing text, pattern&#10;&#10;Description automatically generated">
            <a:extLst>
              <a:ext uri="{FF2B5EF4-FFF2-40B4-BE49-F238E27FC236}">
                <a16:creationId xmlns:a16="http://schemas.microsoft.com/office/drawing/2014/main" id="{B6CA77AF-ABB8-9F20-D188-EA523A76E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3" y="0"/>
            <a:ext cx="3957600" cy="662898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25C556-954D-D79A-5F3E-EFE81F3B1C50}"/>
              </a:ext>
            </a:extLst>
          </p:cNvPr>
          <p:cNvSpPr txBox="1"/>
          <p:nvPr/>
        </p:nvSpPr>
        <p:spPr>
          <a:xfrm>
            <a:off x="4264800" y="2104666"/>
            <a:ext cx="4572000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Where do ideas come from?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New capabilities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Creative looks at old ideas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Improving 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Parts of paper that don’t fit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u="sng" dirty="0"/>
              <a:t>Weaknesses in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Sources for new ideas include (a) gaps in logic in your work and papers of others, and (b) ideas generated by your paper.  </a:t>
            </a:r>
            <a:endParaRPr lang="en-US" sz="1600" dirty="0"/>
          </a:p>
          <a:p>
            <a:endParaRPr lang="en-US" sz="2000" dirty="0"/>
          </a:p>
          <a:p>
            <a:pPr algn="ctr"/>
            <a:r>
              <a:rPr lang="en-US" sz="2800" dirty="0"/>
              <a:t>Better editing will improve </a:t>
            </a:r>
          </a:p>
          <a:p>
            <a:pPr algn="ctr"/>
            <a:r>
              <a:rPr lang="en-US" sz="2800" dirty="0"/>
              <a:t>your idea generation!</a:t>
            </a:r>
          </a:p>
        </p:txBody>
      </p:sp>
    </p:spTree>
    <p:extLst>
      <p:ext uri="{BB962C8B-B14F-4D97-AF65-F5344CB8AC3E}">
        <p14:creationId xmlns:p14="http://schemas.microsoft.com/office/powerpoint/2010/main" val="34419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439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7805"/>
            <a:ext cx="8229600" cy="508065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Outline sections and paragraphs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Outline with plots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Let the reader see the outline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Section/sub-section headings</a:t>
            </a:r>
          </a:p>
          <a:p>
            <a:pPr lvl="2">
              <a:lnSpc>
                <a:spcPct val="110000"/>
              </a:lnSpc>
            </a:pPr>
            <a:r>
              <a:rPr lang="en-US" dirty="0"/>
              <a:t>Introductions to sections/subsections, even paragraphs</a:t>
            </a:r>
          </a:p>
          <a:p>
            <a:pPr>
              <a:lnSpc>
                <a:spcPct val="110000"/>
              </a:lnSpc>
            </a:pPr>
            <a:r>
              <a:rPr lang="en-US" dirty="0"/>
              <a:t>Tell a story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Every section, paragraph, and plot has a story</a:t>
            </a:r>
          </a:p>
          <a:p>
            <a:pPr>
              <a:lnSpc>
                <a:spcPct val="110000"/>
              </a:lnSpc>
            </a:pPr>
            <a:r>
              <a:rPr lang="en-US" dirty="0"/>
              <a:t>Inverse pyramid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Big concepts come first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Introduce what will come next</a:t>
            </a:r>
          </a:p>
        </p:txBody>
      </p:sp>
    </p:spTree>
    <p:extLst>
      <p:ext uri="{BB962C8B-B14F-4D97-AF65-F5344CB8AC3E}">
        <p14:creationId xmlns:p14="http://schemas.microsoft.com/office/powerpoint/2010/main" val="131517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1473"/>
          </a:xfrm>
        </p:spPr>
        <p:txBody>
          <a:bodyPr/>
          <a:lstStyle/>
          <a:p>
            <a:r>
              <a:rPr lang="en-US" dirty="0"/>
              <a:t>Edit!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2522"/>
            <a:ext cx="8229600" cy="521134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Edit your own work heavily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quickly!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Thesaurus when editing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Spend 10x as much time editing as writing</a:t>
            </a:r>
          </a:p>
          <a:p>
            <a:pPr>
              <a:lnSpc>
                <a:spcPct val="120000"/>
              </a:lnSpc>
            </a:pPr>
            <a:r>
              <a:rPr lang="en-US" dirty="0"/>
              <a:t>Logical flow</a:t>
            </a:r>
          </a:p>
          <a:p>
            <a:pPr>
              <a:lnSpc>
                <a:spcPct val="120000"/>
              </a:lnSpc>
            </a:pPr>
            <a:r>
              <a:rPr lang="en-US" dirty="0"/>
              <a:t>Grammar</a:t>
            </a:r>
          </a:p>
          <a:p>
            <a:pPr>
              <a:lnSpc>
                <a:spcPct val="120000"/>
              </a:lnSpc>
            </a:pPr>
            <a:r>
              <a:rPr lang="en-US" dirty="0"/>
              <a:t>Keep science and grammar edits separate</a:t>
            </a:r>
          </a:p>
          <a:p>
            <a:pPr>
              <a:lnSpc>
                <a:spcPct val="120000"/>
              </a:lnSpc>
            </a:pPr>
            <a:r>
              <a:rPr lang="en-US" dirty="0"/>
              <a:t>Figures:  spend time editing them!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Large fonts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Clear point that can be seen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Techniques:  </a:t>
            </a:r>
          </a:p>
          <a:p>
            <a:pPr>
              <a:lnSpc>
                <a:spcPct val="120000"/>
              </a:lnSpc>
            </a:pPr>
            <a:r>
              <a:rPr lang="en-US" dirty="0"/>
              <a:t>Read out loud</a:t>
            </a:r>
          </a:p>
          <a:p>
            <a:pPr>
              <a:lnSpc>
                <a:spcPct val="120000"/>
              </a:lnSpc>
            </a:pPr>
            <a:r>
              <a:rPr lang="en-US" dirty="0"/>
              <a:t>Rely on others to edit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Can always share drafts with each other</a:t>
            </a:r>
          </a:p>
          <a:p>
            <a:pPr>
              <a:lnSpc>
                <a:spcPct val="120000"/>
              </a:lnSpc>
            </a:pPr>
            <a:r>
              <a:rPr lang="en-US" dirty="0"/>
              <a:t>Underline looking for different things</a:t>
            </a:r>
          </a:p>
        </p:txBody>
      </p:sp>
    </p:spTree>
    <p:extLst>
      <p:ext uri="{BB962C8B-B14F-4D97-AF65-F5344CB8AC3E}">
        <p14:creationId xmlns:p14="http://schemas.microsoft.com/office/powerpoint/2010/main" val="150694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</TotalTime>
  <Words>669</Words>
  <Application>Microsoft Macintosh PowerPoint</Application>
  <PresentationFormat>On-screen Show (4:3)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Final writing tips</vt:lpstr>
      <vt:lpstr>Comments and feedback</vt:lpstr>
      <vt:lpstr>Some tips  (designed for specific class/questions)</vt:lpstr>
      <vt:lpstr>Tips on tenses</vt:lpstr>
      <vt:lpstr>Big picture tips</vt:lpstr>
      <vt:lpstr>Resources</vt:lpstr>
      <vt:lpstr>Idea generation and  types of papers:  https://xkcd.com/2456/</vt:lpstr>
      <vt:lpstr>Outline</vt:lpstr>
      <vt:lpstr>Edit!</vt:lpstr>
      <vt:lpstr>Time allocation and your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forms of writing</dc:title>
  <dc:creator>Gregory Herczeg</dc:creator>
  <cp:lastModifiedBy>Herczeg, Gregory</cp:lastModifiedBy>
  <cp:revision>63</cp:revision>
  <dcterms:created xsi:type="dcterms:W3CDTF">2020-08-24T20:16:27Z</dcterms:created>
  <dcterms:modified xsi:type="dcterms:W3CDTF">2023-05-23T05:58:02Z</dcterms:modified>
</cp:coreProperties>
</file>