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2" r:id="rId6"/>
    <p:sldId id="269" r:id="rId7"/>
    <p:sldId id="259" r:id="rId8"/>
    <p:sldId id="261" r:id="rId9"/>
    <p:sldId id="260" r:id="rId10"/>
    <p:sldId id="263" r:id="rId11"/>
    <p:sldId id="264" r:id="rId12"/>
    <p:sldId id="266" r:id="rId13"/>
    <p:sldId id="267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124" d="100"/>
          <a:sy n="124" d="100"/>
        </p:scale>
        <p:origin x="18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6B53-2746-4948-8A76-69D541FC385B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forms of writing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9222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56" y="978182"/>
            <a:ext cx="8686800" cy="5130821"/>
          </a:xfrm>
        </p:spPr>
        <p:txBody>
          <a:bodyPr/>
          <a:lstStyle/>
          <a:p>
            <a:r>
              <a:rPr lang="en-US" dirty="0"/>
              <a:t>Address to the editor, not the authors</a:t>
            </a:r>
          </a:p>
          <a:p>
            <a:pPr lvl="1"/>
            <a:r>
              <a:rPr lang="en-US" dirty="0"/>
              <a:t>Never use “you”: report is to editor</a:t>
            </a:r>
          </a:p>
          <a:p>
            <a:pPr lvl="1"/>
            <a:r>
              <a:rPr lang="en-US" dirty="0"/>
              <a:t>Try to be positive, especially in first paragraphs</a:t>
            </a:r>
          </a:p>
          <a:p>
            <a:r>
              <a:rPr lang="en-US" dirty="0"/>
              <a:t>Editor decides on acceptance/revision/rejection</a:t>
            </a:r>
          </a:p>
          <a:p>
            <a:pPr lvl="1"/>
            <a:r>
              <a:rPr lang="en-US" dirty="0"/>
              <a:t>Referee report makes recommendations</a:t>
            </a:r>
          </a:p>
        </p:txBody>
      </p:sp>
      <p:pic>
        <p:nvPicPr>
          <p:cNvPr id="5" name="Picture 4" descr="Screen Shot 2020-08-24 at 6.3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60" y="3939966"/>
            <a:ext cx="7409860" cy="276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8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7994"/>
          </a:xfrm>
        </p:spPr>
        <p:txBody>
          <a:bodyPr/>
          <a:lstStyle/>
          <a:p>
            <a:r>
              <a:rPr lang="en-US" dirty="0"/>
              <a:t>Referee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35" y="1304244"/>
            <a:ext cx="8686800" cy="50968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 usually ask authors to consider my comments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some cases, I will request changes before the journal considers the paper for publication</a:t>
            </a:r>
          </a:p>
          <a:p>
            <a:pPr>
              <a:lnSpc>
                <a:spcPct val="120000"/>
              </a:lnSpc>
            </a:pPr>
            <a:r>
              <a:rPr lang="en-US" dirty="0"/>
              <a:t>Try to find logical flaws, weak points, unclear figures and text, and other problems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is the main point of the paper?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Why might the authors be wrong (but they are experts and know more, so they are probably right)</a:t>
            </a:r>
          </a:p>
          <a:p>
            <a:pPr>
              <a:lnSpc>
                <a:spcPct val="120000"/>
              </a:lnSpc>
            </a:pPr>
            <a:r>
              <a:rPr lang="en-US" dirty="0"/>
              <a:t>Referees are not perfect!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 try to identify all potential problems, let the authors push back</a:t>
            </a:r>
          </a:p>
          <a:p>
            <a:pPr>
              <a:lnSpc>
                <a:spcPct val="120000"/>
              </a:lnSpc>
            </a:pPr>
            <a:r>
              <a:rPr lang="en-US" dirty="0"/>
              <a:t>CLARITY OF ARGUMENTS!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6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How to respond to referee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9120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Clearly!</a:t>
            </a:r>
          </a:p>
          <a:p>
            <a:r>
              <a:rPr lang="en-US" dirty="0"/>
              <a:t>Point by point!</a:t>
            </a:r>
          </a:p>
          <a:p>
            <a:r>
              <a:rPr lang="en-US" dirty="0"/>
              <a:t>Separate Referee and Response clearly (color differences and/or in other ways)</a:t>
            </a:r>
          </a:p>
          <a:p>
            <a:r>
              <a:rPr lang="en-US" dirty="0"/>
              <a:t>Clearly mark the changes! (sometimes I’ll list CHANGES) in addition to REFEREE and RESPONSE</a:t>
            </a:r>
          </a:p>
          <a:p>
            <a:r>
              <a:rPr lang="en-US" dirty="0"/>
              <a:t>All major changes identified at the start of your response to </a:t>
            </a:r>
            <a:r>
              <a:rPr lang="en-US"/>
              <a:t>the referee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20-08-24 at 6.46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5009"/>
            <a:ext cx="9144000" cy="17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3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0833"/>
          </a:xfrm>
        </p:spPr>
        <p:txBody>
          <a:bodyPr/>
          <a:lstStyle/>
          <a:p>
            <a:r>
              <a:rPr lang="en-US" dirty="0"/>
              <a:t>How to respond to referee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471"/>
            <a:ext cx="8229600" cy="557735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Deep breaths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Read quickly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Send to co-authors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Put aside until tomorrow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Most referee reports help to better explain the results to the readers: this is helpful!</a:t>
            </a:r>
          </a:p>
          <a:p>
            <a:pPr>
              <a:lnSpc>
                <a:spcPct val="110000"/>
              </a:lnSpc>
            </a:pPr>
            <a:r>
              <a:rPr lang="en-US" dirty="0"/>
              <a:t>Sometimes referee reports will be more challenging</a:t>
            </a:r>
          </a:p>
          <a:p>
            <a:pPr>
              <a:lnSpc>
                <a:spcPct val="110000"/>
              </a:lnSpc>
            </a:pPr>
            <a:r>
              <a:rPr lang="en-US" dirty="0"/>
              <a:t>The authors are writing to the editor, not to the referee</a:t>
            </a:r>
          </a:p>
          <a:p>
            <a:pPr>
              <a:lnSpc>
                <a:spcPct val="110000"/>
              </a:lnSpc>
            </a:pPr>
            <a:r>
              <a:rPr lang="en-US" dirty="0"/>
              <a:t>The paper is yours, do not let the referee force you to say something you don’t want to say!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 pragmatic</a:t>
            </a:r>
          </a:p>
        </p:txBody>
      </p:sp>
    </p:spTree>
    <p:extLst>
      <p:ext uri="{BB962C8B-B14F-4D97-AF65-F5344CB8AC3E}">
        <p14:creationId xmlns:p14="http://schemas.microsoft.com/office/powerpoint/2010/main" val="117116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17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Referee process is just </a:t>
            </a:r>
            <a:br>
              <a:rPr lang="en-US" dirty="0"/>
            </a:br>
            <a:r>
              <a:rPr lang="en-US" dirty="0"/>
              <a:t>one aspect of 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193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Referee process is not perfect!</a:t>
            </a:r>
          </a:p>
          <a:p>
            <a:r>
              <a:rPr lang="en-US" dirty="0"/>
              <a:t>Most journals have one single referee</a:t>
            </a:r>
          </a:p>
          <a:p>
            <a:pPr lvl="1"/>
            <a:r>
              <a:rPr lang="en-US" dirty="0"/>
              <a:t>Not an expert on everything in your paper!</a:t>
            </a:r>
          </a:p>
          <a:p>
            <a:pPr lvl="1"/>
            <a:r>
              <a:rPr lang="en-US" dirty="0"/>
              <a:t>Some advantages/disadvantages to one referee</a:t>
            </a:r>
          </a:p>
          <a:p>
            <a:r>
              <a:rPr lang="en-US" dirty="0"/>
              <a:t>How is your work evaluated by the collection of your peers, not a single person</a:t>
            </a:r>
          </a:p>
          <a:p>
            <a:pPr lvl="1"/>
            <a:r>
              <a:rPr lang="en-US" dirty="0"/>
              <a:t>Citations</a:t>
            </a:r>
          </a:p>
          <a:p>
            <a:pPr lvl="1"/>
            <a:r>
              <a:rPr lang="en-US" dirty="0"/>
              <a:t>Outreach to peers:  talks, </a:t>
            </a:r>
            <a:r>
              <a:rPr lang="en-US" dirty="0" err="1"/>
              <a:t>facebook</a:t>
            </a:r>
            <a:r>
              <a:rPr lang="en-US" dirty="0"/>
              <a:t>, twitter</a:t>
            </a:r>
          </a:p>
        </p:txBody>
      </p:sp>
    </p:spTree>
    <p:extLst>
      <p:ext uri="{BB962C8B-B14F-4D97-AF65-F5344CB8AC3E}">
        <p14:creationId xmlns:p14="http://schemas.microsoft.com/office/powerpoint/2010/main" val="269955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  <a:p>
            <a:r>
              <a:rPr lang="en-US" dirty="0"/>
              <a:t>Proposals (including job applications)</a:t>
            </a:r>
          </a:p>
          <a:p>
            <a:pPr lvl="1"/>
            <a:r>
              <a:rPr lang="en-US" dirty="0"/>
              <a:t>Separate topic for discussion next week</a:t>
            </a:r>
          </a:p>
          <a:p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Press Releases/popular articles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Referee reports</a:t>
            </a:r>
          </a:p>
        </p:txBody>
      </p:sp>
    </p:spTree>
    <p:extLst>
      <p:ext uri="{BB962C8B-B14F-4D97-AF65-F5344CB8AC3E}">
        <p14:creationId xmlns:p14="http://schemas.microsoft.com/office/powerpoint/2010/main" val="344658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Clean</a:t>
            </a:r>
          </a:p>
          <a:p>
            <a:pPr lvl="1"/>
            <a:r>
              <a:rPr lang="en-US" dirty="0"/>
              <a:t>Don’t have lines that go a single word over the space allocated</a:t>
            </a:r>
          </a:p>
          <a:p>
            <a:r>
              <a:rPr lang="en-US" dirty="0"/>
              <a:t>Simple</a:t>
            </a:r>
          </a:p>
          <a:p>
            <a:pPr lvl="1"/>
            <a:r>
              <a:rPr lang="en-US" dirty="0"/>
              <a:t>Preferably a single plot</a:t>
            </a:r>
          </a:p>
          <a:p>
            <a:pPr lvl="1"/>
            <a:r>
              <a:rPr lang="en-US" dirty="0"/>
              <a:t>Make sure axes are legible, lines thick enough to see</a:t>
            </a:r>
          </a:p>
          <a:p>
            <a:r>
              <a:rPr lang="en-US" dirty="0"/>
              <a:t>Title: short or single idea</a:t>
            </a:r>
          </a:p>
          <a:p>
            <a:r>
              <a:rPr lang="en-US" dirty="0"/>
              <a:t>No complete sentences, but help guide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AAS Nova and </a:t>
            </a:r>
            <a:r>
              <a:rPr lang="en-US" dirty="0" err="1"/>
              <a:t>Astrobites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Aimed at general public</a:t>
            </a:r>
          </a:p>
          <a:p>
            <a:pPr lvl="1"/>
            <a:r>
              <a:rPr lang="en-US" dirty="0"/>
              <a:t>Other astronomers</a:t>
            </a:r>
          </a:p>
          <a:p>
            <a:pPr lvl="1"/>
            <a:r>
              <a:rPr lang="en-US" dirty="0"/>
              <a:t>Other scientists</a:t>
            </a:r>
          </a:p>
          <a:p>
            <a:pPr lvl="1"/>
            <a:r>
              <a:rPr lang="en-US" dirty="0"/>
              <a:t>Undergraduates</a:t>
            </a:r>
          </a:p>
          <a:p>
            <a:pPr lvl="1"/>
            <a:r>
              <a:rPr lang="en-US" dirty="0"/>
              <a:t>Funding agencies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 releases/popular short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9786"/>
          </a:xfrm>
        </p:spPr>
        <p:txBody>
          <a:bodyPr>
            <a:normAutofit/>
          </a:bodyPr>
          <a:lstStyle/>
          <a:p>
            <a:r>
              <a:rPr lang="en-US" dirty="0"/>
              <a:t>Tell a story</a:t>
            </a:r>
          </a:p>
          <a:p>
            <a:r>
              <a:rPr lang="en-US" dirty="0"/>
              <a:t>Remember your audience</a:t>
            </a:r>
          </a:p>
          <a:p>
            <a:pPr lvl="1"/>
            <a:r>
              <a:rPr lang="en-US" dirty="0"/>
              <a:t>Aim it at your parents</a:t>
            </a:r>
          </a:p>
          <a:p>
            <a:pPr lvl="1"/>
            <a:r>
              <a:rPr lang="en-US" dirty="0"/>
              <a:t>No acronyms!  Simplify terms!</a:t>
            </a:r>
          </a:p>
          <a:p>
            <a:r>
              <a:rPr lang="en-US" dirty="0"/>
              <a:t>Advertise the importance</a:t>
            </a:r>
          </a:p>
          <a:p>
            <a:pPr lvl="1"/>
            <a:r>
              <a:rPr lang="en-US" u="sng" dirty="0"/>
              <a:t>Never lie</a:t>
            </a:r>
            <a:r>
              <a:rPr lang="en-US" dirty="0"/>
              <a:t>, but enhance the truth</a:t>
            </a:r>
          </a:p>
          <a:p>
            <a:pPr lvl="1"/>
            <a:endParaRPr lang="en-US" dirty="0"/>
          </a:p>
          <a:p>
            <a:r>
              <a:rPr lang="en-US" dirty="0"/>
              <a:t>Examples:  KIAA website!, </a:t>
            </a:r>
            <a:r>
              <a:rPr lang="en-US" dirty="0" err="1"/>
              <a:t>Astrobites</a:t>
            </a:r>
            <a:r>
              <a:rPr lang="en-US" dirty="0"/>
              <a:t>, AAS Nova, Observatory Newsletters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5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the logical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576"/>
            <a:ext cx="8229600" cy="510978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Start with a way to catch the audience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exciting result (very briefly)</a:t>
            </a:r>
          </a:p>
          <a:p>
            <a:pPr>
              <a:lnSpc>
                <a:spcPct val="120000"/>
              </a:lnSpc>
            </a:pPr>
            <a:r>
              <a:rPr lang="en-US" dirty="0"/>
              <a:t>Put into context by describing past results</a:t>
            </a:r>
          </a:p>
          <a:p>
            <a:pPr>
              <a:lnSpc>
                <a:spcPct val="120000"/>
              </a:lnSpc>
            </a:pPr>
            <a:r>
              <a:rPr lang="en-US" dirty="0"/>
              <a:t>Describe exciting new results in slightly more detail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Include what facilitated the advance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New instrument or survey?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New insight?</a:t>
            </a:r>
          </a:p>
          <a:p>
            <a:pPr>
              <a:lnSpc>
                <a:spcPct val="120000"/>
              </a:lnSpc>
            </a:pPr>
            <a:r>
              <a:rPr lang="en-US" dirty="0"/>
              <a:t>Distribute credit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never hurts to acknowledge contributions from others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Financial and/or other credit may be necessary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Political considerations (keep others happy)</a:t>
            </a:r>
          </a:p>
          <a:p>
            <a:pPr>
              <a:lnSpc>
                <a:spcPct val="120000"/>
              </a:lnSpc>
            </a:pPr>
            <a:r>
              <a:rPr lang="en-US" dirty="0"/>
              <a:t>Direct quotes are fine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Credit to others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be more speculative than the rest of </a:t>
            </a:r>
            <a:r>
              <a:rPr lang="en-US"/>
              <a:t>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061"/>
          </a:xfrm>
        </p:spPr>
        <p:txBody>
          <a:bodyPr>
            <a:normAutofit fontScale="90000"/>
          </a:bodyPr>
          <a:lstStyle/>
          <a:p>
            <a:r>
              <a:rPr lang="en-US" dirty="0"/>
              <a:t>Email is not </a:t>
            </a:r>
            <a:r>
              <a:rPr lang="en-US" dirty="0" err="1"/>
              <a:t>wechat</a:t>
            </a:r>
            <a:r>
              <a:rPr lang="en-US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505"/>
            <a:ext cx="8229600" cy="545722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Most of your professional communication will be email</a:t>
            </a:r>
          </a:p>
          <a:p>
            <a:pPr>
              <a:lnSpc>
                <a:spcPct val="120000"/>
              </a:lnSpc>
            </a:pPr>
            <a:r>
              <a:rPr lang="en-US" dirty="0"/>
              <a:t>Proofread your emails</a:t>
            </a:r>
          </a:p>
          <a:p>
            <a:pPr>
              <a:lnSpc>
                <a:spcPct val="120000"/>
              </a:lnSpc>
            </a:pPr>
            <a:r>
              <a:rPr lang="en-US" dirty="0"/>
              <a:t>Be professional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Sometimes formal, “Dear Greg”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Unusual, very formal: “Dear Prof. Herczeg”</a:t>
            </a:r>
          </a:p>
          <a:p>
            <a:pPr>
              <a:lnSpc>
                <a:spcPct val="120000"/>
              </a:lnSpc>
            </a:pPr>
            <a:r>
              <a:rPr lang="en-US" dirty="0"/>
              <a:t>Format and structure are important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long, put important information/structure in body of email, details after your email signature (for me, -</a:t>
            </a:r>
            <a:r>
              <a:rPr lang="en-US" dirty="0" err="1"/>
              <a:t>greg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</a:pPr>
            <a:r>
              <a:rPr lang="en-US" dirty="0"/>
              <a:t>Be careful about your cc list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Write every email like it will appear on Weibo</a:t>
            </a:r>
          </a:p>
          <a:p>
            <a:pPr>
              <a:lnSpc>
                <a:spcPct val="120000"/>
              </a:lnSpc>
            </a:pPr>
            <a:r>
              <a:rPr lang="en-US" dirty="0"/>
              <a:t>Be concise and to the point</a:t>
            </a:r>
          </a:p>
          <a:p>
            <a:pPr>
              <a:lnSpc>
                <a:spcPct val="120000"/>
              </a:lnSpc>
            </a:pPr>
            <a:r>
              <a:rPr lang="en-US" dirty="0"/>
              <a:t>Be careful!  Email can be easily misinterpreted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nervous or new, can ask your advisor for help</a:t>
            </a:r>
          </a:p>
          <a:p>
            <a:pPr>
              <a:lnSpc>
                <a:spcPct val="120000"/>
              </a:lnSpc>
            </a:pPr>
            <a:r>
              <a:rPr lang="en-US" dirty="0"/>
              <a:t>Check your spam (emails from journals, jobs, other announcements)</a:t>
            </a:r>
          </a:p>
        </p:txBody>
      </p:sp>
    </p:spTree>
    <p:extLst>
      <p:ext uri="{BB962C8B-B14F-4D97-AF65-F5344CB8AC3E}">
        <p14:creationId xmlns:p14="http://schemas.microsoft.com/office/powerpoint/2010/main" val="259129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is not </a:t>
            </a:r>
            <a:r>
              <a:rPr lang="en-US" dirty="0" err="1"/>
              <a:t>wechat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D6D0-A3EF-E6CC-3FA4-E7C02369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1144"/>
            <a:ext cx="8229600" cy="50822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Examples of problem emails deleted</a:t>
            </a:r>
          </a:p>
        </p:txBody>
      </p:sp>
    </p:spTree>
    <p:extLst>
      <p:ext uri="{BB962C8B-B14F-4D97-AF65-F5344CB8AC3E}">
        <p14:creationId xmlns:p14="http://schemas.microsoft.com/office/powerpoint/2010/main" val="11755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and referee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your paper</a:t>
            </a:r>
          </a:p>
          <a:p>
            <a:r>
              <a:rPr lang="en-US" dirty="0"/>
              <a:t>Editor finds an appropriate referee</a:t>
            </a:r>
          </a:p>
          <a:p>
            <a:pPr lvl="1"/>
            <a:r>
              <a:rPr lang="en-US" dirty="0"/>
              <a:t>Most people first referee in their postdoc</a:t>
            </a:r>
          </a:p>
          <a:p>
            <a:r>
              <a:rPr lang="en-US" dirty="0"/>
              <a:t>Referee submits a report within 3-4 weeks</a:t>
            </a:r>
          </a:p>
        </p:txBody>
      </p:sp>
    </p:spTree>
    <p:extLst>
      <p:ext uri="{BB962C8B-B14F-4D97-AF65-F5344CB8AC3E}">
        <p14:creationId xmlns:p14="http://schemas.microsoft.com/office/powerpoint/2010/main" val="10989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711</Words>
  <Application>Microsoft Macintosh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Other forms of writing</vt:lpstr>
      <vt:lpstr>Forms of writing</vt:lpstr>
      <vt:lpstr>Powerpoint</vt:lpstr>
      <vt:lpstr>AAS Nova and Astrobites</vt:lpstr>
      <vt:lpstr>Press releases/popular short articles</vt:lpstr>
      <vt:lpstr>Keep the logical flow</vt:lpstr>
      <vt:lpstr>Email is not wechat!</vt:lpstr>
      <vt:lpstr>Email is not wechat!</vt:lpstr>
      <vt:lpstr>Submission and referee process</vt:lpstr>
      <vt:lpstr>Referee report</vt:lpstr>
      <vt:lpstr>Referee reports</vt:lpstr>
      <vt:lpstr>How to respond to referee reports</vt:lpstr>
      <vt:lpstr>How to respond to referee reports</vt:lpstr>
      <vt:lpstr>Referee process is just  one aspect of peer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forms of writing</dc:title>
  <dc:creator>Gregory Herczeg</dc:creator>
  <cp:lastModifiedBy>Herczeg, Gregory</cp:lastModifiedBy>
  <cp:revision>34</cp:revision>
  <dcterms:created xsi:type="dcterms:W3CDTF">2020-08-24T20:16:27Z</dcterms:created>
  <dcterms:modified xsi:type="dcterms:W3CDTF">2023-05-16T03:19:42Z</dcterms:modified>
</cp:coreProperties>
</file>