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1" r:id="rId5"/>
    <p:sldId id="265" r:id="rId6"/>
    <p:sldId id="266" r:id="rId7"/>
    <p:sldId id="271" r:id="rId8"/>
    <p:sldId id="275" r:id="rId9"/>
    <p:sldId id="289" r:id="rId10"/>
    <p:sldId id="282" r:id="rId11"/>
    <p:sldId id="277" r:id="rId12"/>
    <p:sldId id="279" r:id="rId13"/>
    <p:sldId id="259" r:id="rId14"/>
    <p:sldId id="260" r:id="rId15"/>
    <p:sldId id="272" r:id="rId16"/>
    <p:sldId id="273" r:id="rId17"/>
    <p:sldId id="274" r:id="rId18"/>
    <p:sldId id="280" r:id="rId19"/>
    <p:sldId id="283" r:id="rId20"/>
    <p:sldId id="278" r:id="rId21"/>
    <p:sldId id="268" r:id="rId22"/>
    <p:sldId id="263" r:id="rId23"/>
    <p:sldId id="286" r:id="rId24"/>
    <p:sldId id="287" r:id="rId25"/>
    <p:sldId id="270" r:id="rId26"/>
    <p:sldId id="269" r:id="rId27"/>
    <p:sldId id="288" r:id="rId28"/>
    <p:sldId id="281" r:id="rId29"/>
    <p:sldId id="276"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75986" autoAdjust="0"/>
  </p:normalViewPr>
  <p:slideViewPr>
    <p:cSldViewPr>
      <p:cViewPr>
        <p:scale>
          <a:sx n="50" d="100"/>
          <a:sy n="50" d="100"/>
        </p:scale>
        <p:origin x="-190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4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0E75F-30BA-4852-AF69-05E6291C852C}" type="datetimeFigureOut">
              <a:rPr lang="en-GB" smtClean="0"/>
              <a:pPr/>
              <a:t>11/08/2018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49534D-AA0D-43CF-A9C1-17838A57C9B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Past</a:t>
            </a:r>
            <a:r>
              <a:rPr lang="en-GB" baseline="0" dirty="0" smtClean="0"/>
              <a:t> to Present; Present to Future. </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Factors like new housing developments or major employer closing down</a:t>
            </a:r>
            <a:r>
              <a:rPr lang="en-GB" baseline="0" dirty="0" smtClean="0"/>
              <a:t> </a:t>
            </a:r>
            <a:r>
              <a:rPr lang="en-GB" dirty="0" smtClean="0"/>
              <a:t>can force changes in population trends</a:t>
            </a:r>
            <a:r>
              <a:rPr lang="en-GB" baseline="0" dirty="0" smtClean="0"/>
              <a:t> at a quicker rate than expected.</a:t>
            </a:r>
            <a:endParaRPr lang="en-GB" dirty="0" smtClean="0"/>
          </a:p>
        </p:txBody>
      </p:sp>
      <p:sp>
        <p:nvSpPr>
          <p:cNvPr id="4" name="Slide Number Placeholder 3"/>
          <p:cNvSpPr>
            <a:spLocks noGrp="1"/>
          </p:cNvSpPr>
          <p:nvPr>
            <p:ph type="sldNum" sz="quarter" idx="10"/>
          </p:nvPr>
        </p:nvSpPr>
        <p:spPr/>
        <p:txBody>
          <a:bodyPr/>
          <a:lstStyle/>
          <a:p>
            <a:fld id="{0E49534D-AA0D-43CF-A9C1-17838A57C9B4}"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 If the scale of negative impacts is much greater than any possible enhancements resulting from an uncertain forecast, policy might be better directed towards avoiding the bad outcome, rather than being guided by a middle forecast.</a:t>
            </a:r>
          </a:p>
          <a:p>
            <a:pPr>
              <a:buFontTx/>
              <a:buChar char="-"/>
            </a:pPr>
            <a:r>
              <a:rPr lang="en-GB" dirty="0" smtClean="0"/>
              <a:t>Compounding</a:t>
            </a:r>
            <a:r>
              <a:rPr lang="en-GB" baseline="0" dirty="0" smtClean="0"/>
              <a:t> uncertainty over time periods longer than a single generation (unknown (estimated) how many </a:t>
            </a:r>
            <a:r>
              <a:rPr lang="en-GB" dirty="0" smtClean="0"/>
              <a:t>reproductive-age women there will be).</a:t>
            </a:r>
          </a:p>
          <a:p>
            <a:pPr>
              <a:buFontTx/>
              <a:buChar char="-"/>
            </a:pPr>
            <a:r>
              <a:rPr lang="en-GB" dirty="0" smtClean="0"/>
              <a:t>State</a:t>
            </a:r>
            <a:r>
              <a:rPr lang="en-GB" baseline="0" dirty="0" smtClean="0"/>
              <a:t> of the population: is it moving along a known (previously experienced) path? Different patterns for uncertainty in fertility in countries at different points in demographic transition</a:t>
            </a:r>
          </a:p>
          <a:p>
            <a:pPr>
              <a:buFontTx/>
              <a:buNone/>
            </a:pPr>
            <a:r>
              <a:rPr lang="en-GB" baseline="0" dirty="0" smtClean="0"/>
              <a:t>Interesting discussion: https://www.nap.edu/read/9828/chapter/9#200</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 https://www.ons.gov.uk/peoplepopulationandcommunity/populationandmigration/populationprojections/methodologies/nationalpopulationprojectionsaccuracyreport</a:t>
            </a:r>
          </a:p>
          <a:p>
            <a:r>
              <a:rPr lang="en-GB" dirty="0" smtClean="0"/>
              <a:t>Mai</a:t>
            </a:r>
            <a:r>
              <a:rPr lang="en-GB" baseline="0" dirty="0" smtClean="0"/>
              <a:t>n sources of projection errors: under-projection of migration and over-projection of deaths.</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u="none" strike="noStrike" kern="1200" dirty="0" smtClean="0">
                <a:solidFill>
                  <a:schemeClr val="tx1"/>
                </a:solidFill>
                <a:latin typeface="+mn-lt"/>
                <a:ea typeface="+mn-ea"/>
                <a:cs typeface="+mn-cs"/>
              </a:rPr>
              <a:t>Sources:</a:t>
            </a:r>
          </a:p>
          <a:p>
            <a:r>
              <a:rPr lang="en-GB" sz="1200" b="0" i="0" u="none" strike="noStrike" kern="1200" dirty="0" smtClean="0">
                <a:solidFill>
                  <a:schemeClr val="tx1"/>
                </a:solidFill>
                <a:latin typeface="+mn-lt"/>
                <a:ea typeface="+mn-ea"/>
                <a:cs typeface="+mn-cs"/>
              </a:rPr>
              <a:t>https://www.cne-siar.gov.uk/media/5597/ohmsstudy.pdf</a:t>
            </a:r>
            <a:r>
              <a:rPr lang="en-GB" dirty="0" smtClean="0"/>
              <a:t> </a:t>
            </a:r>
          </a:p>
          <a:p>
            <a:r>
              <a:rPr lang="en-GB" sz="1200" b="0" i="0" u="none" strike="noStrike" kern="1200" dirty="0" smtClean="0">
                <a:solidFill>
                  <a:schemeClr val="tx1"/>
                </a:solidFill>
                <a:latin typeface="+mn-lt"/>
                <a:ea typeface="+mn-ea"/>
                <a:cs typeface="+mn-cs"/>
              </a:rPr>
              <a:t>https://www.nrscotland.gov.uk/statistics-and-data/statistics/statistics-by-theme/population/population-estimates/mid-year-population-estimates/population-estimates-time-series-data</a:t>
            </a:r>
          </a:p>
          <a:p>
            <a:r>
              <a:rPr lang="en-GB" sz="1200" b="0" i="0" u="none" strike="noStrike" kern="1200" dirty="0" smtClean="0">
                <a:solidFill>
                  <a:schemeClr val="tx1"/>
                </a:solidFill>
                <a:latin typeface="+mn-lt"/>
                <a:ea typeface="+mn-ea"/>
                <a:cs typeface="+mn-cs"/>
              </a:rPr>
              <a:t>https://www.nrscotland.gov.uk/files/statistics/population-estimates/04mype-cahb-booklet-revised.pdf</a:t>
            </a:r>
            <a:r>
              <a:rPr lang="en-GB" dirty="0" smtClean="0"/>
              <a:t> </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 https://www.nrscotland.gov.uk/statistics-and-data/statistics/statistics-by-theme/population/population-projections/sub-national-population-projections/2016-based/list-of-tables</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18</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 https://www.nrscotland.gov.uk/statistics-and-data/statistics/statistics-by-theme/population/population-projections/sub-national-population-projections/2016-based/list-of-tables</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19</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Methodology:</a:t>
            </a:r>
            <a:r>
              <a:rPr lang="en-GB" baseline="0" dirty="0" smtClean="0"/>
              <a:t> </a:t>
            </a:r>
            <a:r>
              <a:rPr lang="en-GB" dirty="0" smtClean="0"/>
              <a:t>https://www.nrscotland.gov.uk/files//statistics/population-projections/sub-national-pp-16/pop-proj-principal-2016-tab-methodology.pdf</a:t>
            </a:r>
          </a:p>
          <a:p>
            <a:r>
              <a:rPr lang="en-GB" dirty="0" smtClean="0"/>
              <a:t>Local scaling</a:t>
            </a:r>
            <a:r>
              <a:rPr lang="en-GB" baseline="0" dirty="0" smtClean="0"/>
              <a:t> factors are derived using expected for Scotland </a:t>
            </a:r>
            <a:r>
              <a:rPr lang="en-GB" baseline="0" dirty="0" err="1" smtClean="0"/>
              <a:t>vs</a:t>
            </a:r>
            <a:r>
              <a:rPr lang="en-GB" baseline="0" dirty="0" smtClean="0"/>
              <a:t> observed figures.</a:t>
            </a:r>
          </a:p>
          <a:p>
            <a:r>
              <a:rPr lang="en-GB" baseline="0" dirty="0" smtClean="0"/>
              <a:t>Live expectancy is also assumed to increase steadily.</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20</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Births and migration – largely discretionary components; scope for interventions is greater in developed countries.</a:t>
            </a:r>
            <a:endParaRPr lang="en-GB" dirty="0" smtClean="0"/>
          </a:p>
          <a:p>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21</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a:t>
            </a:r>
            <a:r>
              <a:rPr lang="en-GB" baseline="0" dirty="0" smtClean="0"/>
              <a:t> http://statistics.gov.scot/resource?uri=http%3A%2F%2Fstatistics.gov.scot%2Fdata%2Fbirths</a:t>
            </a:r>
          </a:p>
        </p:txBody>
      </p:sp>
      <p:sp>
        <p:nvSpPr>
          <p:cNvPr id="4" name="Slide Number Placeholder 3"/>
          <p:cNvSpPr>
            <a:spLocks noGrp="1"/>
          </p:cNvSpPr>
          <p:nvPr>
            <p:ph type="sldNum" sz="quarter" idx="10"/>
          </p:nvPr>
        </p:nvSpPr>
        <p:spPr/>
        <p:txBody>
          <a:bodyPr/>
          <a:lstStyle/>
          <a:p>
            <a:fld id="{0E49534D-AA0D-43CF-A9C1-17838A57C9B4}" type="slidenum">
              <a:rPr lang="en-GB" smtClean="0"/>
              <a:pPr/>
              <a:t>22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Not an invitation to “trust no one” as rigorous QA in place, but rather to emphasise that population statistics is a reflection of life which is, of course, highly uncertain.</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Rolling</a:t>
            </a:r>
            <a:r>
              <a:rPr lang="en-GB" baseline="0" dirty="0" smtClean="0"/>
              <a:t> forward method of estimating population 2001-2010, which is then revised based on 2011 census. Next one in 2021.</a:t>
            </a:r>
            <a:endParaRPr lang="en-GB" dirty="0" smtClean="0"/>
          </a:p>
        </p:txBody>
      </p:sp>
      <p:sp>
        <p:nvSpPr>
          <p:cNvPr id="4" name="Slide Number Placeholder 3"/>
          <p:cNvSpPr>
            <a:spLocks noGrp="1"/>
          </p:cNvSpPr>
          <p:nvPr>
            <p:ph type="sldNum" sz="quarter" idx="10"/>
          </p:nvPr>
        </p:nvSpPr>
        <p:spPr/>
        <p:txBody>
          <a:bodyPr/>
          <a:lstStyle/>
          <a:p>
            <a:fld id="{0E49534D-AA0D-43CF-A9C1-17838A57C9B4}"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Play interactive D3 from </a:t>
            </a:r>
            <a:r>
              <a:rPr lang="en-GB" baseline="0" dirty="0" err="1" smtClean="0"/>
              <a:t>scotland</a:t>
            </a:r>
            <a:r>
              <a:rPr lang="en-GB" baseline="0" dirty="0" smtClean="0"/>
              <a:t> census: http://www.scotlandscensus.gov.uk/NRSinteractivedata/fertility/fertility.html showing increasing average age of mother at childbirth – sadly mother’s age at childbirth by </a:t>
            </a:r>
            <a:r>
              <a:rPr lang="en-GB" baseline="0" dirty="0" err="1" smtClean="0"/>
              <a:t>datazone</a:t>
            </a:r>
            <a:r>
              <a:rPr lang="en-GB" baseline="0" dirty="0" smtClean="0"/>
              <a:t> (for Uist composite) not available </a:t>
            </a:r>
          </a:p>
          <a:p>
            <a:r>
              <a:rPr lang="en-GB" baseline="0" dirty="0" smtClean="0"/>
              <a:t>Interesting paper: https://www.humanfertility.org/Docs/Symposium/McDonald_Kippen.pdf</a:t>
            </a:r>
          </a:p>
        </p:txBody>
      </p:sp>
      <p:sp>
        <p:nvSpPr>
          <p:cNvPr id="4" name="Slide Number Placeholder 3"/>
          <p:cNvSpPr>
            <a:spLocks noGrp="1"/>
          </p:cNvSpPr>
          <p:nvPr>
            <p:ph type="sldNum" sz="quarter" idx="10"/>
          </p:nvPr>
        </p:nvSpPr>
        <p:spPr/>
        <p:txBody>
          <a:bodyPr/>
          <a:lstStyle/>
          <a:p>
            <a:fld id="{0E49534D-AA0D-43CF-A9C1-17838A57C9B4}" type="slidenum">
              <a:rPr lang="en-GB" smtClean="0"/>
              <a:pPr/>
              <a:t>23</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To</a:t>
            </a:r>
            <a:r>
              <a:rPr lang="en-GB" baseline="0" dirty="0" smtClean="0"/>
              <a:t> illustrate the danger of small numbers projections or forecasting I plotted the five areas with comparable population structure to Uist. Naturally occurring variation is hard to separate from special cause variation.</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24</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Demo D3 visualisation and discuss randomness. Deaths is probably the most predictable component as happens to all and doesn’t change that much compared to the other two components as both births and migration are “discretionary”.</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Mortality</a:t>
            </a:r>
            <a:r>
              <a:rPr lang="en-GB" sz="1200" baseline="0" dirty="0" smtClean="0"/>
              <a:t> assumptions are taken from the NRS document – show briefly.</a:t>
            </a:r>
            <a:endParaRPr lang="en-GB" sz="1200" dirty="0" smtClean="0"/>
          </a:p>
          <a:p>
            <a:endParaRPr lang="en-GB" dirty="0" smtClean="0"/>
          </a:p>
          <a:p>
            <a:r>
              <a:rPr lang="en-GB" dirty="0" smtClean="0"/>
              <a:t>Roughly</a:t>
            </a:r>
            <a:r>
              <a:rPr lang="en-GB" baseline="0" dirty="0" smtClean="0"/>
              <a:t> 60 people needed to be replaced each year</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25</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mn-lt"/>
                <a:ea typeface="+mn-ea"/>
                <a:cs typeface="+mn-cs"/>
              </a:rPr>
              <a:t>Migration assumptions have changed greatly, from assuming long-term net outward migration in the 1970s, to assuming net inward migration of 200,000 for the 2010-based projections, which is the highest long term net migration assumption made thus far. (UK-wide). </a:t>
            </a:r>
          </a:p>
          <a:p>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27</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mn-lt"/>
                <a:ea typeface="+mn-ea"/>
                <a:cs typeface="+mn-cs"/>
              </a:rPr>
              <a:t>Research indicates that health service-based data tend to overestimate the size of the resident population in comparison to NRS usual population statistics. Also, young men are less likely to register with a GP and young people in general are less likely to tell their GP that they have moved. </a:t>
            </a:r>
          </a:p>
          <a:p>
            <a:r>
              <a:rPr lang="en-GB" dirty="0" smtClean="0"/>
              <a:t>The IPS conducts between 700,000 and 800,000 interviews a year, of which over 250,000 are used to produce estimates of overseas travel and tourism. </a:t>
            </a:r>
            <a:endParaRPr lang="en-GB" sz="1200" kern="1200" dirty="0" smtClean="0">
              <a:solidFill>
                <a:schemeClr val="tx1"/>
              </a:solidFill>
              <a:latin typeface="+mn-lt"/>
              <a:ea typeface="+mn-ea"/>
              <a:cs typeface="+mn-cs"/>
            </a:endParaRP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Sources: https://www.nrscotland.gov.uk/files/statistics/about/information-about-quality-assurance-arrangements-for-administrative-data-final.pdf </a:t>
            </a:r>
          </a:p>
          <a:p>
            <a:r>
              <a:rPr lang="en-GB" sz="1200" kern="1200" dirty="0" smtClean="0">
                <a:solidFill>
                  <a:schemeClr val="tx1"/>
                </a:solidFill>
                <a:latin typeface="+mn-lt"/>
                <a:ea typeface="+mn-ea"/>
                <a:cs typeface="+mn-cs"/>
              </a:rPr>
              <a:t>https://www.ons.gov.uk/surveys/informationforhouseholdsandindividuals/householdandindividualsurveys/internationalpassengersurveyips</a:t>
            </a:r>
          </a:p>
          <a:p>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28</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2001 and 2011 names will</a:t>
            </a:r>
            <a:r>
              <a:rPr lang="en-GB" baseline="0" dirty="0" smtClean="0"/>
              <a:t> differ.</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Sources:</a:t>
            </a:r>
            <a:r>
              <a:rPr lang="en-GB" baseline="0" dirty="0" smtClean="0"/>
              <a:t> https://www.nrscotland.gov.uk/statistics-and-data/statistics/statistics-by-theme/households/household-estimates/2017</a:t>
            </a:r>
          </a:p>
          <a:p>
            <a:r>
              <a:rPr lang="en-GB" dirty="0" smtClean="0"/>
              <a:t>Average household size for Scotland in 2001 was 2.27 so Western</a:t>
            </a:r>
            <a:r>
              <a:rPr lang="en-GB" baseline="0" dirty="0" smtClean="0"/>
              <a:t> Isles people had bigger families than on average across Scotland.</a:t>
            </a:r>
          </a:p>
          <a:p>
            <a:r>
              <a:rPr lang="en-GB" dirty="0" smtClean="0"/>
              <a:t>https://www.nrscotland.gov.uk/statistics-and-data/statistics/statistics-by-theme/life-expectancy/life-expectancy-in-scottish-areas/time-series-data</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Sources:</a:t>
            </a:r>
            <a:r>
              <a:rPr lang="en-GB" baseline="0" dirty="0" smtClean="0"/>
              <a:t> https://www.nrscotland.gov.uk/statistics-and-data/statistics/statistics-by-theme/households/household-estimates/2017</a:t>
            </a:r>
          </a:p>
          <a:p>
            <a:r>
              <a:rPr lang="en-GB" baseline="0" dirty="0" smtClean="0"/>
              <a:t>Scotland average household size was 2.18 in 2009.</a:t>
            </a:r>
          </a:p>
          <a:p>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For</a:t>
            </a:r>
            <a:r>
              <a:rPr lang="en-GB" baseline="0" dirty="0" smtClean="0"/>
              <a:t> components of population change, I could only find 2001-2011 data: </a:t>
            </a:r>
          </a:p>
          <a:p>
            <a:r>
              <a:rPr lang="en-GB" dirty="0" smtClean="0"/>
              <a:t>https://www.nrscotland.gov.uk/statistics-and-data/statistics/statistics-by-theme/population/population-estimates/mid-year-population-estimates/mid-2002-to-mid-2010-revision/list-of-tables</a:t>
            </a:r>
          </a:p>
          <a:p>
            <a:r>
              <a:rPr lang="en-GB" dirty="0" smtClean="0"/>
              <a:t>Scotland</a:t>
            </a:r>
            <a:r>
              <a:rPr lang="en-GB" baseline="0" dirty="0" smtClean="0"/>
              <a:t> population time series by single age and year is here:</a:t>
            </a:r>
          </a:p>
          <a:p>
            <a:r>
              <a:rPr lang="en-GB" dirty="0" smtClean="0"/>
              <a:t>https://www.nrscotland.gov.uk/statistics-and-data/statistics/statistics-by-theme/population/population-estimates/mid-year-population-estimates/population-estimates-time-series-data</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Sources:</a:t>
            </a:r>
            <a:r>
              <a:rPr lang="en-GB" baseline="0" dirty="0" smtClean="0"/>
              <a:t> https://www.nrscotland.gov.uk/statistics-and-data/statistics/statistics-by-theme/households/household-estimates/2017</a:t>
            </a:r>
          </a:p>
          <a:p>
            <a:r>
              <a:rPr lang="en-GB" baseline="0" dirty="0" smtClean="0"/>
              <a:t>Scotland average household size was 2.17 in 2016 – barely changed from 2009.</a:t>
            </a:r>
          </a:p>
          <a:p>
            <a:r>
              <a:rPr lang="en-GB" baseline="0" dirty="0" smtClean="0"/>
              <a:t>Life expectancy: https://www.ons.gov.uk/peoplepopulationandcommunity/birthsdeathsandmarriages/lifeexpectancies/datasets/lifeexpectancyatbirthandatage65bylocalareasintheunitedkingdomtable2ukandlocalareasinscotland</a:t>
            </a:r>
          </a:p>
          <a:p>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Is the population</a:t>
            </a:r>
            <a:r>
              <a:rPr lang="en-GB" baseline="0" dirty="0" smtClean="0"/>
              <a:t> growth coupled with </a:t>
            </a:r>
            <a:r>
              <a:rPr lang="en-GB" baseline="0" dirty="0" err="1" smtClean="0"/>
              <a:t>ubranisation</a:t>
            </a:r>
            <a:r>
              <a:rPr lang="en-GB" baseline="0" dirty="0" smtClean="0"/>
              <a:t> mean more remote areas like Uist are missing out?</a:t>
            </a:r>
          </a:p>
          <a:p>
            <a:r>
              <a:rPr lang="en-GB" baseline="0" dirty="0" smtClean="0"/>
              <a:t>Sources: https://www.nrscotland.gov.uk/statistics-and-data/statistics/statistics-by-theme/population/population-estimates/special-area-population-estimates/population-estimates-by-urban-rural-classification</a:t>
            </a:r>
          </a:p>
          <a:p>
            <a:r>
              <a:rPr lang="en-GB" baseline="0" dirty="0" smtClean="0"/>
              <a:t>https://www.gov.scot/Topics/Statistics/About/Methodology/UrbanRuralClassification</a:t>
            </a:r>
          </a:p>
          <a:p>
            <a:r>
              <a:rPr lang="en-GB" baseline="0" dirty="0" err="1" smtClean="0"/>
              <a:t>Stornoway</a:t>
            </a:r>
            <a:r>
              <a:rPr lang="en-GB" baseline="0" dirty="0" smtClean="0"/>
              <a:t>: Very Remote Small Towns (</a:t>
            </a:r>
            <a:r>
              <a:rPr lang="en-GB" dirty="0" smtClean="0"/>
              <a:t>Settlements of 3,000 and 9,999 people and with a drive time of over 60 minutes to a settlement of 10,000 or more.)</a:t>
            </a:r>
            <a:endParaRPr lang="en-GB" baseline="0" dirty="0" smtClean="0"/>
          </a:p>
        </p:txBody>
      </p:sp>
      <p:sp>
        <p:nvSpPr>
          <p:cNvPr id="4" name="Slide Number Placeholder 3"/>
          <p:cNvSpPr>
            <a:spLocks noGrp="1"/>
          </p:cNvSpPr>
          <p:nvPr>
            <p:ph type="sldNum" sz="quarter" idx="10"/>
          </p:nvPr>
        </p:nvSpPr>
        <p:spPr/>
        <p:txBody>
          <a:bodyPr/>
          <a:lstStyle/>
          <a:p>
            <a:fld id="{0E49534D-AA0D-43CF-A9C1-17838A57C9B4}"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Show the Tableau Workbook with Maps: Uist is classed as Very Remote Rural</a:t>
            </a:r>
            <a:r>
              <a:rPr lang="en-GB" baseline="0" dirty="0" smtClean="0"/>
              <a:t> defined using population density (based on postcodes and census data) and drive time to the nearest settlement of 10,000 or more people.</a:t>
            </a:r>
            <a:endParaRPr lang="en-GB" dirty="0"/>
          </a:p>
        </p:txBody>
      </p:sp>
      <p:sp>
        <p:nvSpPr>
          <p:cNvPr id="4" name="Slide Number Placeholder 3"/>
          <p:cNvSpPr>
            <a:spLocks noGrp="1"/>
          </p:cNvSpPr>
          <p:nvPr>
            <p:ph type="sldNum" sz="quarter" idx="10"/>
          </p:nvPr>
        </p:nvSpPr>
        <p:spPr/>
        <p:txBody>
          <a:bodyPr/>
          <a:lstStyle/>
          <a:p>
            <a:fld id="{0E49534D-AA0D-43CF-A9C1-17838A57C9B4}"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E762242-E901-407B-8BF7-E0E097C244E4}" type="datetimeFigureOut">
              <a:rPr lang="en-GB" smtClean="0"/>
              <a:pPr/>
              <a:t>11/08/2018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E762242-E901-407B-8BF7-E0E097C244E4}" type="datetimeFigureOut">
              <a:rPr lang="en-GB" smtClean="0"/>
              <a:pPr/>
              <a:t>11/08/2018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E762242-E901-407B-8BF7-E0E097C244E4}" type="datetimeFigureOut">
              <a:rPr lang="en-GB" smtClean="0"/>
              <a:pPr/>
              <a:t>11/08/2018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E762242-E901-407B-8BF7-E0E097C244E4}" type="datetimeFigureOut">
              <a:rPr lang="en-GB" smtClean="0"/>
              <a:pPr/>
              <a:t>11/08/2018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762242-E901-407B-8BF7-E0E097C244E4}" type="datetimeFigureOut">
              <a:rPr lang="en-GB" smtClean="0"/>
              <a:pPr/>
              <a:t>11/08/2018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E762242-E901-407B-8BF7-E0E097C244E4}" type="datetimeFigureOut">
              <a:rPr lang="en-GB" smtClean="0"/>
              <a:pPr/>
              <a:t>11/08/2018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E762242-E901-407B-8BF7-E0E097C244E4}" type="datetimeFigureOut">
              <a:rPr lang="en-GB" smtClean="0"/>
              <a:pPr/>
              <a:t>11/08/2018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E762242-E901-407B-8BF7-E0E097C244E4}" type="datetimeFigureOut">
              <a:rPr lang="en-GB" smtClean="0"/>
              <a:pPr/>
              <a:t>11/08/2018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62242-E901-407B-8BF7-E0E097C244E4}" type="datetimeFigureOut">
              <a:rPr lang="en-GB" smtClean="0"/>
              <a:pPr/>
              <a:t>11/08/2018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62242-E901-407B-8BF7-E0E097C244E4}" type="datetimeFigureOut">
              <a:rPr lang="en-GB" smtClean="0"/>
              <a:pPr/>
              <a:t>11/08/2018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62242-E901-407B-8BF7-E0E097C244E4}" type="datetimeFigureOut">
              <a:rPr lang="en-GB" smtClean="0"/>
              <a:pPr/>
              <a:t>11/08/2018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B97E1B-724A-4E7D-BA16-C871F7FF814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34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62242-E901-407B-8BF7-E0E097C244E4}" type="datetimeFigureOut">
              <a:rPr lang="en-GB" smtClean="0"/>
              <a:pPr/>
              <a:t>11/08/2018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97E1B-724A-4E7D-BA16-C871F7FF814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latin typeface="Cambria" pitchFamily="18" charset="0"/>
              </a:rPr>
              <a:t>Sustainable Uist Presentation</a:t>
            </a:r>
            <a:endParaRPr lang="en-GB"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Cambria" pitchFamily="18" charset="0"/>
              </a:rPr>
              <a:t>Average Household Sizes</a:t>
            </a:r>
            <a:endParaRPr lang="en-GB" dirty="0">
              <a:latin typeface="Cambria" pitchFamily="18" charset="0"/>
            </a:endParaRPr>
          </a:p>
        </p:txBody>
      </p:sp>
      <p:sp>
        <p:nvSpPr>
          <p:cNvPr id="4" name="TextBox 3"/>
          <p:cNvSpPr txBox="1"/>
          <p:nvPr/>
        </p:nvSpPr>
        <p:spPr>
          <a:xfrm>
            <a:off x="755576" y="1268760"/>
            <a:ext cx="7632848" cy="646331"/>
          </a:xfrm>
          <a:prstGeom prst="rect">
            <a:avLst/>
          </a:prstGeom>
          <a:noFill/>
        </p:spPr>
        <p:txBody>
          <a:bodyPr wrap="square" rtlCol="0">
            <a:spAutoFit/>
          </a:bodyPr>
          <a:lstStyle/>
          <a:p>
            <a:r>
              <a:rPr lang="en-GB" dirty="0" smtClean="0"/>
              <a:t>Western Isles recorded the biggest drop in average household size from 2001 to 2017 among all 32 council areas in Scotland. It fell 10% whereas Scotland fell 5%</a:t>
            </a:r>
            <a:endParaRPr lang="en-GB" dirty="0"/>
          </a:p>
        </p:txBody>
      </p:sp>
      <p:pic>
        <p:nvPicPr>
          <p:cNvPr id="7170" name="Picture 2" descr="C:\Users\germap01\Python\GIT PROJECTS\population-sim\workspace\Presentation\images\Average Household Size.png"/>
          <p:cNvPicPr>
            <a:picLocks noChangeAspect="1" noChangeArrowheads="1"/>
          </p:cNvPicPr>
          <p:nvPr/>
        </p:nvPicPr>
        <p:blipFill>
          <a:blip r:embed="rId3" cstate="print"/>
          <a:srcRect/>
          <a:stretch>
            <a:fillRect/>
          </a:stretch>
        </p:blipFill>
        <p:spPr bwMode="auto">
          <a:xfrm>
            <a:off x="395536" y="1988840"/>
            <a:ext cx="8145463" cy="43529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r>
              <a:rPr lang="en-GB" dirty="0" smtClean="0">
                <a:latin typeface="Cambria" pitchFamily="18" charset="0"/>
              </a:rPr>
              <a:t>2016 basis for population projections</a:t>
            </a:r>
            <a:endParaRPr lang="en-GB" dirty="0">
              <a:latin typeface="Cambria" pitchFamily="18" charset="0"/>
            </a:endParaRPr>
          </a:p>
        </p:txBody>
      </p:sp>
      <p:sp>
        <p:nvSpPr>
          <p:cNvPr id="3" name="Content Placeholder 2"/>
          <p:cNvSpPr>
            <a:spLocks noGrp="1"/>
          </p:cNvSpPr>
          <p:nvPr>
            <p:ph idx="1"/>
          </p:nvPr>
        </p:nvSpPr>
        <p:spPr/>
        <p:txBody>
          <a:bodyPr/>
          <a:lstStyle/>
          <a:p>
            <a:r>
              <a:rPr lang="en-GB" dirty="0" smtClean="0">
                <a:latin typeface="Cambria" pitchFamily="18" charset="0"/>
              </a:rPr>
              <a:t>Uncertainty inherent in all projections</a:t>
            </a:r>
          </a:p>
          <a:p>
            <a:r>
              <a:rPr lang="en-GB" dirty="0" smtClean="0">
                <a:latin typeface="Cambria" pitchFamily="18" charset="0"/>
              </a:rPr>
              <a:t>Comparable areas</a:t>
            </a:r>
          </a:p>
          <a:p>
            <a:r>
              <a:rPr lang="en-GB" dirty="0" smtClean="0">
                <a:latin typeface="Cambria" pitchFamily="18" charset="0"/>
              </a:rPr>
              <a:t>Difficulty in projecting populations in uncertain times: </a:t>
            </a:r>
            <a:r>
              <a:rPr lang="en-GB" dirty="0" err="1" smtClean="0">
                <a:latin typeface="Cambria" pitchFamily="18" charset="0"/>
              </a:rPr>
              <a:t>Brexit</a:t>
            </a:r>
            <a:endParaRPr lang="en-GB" dirty="0" smtClean="0">
              <a:latin typeface="Cambria" pitchFamily="18" charset="0"/>
            </a:endParaRPr>
          </a:p>
          <a:p>
            <a:r>
              <a:rPr lang="en-GB" dirty="0" smtClean="0">
                <a:latin typeface="Cambria" pitchFamily="18" charset="0"/>
              </a:rPr>
              <a:t>Components of population growth</a:t>
            </a:r>
            <a:endParaRPr lang="en-GB" dirty="0">
              <a:latin typeface="Cambr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Uncertainty</a:t>
            </a:r>
            <a:endParaRPr lang="en-GB" dirty="0">
              <a:latin typeface="Cambria" pitchFamily="18" charset="0"/>
            </a:endParaRPr>
          </a:p>
        </p:txBody>
      </p:sp>
      <p:sp>
        <p:nvSpPr>
          <p:cNvPr id="4" name="Content Placeholder 2"/>
          <p:cNvSpPr>
            <a:spLocks noGrp="1"/>
          </p:cNvSpPr>
          <p:nvPr>
            <p:ph idx="1"/>
          </p:nvPr>
        </p:nvSpPr>
        <p:spPr>
          <a:xfrm>
            <a:off x="467544" y="1628800"/>
            <a:ext cx="8229600" cy="4525963"/>
          </a:xfrm>
        </p:spPr>
        <p:txBody>
          <a:bodyPr/>
          <a:lstStyle/>
          <a:p>
            <a:r>
              <a:rPr lang="en-GB" dirty="0" smtClean="0">
                <a:latin typeface="Cambria" pitchFamily="18" charset="0"/>
              </a:rPr>
              <a:t>Forecasting scenarios or variants</a:t>
            </a:r>
          </a:p>
          <a:p>
            <a:r>
              <a:rPr lang="en-GB" dirty="0" smtClean="0">
                <a:latin typeface="Cambria" pitchFamily="18" charset="0"/>
              </a:rPr>
              <a:t>Compounding uncertainty over long (25+) periods</a:t>
            </a:r>
          </a:p>
          <a:p>
            <a:r>
              <a:rPr lang="en-GB" dirty="0" smtClean="0">
                <a:latin typeface="Cambria" pitchFamily="18" charset="0"/>
              </a:rPr>
              <a:t>State of the population</a:t>
            </a:r>
          </a:p>
          <a:p>
            <a:r>
              <a:rPr lang="en-GB" dirty="0" smtClean="0">
                <a:latin typeface="Cambria" pitchFamily="18" charset="0"/>
              </a:rPr>
              <a:t>Catastrophic events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ermap01\Python\GIT PROJECTS\population-sim\workspace\Presentation\images\UK-wide projection errors.png"/>
          <p:cNvPicPr>
            <a:picLocks noChangeAspect="1" noChangeArrowheads="1"/>
          </p:cNvPicPr>
          <p:nvPr/>
        </p:nvPicPr>
        <p:blipFill>
          <a:blip r:embed="rId3" cstate="print"/>
          <a:srcRect/>
          <a:stretch>
            <a:fillRect/>
          </a:stretch>
        </p:blipFill>
        <p:spPr bwMode="auto">
          <a:xfrm>
            <a:off x="971600" y="1484784"/>
            <a:ext cx="7141973" cy="5136629"/>
          </a:xfrm>
          <a:prstGeom prst="rect">
            <a:avLst/>
          </a:prstGeom>
          <a:noFill/>
        </p:spPr>
      </p:pic>
      <p:sp>
        <p:nvSpPr>
          <p:cNvPr id="5" name="Title 4"/>
          <p:cNvSpPr>
            <a:spLocks noGrp="1"/>
          </p:cNvSpPr>
          <p:nvPr>
            <p:ph type="title"/>
          </p:nvPr>
        </p:nvSpPr>
        <p:spPr/>
        <p:txBody>
          <a:bodyPr/>
          <a:lstStyle/>
          <a:p>
            <a:r>
              <a:rPr lang="en-GB" dirty="0" smtClean="0"/>
              <a:t>Total UK population</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800"/>
            <a:ext cx="8229600" cy="1143000"/>
          </a:xfrm>
        </p:spPr>
        <p:txBody>
          <a:bodyPr>
            <a:normAutofit fontScale="90000"/>
          </a:bodyPr>
          <a:lstStyle/>
          <a:p>
            <a:r>
              <a:rPr lang="en-GB" dirty="0" smtClean="0">
                <a:latin typeface="Cambria" pitchFamily="18" charset="0"/>
              </a:rPr>
              <a:t>Closer to home – Western Isles projection</a:t>
            </a:r>
            <a:endParaRPr lang="en-GB" dirty="0">
              <a:latin typeface="Cambria" pitchFamily="18" charset="0"/>
            </a:endParaRPr>
          </a:p>
        </p:txBody>
      </p:sp>
      <p:pic>
        <p:nvPicPr>
          <p:cNvPr id="3075" name="Picture 3" descr="C:\Users\germap01\Python\GIT PROJECTS\population-sim\workspace\Presentation\images\Uist projection historic.png"/>
          <p:cNvPicPr>
            <a:picLocks noChangeAspect="1" noChangeArrowheads="1"/>
          </p:cNvPicPr>
          <p:nvPr/>
        </p:nvPicPr>
        <p:blipFill>
          <a:blip r:embed="rId3" cstate="print"/>
          <a:srcRect/>
          <a:stretch>
            <a:fillRect/>
          </a:stretch>
        </p:blipFill>
        <p:spPr bwMode="auto">
          <a:xfrm>
            <a:off x="251520" y="2019624"/>
            <a:ext cx="8676456" cy="378564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germap01\Python\GIT PROJECTS\population-sim\workspace\Presentation\images\all_ca_no_name_final_1.png"/>
          <p:cNvPicPr>
            <a:picLocks noChangeAspect="1" noChangeArrowheads="1"/>
          </p:cNvPicPr>
          <p:nvPr/>
        </p:nvPicPr>
        <p:blipFill>
          <a:blip r:embed="rId2" cstate="print"/>
          <a:srcRect/>
          <a:stretch>
            <a:fillRect/>
          </a:stretch>
        </p:blipFill>
        <p:spPr bwMode="auto">
          <a:xfrm>
            <a:off x="1331639" y="540000"/>
            <a:ext cx="6435626" cy="6026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ermap01\Python\GIT PROJECTS\population-sim\workspace\Presentation\images\all_ca_no_name_final_2.png"/>
          <p:cNvPicPr>
            <a:picLocks noChangeAspect="1" noChangeArrowheads="1"/>
          </p:cNvPicPr>
          <p:nvPr/>
        </p:nvPicPr>
        <p:blipFill>
          <a:blip r:embed="rId2" cstate="print"/>
          <a:srcRect/>
          <a:stretch>
            <a:fillRect/>
          </a:stretch>
        </p:blipFill>
        <p:spPr bwMode="auto">
          <a:xfrm>
            <a:off x="1332000" y="540000"/>
            <a:ext cx="6436800" cy="602745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germap01\Python\GIT PROJECTS\population-sim\workspace\Presentation\images\similar areas to uist.png"/>
          <p:cNvPicPr>
            <a:picLocks noChangeAspect="1" noChangeArrowheads="1"/>
          </p:cNvPicPr>
          <p:nvPr/>
        </p:nvPicPr>
        <p:blipFill>
          <a:blip r:embed="rId2" cstate="print"/>
          <a:srcRect/>
          <a:stretch>
            <a:fillRect/>
          </a:stretch>
        </p:blipFill>
        <p:spPr bwMode="auto">
          <a:xfrm>
            <a:off x="851584" y="980728"/>
            <a:ext cx="7104792" cy="532859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Comparable areas: 2016-26</a:t>
            </a:r>
            <a:endParaRPr lang="en-GB" dirty="0"/>
          </a:p>
        </p:txBody>
      </p:sp>
      <p:pic>
        <p:nvPicPr>
          <p:cNvPr id="9220" name="Picture 4"/>
          <p:cNvPicPr>
            <a:picLocks noChangeAspect="1" noChangeArrowheads="1"/>
          </p:cNvPicPr>
          <p:nvPr/>
        </p:nvPicPr>
        <p:blipFill>
          <a:blip r:embed="rId3" cstate="print"/>
          <a:srcRect/>
          <a:stretch>
            <a:fillRect/>
          </a:stretch>
        </p:blipFill>
        <p:spPr bwMode="auto">
          <a:xfrm>
            <a:off x="144016" y="1627481"/>
            <a:ext cx="8820472" cy="27376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Comparable areas: 2016-41</a:t>
            </a:r>
            <a:endParaRPr lang="en-GB" dirty="0"/>
          </a:p>
        </p:txBody>
      </p:sp>
      <p:pic>
        <p:nvPicPr>
          <p:cNvPr id="10242" name="Picture 2"/>
          <p:cNvPicPr>
            <a:picLocks noChangeAspect="1" noChangeArrowheads="1"/>
          </p:cNvPicPr>
          <p:nvPr/>
        </p:nvPicPr>
        <p:blipFill>
          <a:blip r:embed="rId3" cstate="print"/>
          <a:srcRect/>
          <a:stretch>
            <a:fillRect/>
          </a:stretch>
        </p:blipFill>
        <p:spPr bwMode="auto">
          <a:xfrm>
            <a:off x="72008" y="1779578"/>
            <a:ext cx="8892480" cy="27849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Boring, but important</a:t>
            </a:r>
            <a:endParaRPr lang="en-GB" dirty="0"/>
          </a:p>
        </p:txBody>
      </p:sp>
      <p:sp>
        <p:nvSpPr>
          <p:cNvPr id="3" name="Content Placeholder 2"/>
          <p:cNvSpPr>
            <a:spLocks noGrp="1"/>
          </p:cNvSpPr>
          <p:nvPr>
            <p:ph idx="1"/>
          </p:nvPr>
        </p:nvSpPr>
        <p:spPr/>
        <p:txBody>
          <a:bodyPr>
            <a:normAutofit lnSpcReduction="10000"/>
          </a:bodyPr>
          <a:lstStyle/>
          <a:p>
            <a:r>
              <a:rPr lang="en-GB" dirty="0" smtClean="0">
                <a:latin typeface="Cambria" pitchFamily="18" charset="0"/>
              </a:rPr>
              <a:t>Sources: NRS Scotland website; links at the bottom of the slides.</a:t>
            </a:r>
          </a:p>
          <a:p>
            <a:pPr>
              <a:buNone/>
            </a:pPr>
            <a:endParaRPr lang="en-GB" dirty="0" smtClean="0">
              <a:latin typeface="Cambria" pitchFamily="18" charset="0"/>
            </a:endParaRPr>
          </a:p>
          <a:p>
            <a:r>
              <a:rPr lang="en-GB" dirty="0" smtClean="0">
                <a:latin typeface="Cambria" pitchFamily="18" charset="0"/>
              </a:rPr>
              <a:t>Geography levels: Datazone whenever available, otherwise Council Area.</a:t>
            </a:r>
          </a:p>
          <a:p>
            <a:pPr>
              <a:buNone/>
            </a:pPr>
            <a:endParaRPr lang="en-GB" dirty="0" smtClean="0">
              <a:latin typeface="Cambria" pitchFamily="18" charset="0"/>
            </a:endParaRPr>
          </a:p>
          <a:p>
            <a:r>
              <a:rPr lang="en-GB" dirty="0" smtClean="0">
                <a:latin typeface="Cambria" pitchFamily="18" charset="0"/>
              </a:rPr>
              <a:t>(Almost) everything is an estimate. The further data is from a census (itself an estimate), the greater the uncertainty.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143000"/>
          </a:xfrm>
        </p:spPr>
        <p:txBody>
          <a:bodyPr>
            <a:normAutofit fontScale="90000"/>
          </a:bodyPr>
          <a:lstStyle/>
          <a:p>
            <a:r>
              <a:rPr lang="en-GB" dirty="0" smtClean="0">
                <a:latin typeface="Cambria" pitchFamily="18" charset="0"/>
              </a:rPr>
              <a:t>Discussion of assumptions for comparable areas</a:t>
            </a:r>
            <a:endParaRPr lang="en-GB" dirty="0">
              <a:latin typeface="Cambria" pitchFamily="18" charset="0"/>
            </a:endParaRPr>
          </a:p>
        </p:txBody>
      </p:sp>
      <p:sp>
        <p:nvSpPr>
          <p:cNvPr id="3" name="TextBox 2"/>
          <p:cNvSpPr txBox="1"/>
          <p:nvPr/>
        </p:nvSpPr>
        <p:spPr>
          <a:xfrm>
            <a:off x="755576" y="1844824"/>
            <a:ext cx="7704856" cy="4832092"/>
          </a:xfrm>
          <a:prstGeom prst="rect">
            <a:avLst/>
          </a:prstGeom>
          <a:noFill/>
        </p:spPr>
        <p:txBody>
          <a:bodyPr wrap="square" rtlCol="0">
            <a:spAutoFit/>
          </a:bodyPr>
          <a:lstStyle/>
          <a:p>
            <a:pPr>
              <a:buFont typeface="Arial" pitchFamily="34" charset="0"/>
              <a:buChar char="•"/>
            </a:pPr>
            <a:r>
              <a:rPr lang="en-GB" sz="2800" dirty="0" smtClean="0">
                <a:latin typeface="Cambria" pitchFamily="18" charset="0"/>
              </a:rPr>
              <a:t>Total Fertility Rate is assumed to increase </a:t>
            </a:r>
            <a:r>
              <a:rPr lang="en-GB" sz="2800" dirty="0" err="1" smtClean="0">
                <a:latin typeface="Cambria" pitchFamily="18" charset="0"/>
              </a:rPr>
              <a:t>steadlily</a:t>
            </a:r>
            <a:r>
              <a:rPr lang="en-GB" sz="2800" dirty="0" smtClean="0">
                <a:latin typeface="Cambria" pitchFamily="18" charset="0"/>
              </a:rPr>
              <a:t> for all areas: from 1.67 to 1.86 by 2041 for Western Isles.</a:t>
            </a:r>
          </a:p>
          <a:p>
            <a:pPr>
              <a:buFont typeface="Arial" pitchFamily="34" charset="0"/>
              <a:buChar char="•"/>
            </a:pPr>
            <a:endParaRPr lang="en-GB" sz="2800" dirty="0" smtClean="0">
              <a:latin typeface="Cambria" pitchFamily="18" charset="0"/>
            </a:endParaRPr>
          </a:p>
          <a:p>
            <a:pPr>
              <a:buFont typeface="Arial" pitchFamily="34" charset="0"/>
              <a:buChar char="•"/>
            </a:pPr>
            <a:r>
              <a:rPr lang="en-GB" sz="2800" dirty="0" smtClean="0">
                <a:latin typeface="Cambria" pitchFamily="18" charset="0"/>
              </a:rPr>
              <a:t>Of the four areas only D&amp;G has a lower TFR than Western Isles.</a:t>
            </a:r>
          </a:p>
          <a:p>
            <a:pPr>
              <a:buFont typeface="Arial" pitchFamily="34" charset="0"/>
              <a:buChar char="•"/>
            </a:pPr>
            <a:endParaRPr lang="en-GB" sz="2800" dirty="0" smtClean="0">
              <a:latin typeface="Cambria" pitchFamily="18" charset="0"/>
            </a:endParaRPr>
          </a:p>
          <a:p>
            <a:pPr>
              <a:buFont typeface="Arial" pitchFamily="34" charset="0"/>
              <a:buChar char="•"/>
            </a:pPr>
            <a:r>
              <a:rPr lang="en-GB" sz="2800" dirty="0" smtClean="0">
                <a:latin typeface="Cambria" pitchFamily="18" charset="0"/>
              </a:rPr>
              <a:t>Local scaling for Western Isles assumes slightly higher fertility and mortality among males and slightly lower mortality among females compared to Scotland.</a:t>
            </a:r>
            <a:endParaRPr lang="en-GB" sz="2800" dirty="0">
              <a:latin typeface="Cambria"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Cambria" pitchFamily="18" charset="0"/>
              </a:rPr>
              <a:t>Components of population change</a:t>
            </a:r>
            <a:endParaRPr lang="en-GB" dirty="0">
              <a:latin typeface="Cambria" pitchFamily="18" charset="0"/>
            </a:endParaRPr>
          </a:p>
        </p:txBody>
      </p:sp>
      <p:sp>
        <p:nvSpPr>
          <p:cNvPr id="5" name="Content Placeholder 2"/>
          <p:cNvSpPr>
            <a:spLocks noGrp="1"/>
          </p:cNvSpPr>
          <p:nvPr>
            <p:ph idx="1"/>
          </p:nvPr>
        </p:nvSpPr>
        <p:spPr>
          <a:xfrm>
            <a:off x="467544" y="1628800"/>
            <a:ext cx="8229600" cy="4525963"/>
          </a:xfrm>
        </p:spPr>
        <p:txBody>
          <a:bodyPr/>
          <a:lstStyle/>
          <a:p>
            <a:r>
              <a:rPr lang="en-GB" dirty="0" smtClean="0">
                <a:latin typeface="Cambria" pitchFamily="18" charset="0"/>
              </a:rPr>
              <a:t>Births</a:t>
            </a:r>
          </a:p>
          <a:p>
            <a:r>
              <a:rPr lang="en-GB" dirty="0" smtClean="0">
                <a:latin typeface="Cambria" pitchFamily="18" charset="0"/>
              </a:rPr>
              <a:t>Deaths</a:t>
            </a:r>
          </a:p>
          <a:p>
            <a:r>
              <a:rPr lang="en-GB" dirty="0" smtClean="0">
                <a:latin typeface="Cambria" pitchFamily="18" charset="0"/>
              </a:rPr>
              <a:t>Migration: internal and international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Cambria" pitchFamily="18" charset="0"/>
              </a:rPr>
              <a:t>Births: unpredictable over long term</a:t>
            </a:r>
            <a:endParaRPr lang="en-GB" dirty="0">
              <a:latin typeface="Cambria"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395536" y="1412776"/>
            <a:ext cx="8220075" cy="452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More births-related discussion</a:t>
            </a:r>
            <a:endParaRPr lang="en-GB" dirty="0">
              <a:latin typeface="Cambria" pitchFamily="18" charset="0"/>
            </a:endParaRPr>
          </a:p>
        </p:txBody>
      </p:sp>
      <p:sp>
        <p:nvSpPr>
          <p:cNvPr id="5" name="Content Placeholder 2"/>
          <p:cNvSpPr>
            <a:spLocks noGrp="1"/>
          </p:cNvSpPr>
          <p:nvPr>
            <p:ph idx="1"/>
          </p:nvPr>
        </p:nvSpPr>
        <p:spPr>
          <a:xfrm>
            <a:off x="467544" y="1484784"/>
            <a:ext cx="8229600" cy="4525963"/>
          </a:xfrm>
        </p:spPr>
        <p:txBody>
          <a:bodyPr/>
          <a:lstStyle/>
          <a:p>
            <a:r>
              <a:rPr lang="en-GB" dirty="0" smtClean="0">
                <a:latin typeface="Cambria" pitchFamily="18" charset="0"/>
              </a:rPr>
              <a:t>Crude rate </a:t>
            </a:r>
            <a:r>
              <a:rPr lang="en-GB" dirty="0" err="1" smtClean="0">
                <a:latin typeface="Cambria" pitchFamily="18" charset="0"/>
              </a:rPr>
              <a:t>vs</a:t>
            </a:r>
            <a:r>
              <a:rPr lang="en-GB" dirty="0" smtClean="0">
                <a:latin typeface="Cambria" pitchFamily="18" charset="0"/>
              </a:rPr>
              <a:t>  age-specific rate </a:t>
            </a:r>
            <a:r>
              <a:rPr lang="en-GB" dirty="0" err="1" smtClean="0">
                <a:latin typeface="Cambria" pitchFamily="18" charset="0"/>
              </a:rPr>
              <a:t>vs</a:t>
            </a:r>
            <a:r>
              <a:rPr lang="en-GB" dirty="0" smtClean="0">
                <a:latin typeface="Cambria" pitchFamily="18" charset="0"/>
              </a:rPr>
              <a:t> per 1000 of female population.</a:t>
            </a:r>
          </a:p>
          <a:p>
            <a:r>
              <a:rPr lang="en-GB" dirty="0" smtClean="0">
                <a:latin typeface="Cambria" pitchFamily="18" charset="0"/>
              </a:rPr>
              <a:t>Area of active research into best ways to project fertility.</a:t>
            </a:r>
          </a:p>
          <a:p>
            <a:endParaRPr lang="en-GB" dirty="0">
              <a:latin typeface="Cambri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latin typeface="Cambria" pitchFamily="18" charset="0"/>
              </a:rPr>
              <a:t>Naturally occurring variation </a:t>
            </a:r>
            <a:r>
              <a:rPr lang="en-GB" dirty="0" err="1" smtClean="0">
                <a:latin typeface="Cambria" pitchFamily="18" charset="0"/>
              </a:rPr>
              <a:t>vs</a:t>
            </a:r>
            <a:r>
              <a:rPr lang="en-GB" dirty="0" smtClean="0">
                <a:latin typeface="Cambria" pitchFamily="18" charset="0"/>
              </a:rPr>
              <a:t> special cause variation</a:t>
            </a:r>
            <a:endParaRPr lang="en-GB" dirty="0">
              <a:latin typeface="Cambria"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611560" y="1700808"/>
            <a:ext cx="8086725" cy="460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Deaths</a:t>
            </a:r>
            <a:br>
              <a:rPr lang="en-GB" dirty="0" smtClean="0"/>
            </a:br>
            <a:endParaRPr lang="en-GB" dirty="0"/>
          </a:p>
        </p:txBody>
      </p:sp>
      <p:pic>
        <p:nvPicPr>
          <p:cNvPr id="2050" name="Picture 2" descr="C:\Users\germap01\Python\GIT PROJECTS\population-sim\workspace\Presentation\images\D3 forecast.png"/>
          <p:cNvPicPr>
            <a:picLocks noChangeAspect="1" noChangeArrowheads="1"/>
          </p:cNvPicPr>
          <p:nvPr/>
        </p:nvPicPr>
        <p:blipFill>
          <a:blip r:embed="rId3" cstate="print"/>
          <a:srcRect/>
          <a:stretch>
            <a:fillRect/>
          </a:stretch>
        </p:blipFill>
        <p:spPr bwMode="auto">
          <a:xfrm>
            <a:off x="467544" y="1340768"/>
            <a:ext cx="8242398" cy="463408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Migration</a:t>
            </a:r>
            <a:endParaRPr lang="en-GB" dirty="0"/>
          </a:p>
        </p:txBody>
      </p:sp>
      <p:sp>
        <p:nvSpPr>
          <p:cNvPr id="4" name="TextBox 3"/>
          <p:cNvSpPr txBox="1"/>
          <p:nvPr/>
        </p:nvSpPr>
        <p:spPr>
          <a:xfrm>
            <a:off x="683568" y="1916832"/>
            <a:ext cx="7272808" cy="4247317"/>
          </a:xfrm>
          <a:prstGeom prst="rect">
            <a:avLst/>
          </a:prstGeom>
          <a:noFill/>
        </p:spPr>
        <p:txBody>
          <a:bodyPr wrap="square" rtlCol="0">
            <a:spAutoFit/>
          </a:bodyPr>
          <a:lstStyle/>
          <a:p>
            <a:r>
              <a:rPr lang="en-GB" sz="2400" dirty="0" smtClean="0"/>
              <a:t>“Over the last year, Scotland’s population has grown at a slower rate than on average over the past 10 years. This is because of reduced migration levels as well as an increase in the number of deaths and in the number of births.  However, Scotland’s population is still projected to increase to 5.58m in 2026 and to continue rising to reach 5.69m in 2041. </a:t>
            </a:r>
          </a:p>
          <a:p>
            <a:endParaRPr lang="en-GB" sz="2400" dirty="0" smtClean="0"/>
          </a:p>
          <a:p>
            <a:r>
              <a:rPr lang="en-GB" sz="2400" dirty="0" smtClean="0"/>
              <a:t>We expect this growth to be </a:t>
            </a:r>
            <a:r>
              <a:rPr lang="en-GB" sz="2400" i="1" dirty="0" smtClean="0"/>
              <a:t>entirely</a:t>
            </a:r>
            <a:r>
              <a:rPr lang="en-GB" sz="2400" dirty="0" smtClean="0"/>
              <a:t> reliant on migration.</a:t>
            </a:r>
          </a:p>
          <a:p>
            <a:endParaRPr lang="en-GB" dirty="0" smtClean="0"/>
          </a:p>
          <a:p>
            <a:pPr algn="r"/>
            <a:r>
              <a:rPr lang="en-GB" dirty="0" smtClean="0"/>
              <a:t>Amy Wilson, NRS director of statistical and registration services </a:t>
            </a:r>
          </a:p>
          <a:p>
            <a:pPr algn="r"/>
            <a:r>
              <a:rPr lang="en-GB" dirty="0" smtClean="0"/>
              <a:t>August 2, 2018</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Discussion of impact of migration on population forecasts</a:t>
            </a:r>
            <a:endParaRPr lang="en-GB" dirty="0"/>
          </a:p>
        </p:txBody>
      </p:sp>
      <p:sp>
        <p:nvSpPr>
          <p:cNvPr id="3" name="Content Placeholder 2"/>
          <p:cNvSpPr>
            <a:spLocks noGrp="1"/>
          </p:cNvSpPr>
          <p:nvPr>
            <p:ph idx="1"/>
          </p:nvPr>
        </p:nvSpPr>
        <p:spPr>
          <a:xfrm>
            <a:off x="457200" y="1783357"/>
            <a:ext cx="8229600" cy="4525963"/>
          </a:xfrm>
        </p:spPr>
        <p:txBody>
          <a:bodyPr/>
          <a:lstStyle/>
          <a:p>
            <a:r>
              <a:rPr lang="en-GB" dirty="0" smtClean="0"/>
              <a:t>For every immigrant, there is an emigrant somewhere. Accounting for factors of both immigration and emigration is difficult which is why migration is the biggest single component of total error in projections.</a:t>
            </a:r>
          </a:p>
          <a:p>
            <a:r>
              <a:rPr lang="en-GB" dirty="0" smtClean="0"/>
              <a:t>Future net migration has been consistently </a:t>
            </a:r>
            <a:r>
              <a:rPr lang="en-GB" dirty="0" err="1" smtClean="0"/>
              <a:t>underprojected</a:t>
            </a:r>
            <a:r>
              <a:rPr lang="en-GB" dirty="0" smtClean="0"/>
              <a:t> since the 1970s.</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Migration methodology in NRS projections</a:t>
            </a:r>
            <a:endParaRPr lang="en-GB" dirty="0"/>
          </a:p>
        </p:txBody>
      </p:sp>
      <p:sp>
        <p:nvSpPr>
          <p:cNvPr id="4" name="Content Placeholder 2"/>
          <p:cNvSpPr>
            <a:spLocks noGrp="1"/>
          </p:cNvSpPr>
          <p:nvPr>
            <p:ph idx="1"/>
          </p:nvPr>
        </p:nvSpPr>
        <p:spPr>
          <a:xfrm>
            <a:off x="467544" y="1628800"/>
            <a:ext cx="8229600" cy="4525963"/>
          </a:xfrm>
        </p:spPr>
        <p:txBody>
          <a:bodyPr>
            <a:normAutofit/>
          </a:bodyPr>
          <a:lstStyle/>
          <a:p>
            <a:r>
              <a:rPr lang="en-GB" dirty="0" smtClean="0">
                <a:latin typeface="Cambria" pitchFamily="18" charset="0"/>
              </a:rPr>
              <a:t>No direct source of measuring migration</a:t>
            </a:r>
          </a:p>
          <a:p>
            <a:r>
              <a:rPr lang="en-GB" dirty="0" smtClean="0">
                <a:latin typeface="Cambria" pitchFamily="18" charset="0"/>
              </a:rPr>
              <a:t>Internal migration based on movement of NHS patients: The NHS Central Register &amp; CHI.</a:t>
            </a:r>
          </a:p>
          <a:p>
            <a:r>
              <a:rPr lang="en-GB" dirty="0" smtClean="0">
                <a:latin typeface="Cambria" pitchFamily="18" charset="0"/>
              </a:rPr>
              <a:t>International component of migration is based on </a:t>
            </a:r>
            <a:r>
              <a:rPr lang="en-GB" dirty="0" smtClean="0"/>
              <a:t>International Passenger Survey.</a:t>
            </a:r>
          </a:p>
          <a:p>
            <a:r>
              <a:rPr lang="en-GB" dirty="0" smtClean="0">
                <a:latin typeface="Cambria" pitchFamily="18" charset="0"/>
              </a:rPr>
              <a:t>Despite some limitations, methodology is robust and best available at present.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points</a:t>
            </a:r>
            <a:endParaRPr lang="en-GB" dirty="0"/>
          </a:p>
        </p:txBody>
      </p:sp>
      <p:sp>
        <p:nvSpPr>
          <p:cNvPr id="3" name="Content Placeholder 2"/>
          <p:cNvSpPr>
            <a:spLocks noGrp="1"/>
          </p:cNvSpPr>
          <p:nvPr>
            <p:ph idx="1"/>
          </p:nvPr>
        </p:nvSpPr>
        <p:spPr>
          <a:xfrm>
            <a:off x="467544" y="1628800"/>
            <a:ext cx="8229600" cy="4525963"/>
          </a:xfrm>
        </p:spPr>
        <p:txBody>
          <a:bodyPr>
            <a:normAutofit/>
          </a:bodyPr>
          <a:lstStyle/>
          <a:p>
            <a:r>
              <a:rPr lang="en-GB" dirty="0" smtClean="0">
                <a:latin typeface="Cambria" pitchFamily="18" charset="0"/>
              </a:rPr>
              <a:t>Forecasting works best when it’s more of the same (rate of change); direction of change much harder to predict without qualitative assumptions.</a:t>
            </a:r>
          </a:p>
          <a:p>
            <a:r>
              <a:rPr lang="en-GB" dirty="0" smtClean="0">
                <a:latin typeface="Cambria" pitchFamily="18" charset="0"/>
              </a:rPr>
              <a:t>Sustainable population is about more than numbers: population structure matters in the long term.</a:t>
            </a:r>
          </a:p>
          <a:p>
            <a:r>
              <a:rPr lang="en-GB" dirty="0" smtClean="0">
                <a:latin typeface="Cambria" pitchFamily="18" charset="0"/>
              </a:rPr>
              <a:t>Not alone in this position.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Data zones for Uist</a:t>
            </a:r>
            <a:endParaRPr lang="en-GB" dirty="0">
              <a:latin typeface="Cambria" pitchFamily="18" charset="0"/>
            </a:endParaRPr>
          </a:p>
        </p:txBody>
      </p:sp>
      <p:pic>
        <p:nvPicPr>
          <p:cNvPr id="1026" name="Picture 2" descr="C:\Users\germap01\Python\GIT PROJECTS\population-sim\workspace\Presentation\images\Datazones of Uist.png"/>
          <p:cNvPicPr>
            <a:picLocks noChangeAspect="1" noChangeArrowheads="1"/>
          </p:cNvPicPr>
          <p:nvPr/>
        </p:nvPicPr>
        <p:blipFill>
          <a:blip r:embed="rId3" cstate="print"/>
          <a:srcRect/>
          <a:stretch>
            <a:fillRect/>
          </a:stretch>
        </p:blipFill>
        <p:spPr bwMode="auto">
          <a:xfrm>
            <a:off x="1259632" y="1268760"/>
            <a:ext cx="6912768" cy="485443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6912"/>
            <a:ext cx="8229600" cy="1143000"/>
          </a:xfrm>
        </p:spPr>
        <p:txBody>
          <a:bodyPr/>
          <a:lstStyle/>
          <a:p>
            <a:r>
              <a:rPr lang="en-GB" dirty="0" smtClean="0">
                <a:latin typeface="Cambria" pitchFamily="18" charset="0"/>
              </a:rPr>
              <a:t>Questions?</a:t>
            </a:r>
            <a:endParaRPr lang="en-GB" dirty="0">
              <a:latin typeface="Cambria"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Content Placeholder 2"/>
          <p:cNvSpPr>
            <a:spLocks noGrp="1"/>
          </p:cNvSpPr>
          <p:nvPr>
            <p:ph idx="1"/>
          </p:nvPr>
        </p:nvSpPr>
        <p:spPr>
          <a:xfrm>
            <a:off x="323528" y="1600200"/>
            <a:ext cx="8229600" cy="4525963"/>
          </a:xfrm>
        </p:spPr>
        <p:txBody>
          <a:bodyPr/>
          <a:lstStyle/>
          <a:p>
            <a:pPr>
              <a:buNone/>
            </a:pPr>
            <a:r>
              <a:rPr lang="en-GB" dirty="0" smtClean="0">
                <a:latin typeface="Cambria" pitchFamily="18" charset="0"/>
              </a:rPr>
              <a:t>Free or </a:t>
            </a:r>
            <a:r>
              <a:rPr lang="en-GB" dirty="0" err="1" smtClean="0">
                <a:latin typeface="Cambria" pitchFamily="18" charset="0"/>
              </a:rPr>
              <a:t>Opensource</a:t>
            </a:r>
            <a:r>
              <a:rPr lang="en-GB" dirty="0" smtClean="0">
                <a:latin typeface="Cambria" pitchFamily="18" charset="0"/>
              </a:rPr>
              <a:t> tools used in the analysis:</a:t>
            </a:r>
            <a:endParaRPr lang="en-GB" dirty="0">
              <a:latin typeface="Cambria" pitchFamily="18" charset="0"/>
            </a:endParaRPr>
          </a:p>
        </p:txBody>
      </p:sp>
      <p:pic>
        <p:nvPicPr>
          <p:cNvPr id="1026" name="Picture 2" descr="https://images.duckduckgo.com/iu/?u=https%3A%2F%2Ftse1.mm.bing.net%2Fth%3Fid%3DOIP.WhwlIffvfxCf1h-ju8mUIAHaE_%26pid%3D15.1&amp;f=1"/>
          <p:cNvPicPr>
            <a:picLocks noChangeAspect="1" noChangeArrowheads="1"/>
          </p:cNvPicPr>
          <p:nvPr/>
        </p:nvPicPr>
        <p:blipFill>
          <a:blip r:embed="rId2" cstate="print"/>
          <a:srcRect/>
          <a:stretch>
            <a:fillRect/>
          </a:stretch>
        </p:blipFill>
        <p:spPr bwMode="auto">
          <a:xfrm>
            <a:off x="251520" y="2636912"/>
            <a:ext cx="2588919" cy="1742332"/>
          </a:xfrm>
          <a:prstGeom prst="rect">
            <a:avLst/>
          </a:prstGeom>
          <a:noFill/>
        </p:spPr>
      </p:pic>
      <p:sp>
        <p:nvSpPr>
          <p:cNvPr id="1028" name="AutoShape 4" descr="Image result for d3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d3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Image result for d3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5" name="Picture 11"/>
          <p:cNvPicPr>
            <a:picLocks noChangeAspect="1" noChangeArrowheads="1"/>
          </p:cNvPicPr>
          <p:nvPr/>
        </p:nvPicPr>
        <p:blipFill>
          <a:blip r:embed="rId3" cstate="print"/>
          <a:srcRect/>
          <a:stretch>
            <a:fillRect/>
          </a:stretch>
        </p:blipFill>
        <p:spPr bwMode="auto">
          <a:xfrm>
            <a:off x="3059832" y="2636912"/>
            <a:ext cx="5362575" cy="800100"/>
          </a:xfrm>
          <a:prstGeom prst="rect">
            <a:avLst/>
          </a:prstGeom>
          <a:noFill/>
          <a:ln w="9525">
            <a:noFill/>
            <a:miter lim="800000"/>
            <a:headEnd/>
            <a:tailEnd/>
          </a:ln>
        </p:spPr>
      </p:pic>
      <p:pic>
        <p:nvPicPr>
          <p:cNvPr id="1037" name="Picture 13" descr="Tableau Desktop Review &amp; Rating | PCMag.com"/>
          <p:cNvPicPr>
            <a:picLocks noChangeAspect="1" noChangeArrowheads="1"/>
          </p:cNvPicPr>
          <p:nvPr/>
        </p:nvPicPr>
        <p:blipFill>
          <a:blip r:embed="rId4" cstate="print"/>
          <a:srcRect/>
          <a:stretch>
            <a:fillRect/>
          </a:stretch>
        </p:blipFill>
        <p:spPr bwMode="auto">
          <a:xfrm>
            <a:off x="4355976" y="3356992"/>
            <a:ext cx="3456384" cy="1940973"/>
          </a:xfrm>
          <a:prstGeom prst="rect">
            <a:avLst/>
          </a:prstGeom>
          <a:noFill/>
        </p:spPr>
      </p:pic>
      <p:pic>
        <p:nvPicPr>
          <p:cNvPr id="1038" name="Picture 14"/>
          <p:cNvPicPr>
            <a:picLocks noChangeAspect="1" noChangeArrowheads="1"/>
          </p:cNvPicPr>
          <p:nvPr/>
        </p:nvPicPr>
        <p:blipFill>
          <a:blip r:embed="rId5" cstate="print"/>
          <a:srcRect/>
          <a:stretch>
            <a:fillRect/>
          </a:stretch>
        </p:blipFill>
        <p:spPr bwMode="auto">
          <a:xfrm>
            <a:off x="1475656" y="4653136"/>
            <a:ext cx="2933700" cy="1304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Back in 2001...</a:t>
            </a:r>
            <a:endParaRPr lang="en-GB" dirty="0">
              <a:latin typeface="Cambria" pitchFamily="18" charset="0"/>
            </a:endParaRPr>
          </a:p>
        </p:txBody>
      </p:sp>
      <p:sp>
        <p:nvSpPr>
          <p:cNvPr id="5" name="TextBox 4"/>
          <p:cNvSpPr txBox="1"/>
          <p:nvPr/>
        </p:nvSpPr>
        <p:spPr>
          <a:xfrm>
            <a:off x="6012000" y="3645024"/>
            <a:ext cx="2987824" cy="923330"/>
          </a:xfrm>
          <a:prstGeom prst="rect">
            <a:avLst/>
          </a:prstGeom>
          <a:noFill/>
        </p:spPr>
        <p:txBody>
          <a:bodyPr wrap="square" rtlCol="0">
            <a:spAutoFit/>
          </a:bodyPr>
          <a:lstStyle/>
          <a:p>
            <a:r>
              <a:rPr lang="en-GB" dirty="0" smtClean="0"/>
              <a:t>Average Household Size: </a:t>
            </a:r>
            <a:r>
              <a:rPr lang="en-GB" sz="3600" dirty="0" smtClean="0"/>
              <a:t>2.32*</a:t>
            </a:r>
            <a:endParaRPr lang="en-GB" dirty="0"/>
          </a:p>
        </p:txBody>
      </p:sp>
      <p:sp>
        <p:nvSpPr>
          <p:cNvPr id="6" name="TextBox 5"/>
          <p:cNvSpPr txBox="1"/>
          <p:nvPr/>
        </p:nvSpPr>
        <p:spPr>
          <a:xfrm>
            <a:off x="251520" y="1700808"/>
            <a:ext cx="3932359" cy="523220"/>
          </a:xfrm>
          <a:prstGeom prst="rect">
            <a:avLst/>
          </a:prstGeom>
          <a:noFill/>
        </p:spPr>
        <p:txBody>
          <a:bodyPr wrap="none" rtlCol="0">
            <a:spAutoFit/>
          </a:bodyPr>
          <a:lstStyle/>
          <a:p>
            <a:r>
              <a:rPr lang="en-GB" sz="2800" dirty="0" smtClean="0"/>
              <a:t>Uist population structure:</a:t>
            </a:r>
            <a:endParaRPr lang="en-GB" sz="2800" dirty="0"/>
          </a:p>
        </p:txBody>
      </p:sp>
      <p:sp>
        <p:nvSpPr>
          <p:cNvPr id="7" name="TextBox 6"/>
          <p:cNvSpPr txBox="1"/>
          <p:nvPr/>
        </p:nvSpPr>
        <p:spPr>
          <a:xfrm>
            <a:off x="6372200" y="1700808"/>
            <a:ext cx="2376264" cy="523220"/>
          </a:xfrm>
          <a:prstGeom prst="rect">
            <a:avLst/>
          </a:prstGeom>
          <a:noFill/>
        </p:spPr>
        <p:txBody>
          <a:bodyPr wrap="square" rtlCol="0">
            <a:spAutoFit/>
          </a:bodyPr>
          <a:lstStyle/>
          <a:p>
            <a:r>
              <a:rPr lang="en-GB" sz="2800" dirty="0" smtClean="0"/>
              <a:t>Key Statistics:</a:t>
            </a:r>
          </a:p>
        </p:txBody>
      </p:sp>
      <p:sp>
        <p:nvSpPr>
          <p:cNvPr id="8" name="TextBox 7"/>
          <p:cNvSpPr txBox="1"/>
          <p:nvPr/>
        </p:nvSpPr>
        <p:spPr>
          <a:xfrm>
            <a:off x="323528" y="6309320"/>
            <a:ext cx="3312368" cy="369332"/>
          </a:xfrm>
          <a:prstGeom prst="rect">
            <a:avLst/>
          </a:prstGeom>
          <a:noFill/>
        </p:spPr>
        <p:txBody>
          <a:bodyPr wrap="square" rtlCol="0">
            <a:spAutoFit/>
          </a:bodyPr>
          <a:lstStyle/>
          <a:p>
            <a:r>
              <a:rPr lang="en-GB" dirty="0" smtClean="0"/>
              <a:t> *for the whole of Western Isles</a:t>
            </a:r>
            <a:endParaRPr lang="en-GB" dirty="0"/>
          </a:p>
        </p:txBody>
      </p:sp>
      <p:sp>
        <p:nvSpPr>
          <p:cNvPr id="9" name="TextBox 8"/>
          <p:cNvSpPr txBox="1"/>
          <p:nvPr/>
        </p:nvSpPr>
        <p:spPr>
          <a:xfrm>
            <a:off x="6012000" y="2492896"/>
            <a:ext cx="2736304" cy="923330"/>
          </a:xfrm>
          <a:prstGeom prst="rect">
            <a:avLst/>
          </a:prstGeom>
          <a:noFill/>
        </p:spPr>
        <p:txBody>
          <a:bodyPr wrap="square" rtlCol="0">
            <a:spAutoFit/>
          </a:bodyPr>
          <a:lstStyle/>
          <a:p>
            <a:r>
              <a:rPr lang="en-GB" dirty="0" smtClean="0"/>
              <a:t>Total population count:</a:t>
            </a:r>
          </a:p>
          <a:p>
            <a:r>
              <a:rPr lang="en-GB" sz="3600" dirty="0" smtClean="0"/>
              <a:t>4854</a:t>
            </a:r>
          </a:p>
        </p:txBody>
      </p:sp>
      <p:pic>
        <p:nvPicPr>
          <p:cNvPr id="2050" name="Picture 2" descr="C:\Users\germap01\Python\GIT PROJECTS\population-sim\workspace\Presentation\images\Uist_2001.png"/>
          <p:cNvPicPr>
            <a:picLocks noChangeAspect="1" noChangeArrowheads="1"/>
          </p:cNvPicPr>
          <p:nvPr/>
        </p:nvPicPr>
        <p:blipFill>
          <a:blip r:embed="rId3" cstate="print"/>
          <a:srcRect/>
          <a:stretch>
            <a:fillRect/>
          </a:stretch>
        </p:blipFill>
        <p:spPr bwMode="auto">
          <a:xfrm>
            <a:off x="180000" y="2340000"/>
            <a:ext cx="5715001" cy="3810000"/>
          </a:xfrm>
          <a:prstGeom prst="rect">
            <a:avLst/>
          </a:prstGeom>
          <a:noFill/>
        </p:spPr>
      </p:pic>
      <p:sp>
        <p:nvSpPr>
          <p:cNvPr id="10" name="TextBox 9"/>
          <p:cNvSpPr txBox="1"/>
          <p:nvPr/>
        </p:nvSpPr>
        <p:spPr>
          <a:xfrm>
            <a:off x="6012160" y="4869160"/>
            <a:ext cx="3131840" cy="861774"/>
          </a:xfrm>
          <a:prstGeom prst="rect">
            <a:avLst/>
          </a:prstGeom>
          <a:noFill/>
        </p:spPr>
        <p:txBody>
          <a:bodyPr wrap="square" rtlCol="0">
            <a:spAutoFit/>
          </a:bodyPr>
          <a:lstStyle/>
          <a:p>
            <a:r>
              <a:rPr lang="en-GB" dirty="0" smtClean="0"/>
              <a:t>Life expectancy:</a:t>
            </a:r>
          </a:p>
          <a:p>
            <a:r>
              <a:rPr lang="en-GB" sz="3200" dirty="0" smtClean="0"/>
              <a:t>M: 71.7|F:79.6*</a:t>
            </a:r>
            <a:endParaRPr lang="en-GB"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Fast Forward to 2009...</a:t>
            </a:r>
            <a:endParaRPr lang="en-GB" dirty="0">
              <a:latin typeface="Cambria" pitchFamily="18" charset="0"/>
            </a:endParaRPr>
          </a:p>
        </p:txBody>
      </p:sp>
      <p:sp>
        <p:nvSpPr>
          <p:cNvPr id="5" name="TextBox 4"/>
          <p:cNvSpPr txBox="1"/>
          <p:nvPr/>
        </p:nvSpPr>
        <p:spPr>
          <a:xfrm>
            <a:off x="6012000" y="3645024"/>
            <a:ext cx="2987824" cy="923330"/>
          </a:xfrm>
          <a:prstGeom prst="rect">
            <a:avLst/>
          </a:prstGeom>
          <a:noFill/>
        </p:spPr>
        <p:txBody>
          <a:bodyPr wrap="square" rtlCol="0">
            <a:spAutoFit/>
          </a:bodyPr>
          <a:lstStyle/>
          <a:p>
            <a:r>
              <a:rPr lang="en-GB" dirty="0" smtClean="0"/>
              <a:t>Average Household Size: </a:t>
            </a:r>
            <a:r>
              <a:rPr lang="en-GB" sz="3600" dirty="0" smtClean="0"/>
              <a:t>2.22*</a:t>
            </a:r>
            <a:endParaRPr lang="en-GB" dirty="0"/>
          </a:p>
        </p:txBody>
      </p:sp>
      <p:sp>
        <p:nvSpPr>
          <p:cNvPr id="6" name="TextBox 5"/>
          <p:cNvSpPr txBox="1"/>
          <p:nvPr/>
        </p:nvSpPr>
        <p:spPr>
          <a:xfrm>
            <a:off x="251520" y="1700808"/>
            <a:ext cx="3932359" cy="523220"/>
          </a:xfrm>
          <a:prstGeom prst="rect">
            <a:avLst/>
          </a:prstGeom>
          <a:noFill/>
        </p:spPr>
        <p:txBody>
          <a:bodyPr wrap="none" rtlCol="0">
            <a:spAutoFit/>
          </a:bodyPr>
          <a:lstStyle/>
          <a:p>
            <a:r>
              <a:rPr lang="en-GB" sz="2800" dirty="0" smtClean="0"/>
              <a:t>Uist population structure:</a:t>
            </a:r>
            <a:endParaRPr lang="en-GB" sz="2800" dirty="0"/>
          </a:p>
        </p:txBody>
      </p:sp>
      <p:sp>
        <p:nvSpPr>
          <p:cNvPr id="7" name="TextBox 6"/>
          <p:cNvSpPr txBox="1"/>
          <p:nvPr/>
        </p:nvSpPr>
        <p:spPr>
          <a:xfrm>
            <a:off x="6372200" y="1700808"/>
            <a:ext cx="2376264" cy="523220"/>
          </a:xfrm>
          <a:prstGeom prst="rect">
            <a:avLst/>
          </a:prstGeom>
          <a:noFill/>
        </p:spPr>
        <p:txBody>
          <a:bodyPr wrap="square" rtlCol="0">
            <a:spAutoFit/>
          </a:bodyPr>
          <a:lstStyle/>
          <a:p>
            <a:r>
              <a:rPr lang="en-GB" sz="2800" dirty="0" smtClean="0"/>
              <a:t>Key Statistics:</a:t>
            </a:r>
          </a:p>
        </p:txBody>
      </p:sp>
      <p:sp>
        <p:nvSpPr>
          <p:cNvPr id="8" name="TextBox 7"/>
          <p:cNvSpPr txBox="1"/>
          <p:nvPr/>
        </p:nvSpPr>
        <p:spPr>
          <a:xfrm>
            <a:off x="323528" y="6309320"/>
            <a:ext cx="3312368" cy="369332"/>
          </a:xfrm>
          <a:prstGeom prst="rect">
            <a:avLst/>
          </a:prstGeom>
          <a:noFill/>
        </p:spPr>
        <p:txBody>
          <a:bodyPr wrap="square" rtlCol="0">
            <a:spAutoFit/>
          </a:bodyPr>
          <a:lstStyle/>
          <a:p>
            <a:r>
              <a:rPr lang="en-GB" dirty="0" smtClean="0"/>
              <a:t> *for the whole of Western Isles</a:t>
            </a:r>
            <a:endParaRPr lang="en-GB" dirty="0"/>
          </a:p>
        </p:txBody>
      </p:sp>
      <p:sp>
        <p:nvSpPr>
          <p:cNvPr id="9" name="TextBox 8"/>
          <p:cNvSpPr txBox="1"/>
          <p:nvPr/>
        </p:nvSpPr>
        <p:spPr>
          <a:xfrm>
            <a:off x="6012000" y="2492896"/>
            <a:ext cx="2736304" cy="923330"/>
          </a:xfrm>
          <a:prstGeom prst="rect">
            <a:avLst/>
          </a:prstGeom>
          <a:noFill/>
        </p:spPr>
        <p:txBody>
          <a:bodyPr wrap="square" rtlCol="0">
            <a:spAutoFit/>
          </a:bodyPr>
          <a:lstStyle/>
          <a:p>
            <a:r>
              <a:rPr lang="en-GB" dirty="0" smtClean="0"/>
              <a:t>Total population count:</a:t>
            </a:r>
          </a:p>
          <a:p>
            <a:r>
              <a:rPr lang="en-GB" sz="3600" dirty="0" smtClean="0"/>
              <a:t>4873</a:t>
            </a:r>
          </a:p>
        </p:txBody>
      </p:sp>
      <p:pic>
        <p:nvPicPr>
          <p:cNvPr id="10" name="Picture 2" descr="C:\Users\germap01\Python\GIT PROJECTS\population-sim\workspace\Presentation\images\Uist pop chage 2001-9.png"/>
          <p:cNvPicPr>
            <a:picLocks noChangeAspect="1" noChangeArrowheads="1"/>
          </p:cNvPicPr>
          <p:nvPr/>
        </p:nvPicPr>
        <p:blipFill>
          <a:blip r:embed="rId3" cstate="print"/>
          <a:srcRect/>
          <a:stretch>
            <a:fillRect/>
          </a:stretch>
        </p:blipFill>
        <p:spPr bwMode="auto">
          <a:xfrm>
            <a:off x="179512" y="2340000"/>
            <a:ext cx="5715000" cy="3810000"/>
          </a:xfrm>
          <a:prstGeom prst="rect">
            <a:avLst/>
          </a:prstGeom>
          <a:noFill/>
        </p:spPr>
      </p:pic>
      <p:sp>
        <p:nvSpPr>
          <p:cNvPr id="11" name="TextBox 10"/>
          <p:cNvSpPr txBox="1"/>
          <p:nvPr/>
        </p:nvSpPr>
        <p:spPr>
          <a:xfrm>
            <a:off x="6012160" y="4869160"/>
            <a:ext cx="3131840" cy="861774"/>
          </a:xfrm>
          <a:prstGeom prst="rect">
            <a:avLst/>
          </a:prstGeom>
          <a:noFill/>
        </p:spPr>
        <p:txBody>
          <a:bodyPr wrap="square" rtlCol="0">
            <a:spAutoFit/>
          </a:bodyPr>
          <a:lstStyle/>
          <a:p>
            <a:r>
              <a:rPr lang="en-GB" dirty="0" smtClean="0"/>
              <a:t>Life expectancy:</a:t>
            </a:r>
          </a:p>
          <a:p>
            <a:r>
              <a:rPr lang="en-GB" sz="3200" dirty="0" smtClean="0"/>
              <a:t>M: 73.9|F:82.3*</a:t>
            </a:r>
            <a:endParaRPr lang="en-GB"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2001 – 2009 Scotland context</a:t>
            </a:r>
            <a:endParaRPr lang="en-GB" dirty="0">
              <a:latin typeface="Cambria" pitchFamily="18" charset="0"/>
            </a:endParaRPr>
          </a:p>
        </p:txBody>
      </p:sp>
      <p:sp>
        <p:nvSpPr>
          <p:cNvPr id="5" name="TextBox 4"/>
          <p:cNvSpPr txBox="1"/>
          <p:nvPr/>
        </p:nvSpPr>
        <p:spPr>
          <a:xfrm>
            <a:off x="251520" y="1628800"/>
            <a:ext cx="8676456" cy="3939540"/>
          </a:xfrm>
          <a:prstGeom prst="rect">
            <a:avLst/>
          </a:prstGeom>
          <a:noFill/>
        </p:spPr>
        <p:txBody>
          <a:bodyPr wrap="square" rtlCol="0">
            <a:spAutoFit/>
          </a:bodyPr>
          <a:lstStyle/>
          <a:p>
            <a:pPr>
              <a:buFont typeface="Arial" pitchFamily="34" charset="0"/>
              <a:buChar char="•"/>
            </a:pPr>
            <a:r>
              <a:rPr lang="en-GB" sz="2500" dirty="0" smtClean="0">
                <a:latin typeface="Cambria" pitchFamily="18" charset="0"/>
              </a:rPr>
              <a:t>In 2001, Western Isles were the 13</a:t>
            </a:r>
            <a:r>
              <a:rPr lang="en-GB" sz="2500" baseline="30000" dirty="0" smtClean="0">
                <a:latin typeface="Cambria" pitchFamily="18" charset="0"/>
              </a:rPr>
              <a:t>th</a:t>
            </a:r>
            <a:r>
              <a:rPr lang="en-GB" sz="2500" dirty="0" smtClean="0">
                <a:latin typeface="Cambria" pitchFamily="18" charset="0"/>
              </a:rPr>
              <a:t> Council Area in Scotland by average household size. By 2009 it dropped 2 places to 15. </a:t>
            </a:r>
          </a:p>
          <a:p>
            <a:pPr>
              <a:buFont typeface="Arial" pitchFamily="34" charset="0"/>
              <a:buChar char="•"/>
            </a:pPr>
            <a:endParaRPr lang="en-GB" sz="2500" dirty="0" smtClean="0">
              <a:latin typeface="Cambria" pitchFamily="18" charset="0"/>
            </a:endParaRPr>
          </a:p>
          <a:p>
            <a:pPr>
              <a:buFont typeface="Arial" pitchFamily="34" charset="0"/>
              <a:buChar char="•"/>
            </a:pPr>
            <a:r>
              <a:rPr lang="en-GB" sz="2500" dirty="0" smtClean="0">
                <a:latin typeface="Cambria" pitchFamily="18" charset="0"/>
              </a:rPr>
              <a:t>In terms of population, Scotland as a whole grew by 3.3% and Uist </a:t>
            </a:r>
            <a:r>
              <a:rPr lang="en-GB" sz="2500" dirty="0" err="1" smtClean="0">
                <a:latin typeface="Cambria" pitchFamily="18" charset="0"/>
              </a:rPr>
              <a:t>datazones</a:t>
            </a:r>
            <a:r>
              <a:rPr lang="en-GB" sz="2500" dirty="0" smtClean="0">
                <a:latin typeface="Cambria" pitchFamily="18" charset="0"/>
              </a:rPr>
              <a:t> registered a much smaller increase of 0.3%. </a:t>
            </a:r>
          </a:p>
          <a:p>
            <a:pPr>
              <a:buFont typeface="Arial" pitchFamily="34" charset="0"/>
              <a:buChar char="•"/>
            </a:pPr>
            <a:endParaRPr lang="en-GB" sz="2500" dirty="0" smtClean="0">
              <a:latin typeface="Cambria" pitchFamily="18" charset="0"/>
            </a:endParaRPr>
          </a:p>
          <a:p>
            <a:pPr>
              <a:buFont typeface="Arial" pitchFamily="34" charset="0"/>
              <a:buChar char="•"/>
            </a:pPr>
            <a:r>
              <a:rPr lang="en-GB" sz="2500" dirty="0" smtClean="0">
                <a:latin typeface="Cambria" pitchFamily="18" charset="0"/>
              </a:rPr>
              <a:t>Over the same period, the changes in Scotland’s population structure were similar, e.g. the 5-14 &amp; 30-39 brackets declined, but with a crucial difference that there was an increase in the 20-29 bracket.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itchFamily="18" charset="0"/>
              </a:rPr>
              <a:t>Fast-Fast Forward to 2016</a:t>
            </a:r>
            <a:endParaRPr lang="en-GB" dirty="0">
              <a:latin typeface="Cambria" pitchFamily="18" charset="0"/>
            </a:endParaRPr>
          </a:p>
        </p:txBody>
      </p:sp>
      <p:sp>
        <p:nvSpPr>
          <p:cNvPr id="5" name="TextBox 4"/>
          <p:cNvSpPr txBox="1"/>
          <p:nvPr/>
        </p:nvSpPr>
        <p:spPr>
          <a:xfrm>
            <a:off x="6156176" y="3645024"/>
            <a:ext cx="2987824" cy="923330"/>
          </a:xfrm>
          <a:prstGeom prst="rect">
            <a:avLst/>
          </a:prstGeom>
          <a:noFill/>
        </p:spPr>
        <p:txBody>
          <a:bodyPr wrap="square" rtlCol="0">
            <a:spAutoFit/>
          </a:bodyPr>
          <a:lstStyle/>
          <a:p>
            <a:r>
              <a:rPr lang="en-GB" dirty="0" smtClean="0"/>
              <a:t>Average Household Size: </a:t>
            </a:r>
            <a:r>
              <a:rPr lang="en-GB" sz="3600" dirty="0" smtClean="0"/>
              <a:t>2.05*</a:t>
            </a:r>
            <a:endParaRPr lang="en-GB" dirty="0"/>
          </a:p>
        </p:txBody>
      </p:sp>
      <p:sp>
        <p:nvSpPr>
          <p:cNvPr id="6" name="TextBox 5"/>
          <p:cNvSpPr txBox="1"/>
          <p:nvPr/>
        </p:nvSpPr>
        <p:spPr>
          <a:xfrm>
            <a:off x="251520" y="1700808"/>
            <a:ext cx="3932359" cy="523220"/>
          </a:xfrm>
          <a:prstGeom prst="rect">
            <a:avLst/>
          </a:prstGeom>
          <a:noFill/>
        </p:spPr>
        <p:txBody>
          <a:bodyPr wrap="none" rtlCol="0">
            <a:spAutoFit/>
          </a:bodyPr>
          <a:lstStyle/>
          <a:p>
            <a:r>
              <a:rPr lang="en-GB" sz="2800" dirty="0" smtClean="0"/>
              <a:t>Uist population structure:</a:t>
            </a:r>
            <a:endParaRPr lang="en-GB" sz="2800" dirty="0"/>
          </a:p>
        </p:txBody>
      </p:sp>
      <p:sp>
        <p:nvSpPr>
          <p:cNvPr id="7" name="TextBox 6"/>
          <p:cNvSpPr txBox="1"/>
          <p:nvPr/>
        </p:nvSpPr>
        <p:spPr>
          <a:xfrm>
            <a:off x="6372200" y="1700808"/>
            <a:ext cx="2376264" cy="523220"/>
          </a:xfrm>
          <a:prstGeom prst="rect">
            <a:avLst/>
          </a:prstGeom>
          <a:noFill/>
        </p:spPr>
        <p:txBody>
          <a:bodyPr wrap="square" rtlCol="0">
            <a:spAutoFit/>
          </a:bodyPr>
          <a:lstStyle/>
          <a:p>
            <a:r>
              <a:rPr lang="en-GB" sz="2800" dirty="0" smtClean="0"/>
              <a:t>Key Statistics:</a:t>
            </a:r>
          </a:p>
        </p:txBody>
      </p:sp>
      <p:sp>
        <p:nvSpPr>
          <p:cNvPr id="8" name="TextBox 7"/>
          <p:cNvSpPr txBox="1"/>
          <p:nvPr/>
        </p:nvSpPr>
        <p:spPr>
          <a:xfrm>
            <a:off x="323528" y="6309320"/>
            <a:ext cx="3312368" cy="369332"/>
          </a:xfrm>
          <a:prstGeom prst="rect">
            <a:avLst/>
          </a:prstGeom>
          <a:noFill/>
        </p:spPr>
        <p:txBody>
          <a:bodyPr wrap="square" rtlCol="0">
            <a:spAutoFit/>
          </a:bodyPr>
          <a:lstStyle/>
          <a:p>
            <a:r>
              <a:rPr lang="en-GB" dirty="0" smtClean="0"/>
              <a:t> *for the whole of Western Isles</a:t>
            </a:r>
            <a:endParaRPr lang="en-GB" dirty="0"/>
          </a:p>
        </p:txBody>
      </p:sp>
      <p:sp>
        <p:nvSpPr>
          <p:cNvPr id="9" name="TextBox 8"/>
          <p:cNvSpPr txBox="1"/>
          <p:nvPr/>
        </p:nvSpPr>
        <p:spPr>
          <a:xfrm>
            <a:off x="6156176" y="2492896"/>
            <a:ext cx="2736304" cy="923330"/>
          </a:xfrm>
          <a:prstGeom prst="rect">
            <a:avLst/>
          </a:prstGeom>
          <a:noFill/>
        </p:spPr>
        <p:txBody>
          <a:bodyPr wrap="square" rtlCol="0">
            <a:spAutoFit/>
          </a:bodyPr>
          <a:lstStyle/>
          <a:p>
            <a:r>
              <a:rPr lang="en-GB" dirty="0" smtClean="0"/>
              <a:t>Total population count:</a:t>
            </a:r>
          </a:p>
          <a:p>
            <a:r>
              <a:rPr lang="en-GB" sz="3600" dirty="0" smtClean="0"/>
              <a:t>4679</a:t>
            </a:r>
          </a:p>
        </p:txBody>
      </p:sp>
      <p:pic>
        <p:nvPicPr>
          <p:cNvPr id="6147" name="Picture 3" descr="C:\Users\germap01\Python\GIT PROJECTS\population-sim\workspace\Presentation\images\Uist 2001 to 2016.png"/>
          <p:cNvPicPr>
            <a:picLocks noChangeAspect="1" noChangeArrowheads="1"/>
          </p:cNvPicPr>
          <p:nvPr/>
        </p:nvPicPr>
        <p:blipFill>
          <a:blip r:embed="rId3" cstate="print"/>
          <a:srcRect/>
          <a:stretch>
            <a:fillRect/>
          </a:stretch>
        </p:blipFill>
        <p:spPr bwMode="auto">
          <a:xfrm>
            <a:off x="180000" y="2340000"/>
            <a:ext cx="5715000" cy="3810000"/>
          </a:xfrm>
          <a:prstGeom prst="rect">
            <a:avLst/>
          </a:prstGeom>
          <a:noFill/>
        </p:spPr>
      </p:pic>
      <p:sp>
        <p:nvSpPr>
          <p:cNvPr id="11" name="TextBox 10"/>
          <p:cNvSpPr txBox="1"/>
          <p:nvPr/>
        </p:nvSpPr>
        <p:spPr>
          <a:xfrm>
            <a:off x="6012160" y="4869160"/>
            <a:ext cx="3131840" cy="861774"/>
          </a:xfrm>
          <a:prstGeom prst="rect">
            <a:avLst/>
          </a:prstGeom>
          <a:noFill/>
        </p:spPr>
        <p:txBody>
          <a:bodyPr wrap="square" rtlCol="0">
            <a:spAutoFit/>
          </a:bodyPr>
          <a:lstStyle/>
          <a:p>
            <a:r>
              <a:rPr lang="en-GB" dirty="0" smtClean="0"/>
              <a:t>Life expectancy:</a:t>
            </a:r>
          </a:p>
          <a:p>
            <a:r>
              <a:rPr lang="en-GB" sz="3200" dirty="0" smtClean="0"/>
              <a:t>M: 76.6|F:82.6*</a:t>
            </a:r>
            <a:endParaRPr lang="en-GB"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latin typeface="Cambria" pitchFamily="18" charset="0"/>
              </a:rPr>
              <a:t>2001 – 2016 Scotland context</a:t>
            </a:r>
            <a:endParaRPr lang="en-GB" dirty="0">
              <a:latin typeface="Cambria" pitchFamily="18" charset="0"/>
            </a:endParaRPr>
          </a:p>
        </p:txBody>
      </p:sp>
      <p:pic>
        <p:nvPicPr>
          <p:cNvPr id="1026" name="Picture 2" descr="C:\Users\germap01\Python\GIT PROJECTS\population-sim\workspace\GIMP\Scotland 2001-16.png"/>
          <p:cNvPicPr>
            <a:picLocks noChangeAspect="1" noChangeArrowheads="1"/>
          </p:cNvPicPr>
          <p:nvPr/>
        </p:nvPicPr>
        <p:blipFill>
          <a:blip r:embed="rId3" cstate="print"/>
          <a:srcRect/>
          <a:stretch>
            <a:fillRect/>
          </a:stretch>
        </p:blipFill>
        <p:spPr bwMode="auto">
          <a:xfrm>
            <a:off x="180000" y="2340000"/>
            <a:ext cx="5712010" cy="3808800"/>
          </a:xfrm>
          <a:prstGeom prst="rect">
            <a:avLst/>
          </a:prstGeom>
          <a:noFill/>
        </p:spPr>
      </p:pic>
      <p:sp>
        <p:nvSpPr>
          <p:cNvPr id="5" name="TextBox 4"/>
          <p:cNvSpPr txBox="1"/>
          <p:nvPr/>
        </p:nvSpPr>
        <p:spPr>
          <a:xfrm>
            <a:off x="251520" y="1700808"/>
            <a:ext cx="5730671" cy="523220"/>
          </a:xfrm>
          <a:prstGeom prst="rect">
            <a:avLst/>
          </a:prstGeom>
          <a:noFill/>
        </p:spPr>
        <p:txBody>
          <a:bodyPr wrap="none" rtlCol="0">
            <a:spAutoFit/>
          </a:bodyPr>
          <a:lstStyle/>
          <a:p>
            <a:r>
              <a:rPr lang="en-GB" sz="2800" dirty="0" smtClean="0"/>
              <a:t>Scotland population structure change:</a:t>
            </a:r>
            <a:endParaRPr lang="en-GB" sz="2800" dirty="0"/>
          </a:p>
        </p:txBody>
      </p:sp>
      <p:sp>
        <p:nvSpPr>
          <p:cNvPr id="7" name="TextBox 6"/>
          <p:cNvSpPr txBox="1"/>
          <p:nvPr/>
        </p:nvSpPr>
        <p:spPr>
          <a:xfrm>
            <a:off x="6084168" y="2276872"/>
            <a:ext cx="3059832" cy="1938992"/>
          </a:xfrm>
          <a:prstGeom prst="rect">
            <a:avLst/>
          </a:prstGeom>
          <a:noFill/>
        </p:spPr>
        <p:txBody>
          <a:bodyPr wrap="square" rtlCol="0">
            <a:spAutoFit/>
          </a:bodyPr>
          <a:lstStyle/>
          <a:p>
            <a:r>
              <a:rPr lang="en-GB" sz="2400" dirty="0" smtClean="0"/>
              <a:t>Scotland’s population grew by 6.7%, whereas </a:t>
            </a:r>
            <a:r>
              <a:rPr lang="en-GB" sz="2400" dirty="0" err="1" smtClean="0"/>
              <a:t>Uist’s</a:t>
            </a:r>
            <a:r>
              <a:rPr lang="en-GB" sz="2400" dirty="0" smtClean="0"/>
              <a:t> population declined by 3.6% over the same period.</a:t>
            </a:r>
            <a:endParaRPr lang="en-GB" sz="2400" dirty="0"/>
          </a:p>
        </p:txBody>
      </p:sp>
      <p:sp>
        <p:nvSpPr>
          <p:cNvPr id="9" name="TextBox 8"/>
          <p:cNvSpPr txBox="1"/>
          <p:nvPr/>
        </p:nvSpPr>
        <p:spPr>
          <a:xfrm>
            <a:off x="6084168" y="4437112"/>
            <a:ext cx="3059832" cy="1384995"/>
          </a:xfrm>
          <a:prstGeom prst="rect">
            <a:avLst/>
          </a:prstGeom>
          <a:noFill/>
        </p:spPr>
        <p:txBody>
          <a:bodyPr wrap="square" rtlCol="0">
            <a:spAutoFit/>
          </a:bodyPr>
          <a:lstStyle/>
          <a:p>
            <a:r>
              <a:rPr lang="en-GB" sz="2800" dirty="0" smtClean="0"/>
              <a:t>However, growth isn’t evenly split across the country.</a:t>
            </a:r>
            <a:endParaRPr lang="en-GB"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0" y="692696"/>
            <a:ext cx="8991600" cy="5191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3145</TotalTime>
  <Words>1547</Words>
  <Application>Microsoft Office PowerPoint</Application>
  <PresentationFormat>On-screen Show (4:3)</PresentationFormat>
  <Paragraphs>176</Paragraphs>
  <Slides>31</Slides>
  <Notes>24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Sustainable Uist Presentation</vt:lpstr>
      <vt:lpstr>Boring, but important</vt:lpstr>
      <vt:lpstr>Data zones for Uist</vt:lpstr>
      <vt:lpstr>Back in 2001...</vt:lpstr>
      <vt:lpstr>Fast Forward to 2009...</vt:lpstr>
      <vt:lpstr>2001 – 2009 Scotland context</vt:lpstr>
      <vt:lpstr>Fast-Fast Forward to 2016</vt:lpstr>
      <vt:lpstr>2001 – 2016 Scotland context</vt:lpstr>
      <vt:lpstr>Slide 9</vt:lpstr>
      <vt:lpstr>Average Household Sizes</vt:lpstr>
      <vt:lpstr>2016 basis for population projections</vt:lpstr>
      <vt:lpstr>Uncertainty</vt:lpstr>
      <vt:lpstr>Total UK population</vt:lpstr>
      <vt:lpstr>Closer to home – Western Isles projection</vt:lpstr>
      <vt:lpstr>Slide 15</vt:lpstr>
      <vt:lpstr>Slide 16</vt:lpstr>
      <vt:lpstr>Slide 17</vt:lpstr>
      <vt:lpstr>Comparable areas: 2016-26</vt:lpstr>
      <vt:lpstr>Comparable areas: 2016-41</vt:lpstr>
      <vt:lpstr>Discussion of assumptions for comparable areas</vt:lpstr>
      <vt:lpstr>Components of population change</vt:lpstr>
      <vt:lpstr>Births: unpredictable over long term</vt:lpstr>
      <vt:lpstr>More births-related discussion</vt:lpstr>
      <vt:lpstr>Naturally occurring variation vs special cause variation</vt:lpstr>
      <vt:lpstr>Deaths </vt:lpstr>
      <vt:lpstr>Migration</vt:lpstr>
      <vt:lpstr>Discussion of impact of migration on population forecasts</vt:lpstr>
      <vt:lpstr>Migration methodology in NRS projections</vt:lpstr>
      <vt:lpstr>Summary points</vt:lpstr>
      <vt:lpstr>Questions?</vt:lpstr>
      <vt:lpstr>Thank you!</vt:lpstr>
    </vt:vector>
  </TitlesOfParts>
  <Company>NHS NSS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germap01</dc:creator>
  <cp:lastModifiedBy>germap01</cp:lastModifiedBy>
  <cp:revision>147</cp:revision>
  <dcterms:created xsi:type="dcterms:W3CDTF">2018-08-04T16:41:10Z</dcterms:created>
  <dcterms:modified xsi:type="dcterms:W3CDTF">2018-08-11T10:06:00Z</dcterms:modified>
</cp:coreProperties>
</file>